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p:restoredTop sz="94674"/>
  </p:normalViewPr>
  <p:slideViewPr>
    <p:cSldViewPr snapToGrid="0" snapToObjects="1">
      <p:cViewPr varScale="1">
        <p:scale>
          <a:sx n="96" d="100"/>
          <a:sy n="96" d="100"/>
        </p:scale>
        <p:origin x="1032" y="9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9752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18737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333022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CA842DC-8DB7-2048-9704-3687E4233107}"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83106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CA842DC-8DB7-2048-9704-3687E4233107}"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70327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CA842DC-8DB7-2048-9704-3687E4233107}"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143256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CA842DC-8DB7-2048-9704-3687E4233107}"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24487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CA842DC-8DB7-2048-9704-3687E4233107}"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270522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842DC-8DB7-2048-9704-3687E4233107}"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19297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CA842DC-8DB7-2048-9704-3687E4233107}"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416739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5CA842DC-8DB7-2048-9704-3687E4233107}"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B1702-4078-3C41-853C-CC40FC43C511}" type="slidenum">
              <a:rPr lang="en-US" smtClean="0"/>
              <a:t>‹#›</a:t>
            </a:fld>
            <a:endParaRPr lang="en-US"/>
          </a:p>
        </p:txBody>
      </p:sp>
    </p:spTree>
    <p:extLst>
      <p:ext uri="{BB962C8B-B14F-4D97-AF65-F5344CB8AC3E}">
        <p14:creationId xmlns:p14="http://schemas.microsoft.com/office/powerpoint/2010/main" val="396837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842DC-8DB7-2048-9704-3687E4233107}" type="datetimeFigureOut">
              <a:rPr lang="en-US" smtClean="0"/>
              <a:t>10/6/2022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B1702-4078-3C41-853C-CC40FC43C511}" type="slidenum">
              <a:rPr lang="en-US" smtClean="0"/>
              <a:t>‹#›</a:t>
            </a:fld>
            <a:endParaRPr lang="en-US"/>
          </a:p>
        </p:txBody>
      </p:sp>
    </p:spTree>
    <p:extLst>
      <p:ext uri="{BB962C8B-B14F-4D97-AF65-F5344CB8AC3E}">
        <p14:creationId xmlns:p14="http://schemas.microsoft.com/office/powerpoint/2010/main" val="622690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bostoncyclechic.blogspot.com/2017/04/a-holding-hand.html"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rawpixel.com/image/92541/brainstorm-new-ideas"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qld.gov.au/__data/assets/pdf_file/0014/152321/statement-of-commitment.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hyperlink" Target="http://www.eoi.es/blogs/carlagabrielapuig/"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clipart-library.com/working-together-pictures.html"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cliparts.co/assessment-clip-art"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hyperlink" Target="https://sfgoodwill.org/resources-for-families-and-children/" TargetMode="External"/><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qld.gov.au/community/caring-child/foster-kinship-care/information-for-carers/money-matters/carer-allowances"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www.dese.gov.au/child-care-subsidy#:~:text=The%20Child%20Care%20Subsidy%20%28CCS%29%20is%20the%20main,Law%20to%20receive%20CCS%20on%20behalf%20of%20families." TargetMode="External"/><Relationship Id="rId2" Type="http://schemas.openxmlformats.org/officeDocument/2006/relationships/hyperlink" Target="https://www.servicesaustralia.gov.au/individuals/services/centrelink/family-tax-benefit"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hyperlink" Target="https://clipground.com/support-clip-art.html"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www.qld.gov.au/community/caring-child/foster-kinship-care/information-for-carers/carer-connect" TargetMode="External"/><Relationship Id="rId2" Type="http://schemas.openxmlformats.org/officeDocument/2006/relationships/hyperlink" Target="https://youtu.be/11JJBAv2UNw"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2" Type="http://schemas.openxmlformats.org/officeDocument/2006/relationships/hyperlink" Target="https://www.qld.gov.au/community/caring-child/foster-kinship-care/information-for-carers"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app=desktop&amp;v=HYHrBWyOzUo."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www.istockphoto.com/illustrations/children-only"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clipart-library.com/adult-activities-cliparts.html" TargetMode="External"/><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0E55C3-6E54-DE43-9DDB-BB3C6321D841}"/>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1"/>
          <p:cNvSpPr>
            <a:spLocks noGrp="1"/>
          </p:cNvSpPr>
          <p:nvPr>
            <p:ph type="ctrTitle"/>
          </p:nvPr>
        </p:nvSpPr>
        <p:spPr>
          <a:xfrm>
            <a:off x="2159923" y="2216382"/>
            <a:ext cx="7772400" cy="1470025"/>
          </a:xfrm>
        </p:spPr>
        <p:txBody>
          <a:bodyPr>
            <a:normAutofit fontScale="90000"/>
          </a:bodyPr>
          <a:lstStyle/>
          <a:p>
            <a:r>
              <a:rPr lang="en-US" sz="4400" b="1" dirty="0">
                <a:solidFill>
                  <a:schemeClr val="bg1"/>
                </a:solidFill>
                <a:latin typeface="Arial"/>
                <a:cs typeface="Arial"/>
              </a:rPr>
              <a:t>Getting ready to start training</a:t>
            </a:r>
            <a:br>
              <a:rPr lang="en-US" sz="4400" b="1" dirty="0">
                <a:solidFill>
                  <a:schemeClr val="bg1"/>
                </a:solidFill>
              </a:rPr>
            </a:br>
            <a:endParaRPr lang="en-US" dirty="0">
              <a:solidFill>
                <a:schemeClr val="bg1"/>
              </a:solidFill>
            </a:endParaRPr>
          </a:p>
        </p:txBody>
      </p:sp>
      <p:sp>
        <p:nvSpPr>
          <p:cNvPr id="6" name="Subtitle 2"/>
          <p:cNvSpPr>
            <a:spLocks noGrp="1"/>
          </p:cNvSpPr>
          <p:nvPr>
            <p:ph type="subTitle" idx="1"/>
          </p:nvPr>
        </p:nvSpPr>
        <p:spPr>
          <a:xfrm>
            <a:off x="2259677" y="3252067"/>
            <a:ext cx="6813665" cy="868680"/>
          </a:xfrm>
        </p:spPr>
        <p:txBody>
          <a:bodyPr/>
          <a:lstStyle/>
          <a:p>
            <a:r>
              <a:rPr lang="en-US" sz="3200" dirty="0">
                <a:solidFill>
                  <a:schemeClr val="bg1"/>
                </a:solidFill>
                <a:latin typeface="Arial"/>
                <a:cs typeface="Arial"/>
              </a:rPr>
              <a:t>Module one: Context of Foster care</a:t>
            </a:r>
            <a:endParaRPr lang="en-US" sz="32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935520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B07511DE-5E7E-4A91-9BD5-BBCD4B76C5D8}"/>
              </a:ext>
            </a:extLst>
          </p:cNvPr>
          <p:cNvSpPr txBox="1">
            <a:spLocks/>
          </p:cNvSpPr>
          <p:nvPr/>
        </p:nvSpPr>
        <p:spPr>
          <a:xfrm>
            <a:off x="193613" y="2727230"/>
            <a:ext cx="5213273" cy="1403539"/>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marL="571500" indent="-228600" algn="l" defTabSz="914400">
              <a:lnSpc>
                <a:spcPct val="90000"/>
              </a:lnSpc>
              <a:spcAft>
                <a:spcPts val="600"/>
              </a:spcAft>
              <a:buFont typeface="Arial" panose="020B0604020202020204" pitchFamily="34" charset="0"/>
              <a:buChar char="•"/>
            </a:pPr>
            <a:r>
              <a:rPr lang="en-US" sz="2200" dirty="0">
                <a:latin typeface="+mn-lt"/>
                <a:ea typeface="+mn-ea"/>
                <a:cs typeface="+mn-cs"/>
              </a:rPr>
              <a:t>What are your thoughts on the case studies, how might a child or young person be feeling?</a:t>
            </a:r>
          </a:p>
        </p:txBody>
      </p:sp>
      <p:pic>
        <p:nvPicPr>
          <p:cNvPr id="4" name="Content Placeholder 3" descr="Text&#10;&#10;Description automatically generated">
            <a:extLst>
              <a:ext uri="{FF2B5EF4-FFF2-40B4-BE49-F238E27FC236}">
                <a16:creationId xmlns:a16="http://schemas.microsoft.com/office/drawing/2014/main" id="{5687AF7D-E48F-4583-9827-284B1A5CADF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969839" y="1791310"/>
            <a:ext cx="5458968" cy="3275380"/>
          </a:xfrm>
          <a:prstGeom prst="rect">
            <a:avLst/>
          </a:prstGeom>
        </p:spPr>
      </p:pic>
      <p:pic>
        <p:nvPicPr>
          <p:cNvPr id="7" name="Picture 6">
            <a:extLst>
              <a:ext uri="{FF2B5EF4-FFF2-40B4-BE49-F238E27FC236}">
                <a16:creationId xmlns:a16="http://schemas.microsoft.com/office/drawing/2014/main" id="{F0B207EE-A56B-46DA-AED3-A0995F65738E}"/>
              </a:ext>
            </a:extLst>
          </p:cNvPr>
          <p:cNvPicPr>
            <a:picLocks noChangeAspect="1"/>
          </p:cNvPicPr>
          <p:nvPr/>
        </p:nvPicPr>
        <p:blipFill>
          <a:blip r:embed="rId4"/>
          <a:stretch>
            <a:fillRect/>
          </a:stretch>
        </p:blipFill>
        <p:spPr>
          <a:xfrm>
            <a:off x="0" y="0"/>
            <a:ext cx="12192000" cy="128038"/>
          </a:xfrm>
          <a:prstGeom prst="rect">
            <a:avLst/>
          </a:prstGeom>
        </p:spPr>
      </p:pic>
      <p:pic>
        <p:nvPicPr>
          <p:cNvPr id="6" name="Picture 5">
            <a:extLst>
              <a:ext uri="{FF2B5EF4-FFF2-40B4-BE49-F238E27FC236}">
                <a16:creationId xmlns:a16="http://schemas.microsoft.com/office/drawing/2014/main" id="{072182C1-7761-4B3E-9B76-274214B141D9}"/>
              </a:ext>
            </a:extLst>
          </p:cNvPr>
          <p:cNvPicPr>
            <a:picLocks noChangeAspect="1"/>
          </p:cNvPicPr>
          <p:nvPr/>
        </p:nvPicPr>
        <p:blipFill>
          <a:blip r:embed="rId5"/>
          <a:stretch>
            <a:fillRect/>
          </a:stretch>
        </p:blipFill>
        <p:spPr>
          <a:xfrm>
            <a:off x="10321532" y="6110836"/>
            <a:ext cx="1625204" cy="619126"/>
          </a:xfrm>
          <a:prstGeom prst="rect">
            <a:avLst/>
          </a:prstGeom>
        </p:spPr>
      </p:pic>
    </p:spTree>
    <p:extLst>
      <p:ext uri="{BB962C8B-B14F-4D97-AF65-F5344CB8AC3E}">
        <p14:creationId xmlns:p14="http://schemas.microsoft.com/office/powerpoint/2010/main" val="8451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2C1B0F4-37AB-424B-98F8-006C88D5C259}"/>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9E55F79B-CC81-4FB1-A3A3-045F15A2F062}"/>
              </a:ext>
            </a:extLst>
          </p:cNvPr>
          <p:cNvSpPr txBox="1">
            <a:spLocks/>
          </p:cNvSpPr>
          <p:nvPr/>
        </p:nvSpPr>
        <p:spPr>
          <a:xfrm>
            <a:off x="561686" y="489403"/>
            <a:ext cx="926097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3200" b="1" dirty="0"/>
              <a:t>Placing a child or young person in care</a:t>
            </a:r>
          </a:p>
          <a:p>
            <a:pPr algn="l"/>
            <a:r>
              <a:rPr lang="en-AU" sz="3200" b="1" dirty="0"/>
              <a:t> </a:t>
            </a:r>
            <a:br>
              <a:rPr lang="en-AU" sz="3200" b="1" dirty="0"/>
            </a:br>
            <a:r>
              <a:rPr lang="en-AU" sz="2800" b="1" dirty="0"/>
              <a:t>Care arrangements</a:t>
            </a:r>
            <a:endParaRPr lang="en-AU" sz="3200" b="1" dirty="0"/>
          </a:p>
        </p:txBody>
      </p:sp>
      <p:pic>
        <p:nvPicPr>
          <p:cNvPr id="10" name="Picture 9" descr="A picture containing text, linedrawing&#10;&#10;Description automatically generated">
            <a:extLst>
              <a:ext uri="{FF2B5EF4-FFF2-40B4-BE49-F238E27FC236}">
                <a16:creationId xmlns:a16="http://schemas.microsoft.com/office/drawing/2014/main" id="{705C3CBA-6CDF-4744-8A8D-8038995101B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0906" b="18757"/>
          <a:stretch/>
        </p:blipFill>
        <p:spPr>
          <a:xfrm>
            <a:off x="5421797" y="1891004"/>
            <a:ext cx="4600884" cy="3560310"/>
          </a:xfrm>
          <a:prstGeom prst="rect">
            <a:avLst/>
          </a:prstGeom>
        </p:spPr>
      </p:pic>
    </p:spTree>
    <p:extLst>
      <p:ext uri="{BB962C8B-B14F-4D97-AF65-F5344CB8AC3E}">
        <p14:creationId xmlns:p14="http://schemas.microsoft.com/office/powerpoint/2010/main" val="3357707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74A89FA-319A-42CA-8643-8E1BCB854FE4}"/>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8C374E65-484F-4C88-B468-38033936ECD0}"/>
              </a:ext>
            </a:extLst>
          </p:cNvPr>
          <p:cNvSpPr txBox="1">
            <a:spLocks/>
          </p:cNvSpPr>
          <p:nvPr/>
        </p:nvSpPr>
        <p:spPr>
          <a:xfrm>
            <a:off x="673165" y="618686"/>
            <a:ext cx="7287491" cy="135919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Placing a child or young person in care</a:t>
            </a:r>
          </a:p>
          <a:p>
            <a:pPr algn="l"/>
            <a:br>
              <a:rPr lang="en-AU" sz="2800" b="1" dirty="0"/>
            </a:br>
            <a:r>
              <a:rPr lang="en-AU" sz="2400" b="1" dirty="0"/>
              <a:t>Care arrangements</a:t>
            </a:r>
          </a:p>
        </p:txBody>
      </p:sp>
      <p:sp>
        <p:nvSpPr>
          <p:cNvPr id="4" name="Content Placeholder 2">
            <a:extLst>
              <a:ext uri="{FF2B5EF4-FFF2-40B4-BE49-F238E27FC236}">
                <a16:creationId xmlns:a16="http://schemas.microsoft.com/office/drawing/2014/main" id="{6E9AFF0A-07F4-4C4F-89B8-D823E403981B}"/>
              </a:ext>
            </a:extLst>
          </p:cNvPr>
          <p:cNvSpPr txBox="1">
            <a:spLocks/>
          </p:cNvSpPr>
          <p:nvPr/>
        </p:nvSpPr>
        <p:spPr>
          <a:xfrm>
            <a:off x="581250" y="2295853"/>
            <a:ext cx="10749430" cy="364152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800" b="1" dirty="0">
                <a:solidFill>
                  <a:srgbClr val="0070C0"/>
                </a:solidFill>
              </a:rPr>
              <a:t>Placing a child or young person in care is a safety intervention. </a:t>
            </a:r>
          </a:p>
          <a:p>
            <a:pPr marL="0" indent="0">
              <a:buFont typeface="Arial"/>
              <a:buNone/>
            </a:pPr>
            <a:endParaRPr lang="en-AU" sz="1800" b="1" dirty="0">
              <a:solidFill>
                <a:srgbClr val="0070C0"/>
              </a:solidFill>
            </a:endParaRPr>
          </a:p>
          <a:p>
            <a:pPr marL="627063"/>
            <a:r>
              <a:rPr lang="en-AU" sz="1800" dirty="0"/>
              <a:t>Child Safety acknowledge that families are the experts in caring for their children and/or young people</a:t>
            </a:r>
          </a:p>
          <a:p>
            <a:pPr marL="627063"/>
            <a:endParaRPr lang="en-AU" sz="1800" dirty="0"/>
          </a:p>
          <a:p>
            <a:pPr marL="627063"/>
            <a:r>
              <a:rPr lang="en-AU" sz="1800" dirty="0"/>
              <a:t>Care arrangements are required to ensure the safety, belonging and wellbeing needs for children and young people</a:t>
            </a:r>
          </a:p>
          <a:p>
            <a:pPr marL="627063"/>
            <a:endParaRPr lang="en-AU" sz="1800" dirty="0"/>
          </a:p>
          <a:p>
            <a:pPr marL="627063"/>
            <a:r>
              <a:rPr lang="en-AU" sz="1800" dirty="0"/>
              <a:t>There are various types of care arrangements with each requiring a different approach to ensure it meets the needs of the child or young person.</a:t>
            </a:r>
          </a:p>
          <a:p>
            <a:pPr marL="627063"/>
            <a:endParaRPr lang="en-AU" sz="1800" dirty="0"/>
          </a:p>
        </p:txBody>
      </p:sp>
    </p:spTree>
    <p:extLst>
      <p:ext uri="{BB962C8B-B14F-4D97-AF65-F5344CB8AC3E}">
        <p14:creationId xmlns:p14="http://schemas.microsoft.com/office/powerpoint/2010/main" val="179369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0DB34F2-F7D8-4948-8FAA-E1F320EAE903}"/>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8F710136-4DD3-4297-AA8E-BEBF066D76F1}"/>
              </a:ext>
            </a:extLst>
          </p:cNvPr>
          <p:cNvSpPr txBox="1">
            <a:spLocks/>
          </p:cNvSpPr>
          <p:nvPr/>
        </p:nvSpPr>
        <p:spPr>
          <a:xfrm>
            <a:off x="673165" y="669747"/>
            <a:ext cx="4043082" cy="53526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Care Arrangements</a:t>
            </a:r>
          </a:p>
        </p:txBody>
      </p:sp>
      <p:sp>
        <p:nvSpPr>
          <p:cNvPr id="4" name="Content Placeholder 2">
            <a:extLst>
              <a:ext uri="{FF2B5EF4-FFF2-40B4-BE49-F238E27FC236}">
                <a16:creationId xmlns:a16="http://schemas.microsoft.com/office/drawing/2014/main" id="{8C5D6769-560A-4362-B4BD-55C03585B266}"/>
              </a:ext>
            </a:extLst>
          </p:cNvPr>
          <p:cNvSpPr txBox="1">
            <a:spLocks/>
          </p:cNvSpPr>
          <p:nvPr/>
        </p:nvSpPr>
        <p:spPr>
          <a:xfrm>
            <a:off x="673165" y="1654220"/>
            <a:ext cx="10980681" cy="412967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800" b="1" dirty="0">
                <a:solidFill>
                  <a:srgbClr val="0070C0"/>
                </a:solidFill>
              </a:rPr>
              <a:t>Primary care arrangement </a:t>
            </a:r>
            <a:endParaRPr lang="en-AU" sz="1800" dirty="0"/>
          </a:p>
          <a:p>
            <a:pPr marL="0" indent="0">
              <a:buFont typeface="Arial"/>
              <a:buNone/>
            </a:pPr>
            <a:r>
              <a:rPr lang="en-AU" sz="1600" dirty="0"/>
              <a:t>The place where a child or young person is living the majority of the time.</a:t>
            </a:r>
          </a:p>
          <a:p>
            <a:pPr marL="0" indent="0">
              <a:buFont typeface="Arial"/>
              <a:buNone/>
            </a:pPr>
            <a:endParaRPr lang="en-AU" sz="1400" dirty="0"/>
          </a:p>
          <a:p>
            <a:pPr marL="0" indent="0">
              <a:buFont typeface="Arial"/>
              <a:buNone/>
            </a:pPr>
            <a:endParaRPr lang="en-AU" sz="1400" dirty="0"/>
          </a:p>
          <a:p>
            <a:pPr marL="0" indent="0">
              <a:spcBef>
                <a:spcPct val="80000"/>
              </a:spcBef>
              <a:buFont typeface="Arial"/>
              <a:buNone/>
              <a:defRPr/>
            </a:pPr>
            <a:r>
              <a:rPr lang="en-AU" sz="1800" b="1" dirty="0">
                <a:solidFill>
                  <a:srgbClr val="0070C0"/>
                </a:solidFill>
              </a:rPr>
              <a:t>Short break (Respite) care arrangement</a:t>
            </a:r>
          </a:p>
          <a:p>
            <a:pPr marL="0" indent="0">
              <a:spcBef>
                <a:spcPct val="80000"/>
              </a:spcBef>
              <a:buFont typeface="Arial"/>
              <a:buNone/>
              <a:defRPr/>
            </a:pPr>
            <a:r>
              <a:rPr lang="en-AU" altLang="en-US" sz="1600" dirty="0"/>
              <a:t>A short break can include a </a:t>
            </a:r>
            <a:r>
              <a:rPr lang="en-AU" altLang="en-US" sz="1600" b="1" dirty="0"/>
              <a:t>short stay</a:t>
            </a:r>
            <a:r>
              <a:rPr lang="en-AU" altLang="en-US" sz="1600" dirty="0"/>
              <a:t> with an approved foster or kinship carer for children and young people away from their primary carer.  A child or young person returns to their primary carer after the period of a short break.  </a:t>
            </a:r>
          </a:p>
          <a:p>
            <a:pPr marL="0" indent="0">
              <a:spcBef>
                <a:spcPct val="80000"/>
              </a:spcBef>
              <a:buFont typeface="Arial"/>
              <a:buNone/>
              <a:defRPr/>
            </a:pPr>
            <a:r>
              <a:rPr lang="en-AU" altLang="en-US" sz="1600" dirty="0"/>
              <a:t>A short break can provide </a:t>
            </a:r>
            <a:r>
              <a:rPr lang="en-AU" altLang="en-US" sz="1600" b="1" dirty="0"/>
              <a:t>support to the child and the primary carer.  </a:t>
            </a:r>
          </a:p>
          <a:p>
            <a:pPr marL="0" indent="0">
              <a:spcBef>
                <a:spcPct val="80000"/>
              </a:spcBef>
              <a:buFont typeface="Arial"/>
              <a:buNone/>
              <a:defRPr/>
            </a:pPr>
            <a:r>
              <a:rPr lang="en-AU" altLang="en-US" sz="1600" dirty="0"/>
              <a:t>The use of a short break should be </a:t>
            </a:r>
            <a:r>
              <a:rPr lang="en-AU" altLang="en-US" sz="1600" b="1" dirty="0"/>
              <a:t>part of an approved case plan</a:t>
            </a:r>
            <a:r>
              <a:rPr lang="en-AU" altLang="en-US" sz="1600" dirty="0"/>
              <a:t>, negotiated between the carer, Child Safety and the foster and kinship care service.</a:t>
            </a:r>
            <a:r>
              <a:rPr lang="en-AU" altLang="en-US" sz="1600" dirty="0">
                <a:latin typeface="Verdana" pitchFamily="34" charset="0"/>
              </a:rPr>
              <a:t>  </a:t>
            </a:r>
          </a:p>
        </p:txBody>
      </p:sp>
    </p:spTree>
    <p:extLst>
      <p:ext uri="{BB962C8B-B14F-4D97-AF65-F5344CB8AC3E}">
        <p14:creationId xmlns:p14="http://schemas.microsoft.com/office/powerpoint/2010/main" val="414072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650DBE5-4D5A-4A3B-9F8D-2A003234C54A}"/>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8A8F978-0F5C-48D9-91C9-436E1DE5A636}"/>
              </a:ext>
            </a:extLst>
          </p:cNvPr>
          <p:cNvSpPr txBox="1">
            <a:spLocks/>
          </p:cNvSpPr>
          <p:nvPr/>
        </p:nvSpPr>
        <p:spPr>
          <a:xfrm>
            <a:off x="673165" y="661034"/>
            <a:ext cx="6601054" cy="60960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Care Arrangements cont.</a:t>
            </a:r>
          </a:p>
        </p:txBody>
      </p:sp>
      <p:sp>
        <p:nvSpPr>
          <p:cNvPr id="4" name="Content Placeholder 2">
            <a:extLst>
              <a:ext uri="{FF2B5EF4-FFF2-40B4-BE49-F238E27FC236}">
                <a16:creationId xmlns:a16="http://schemas.microsoft.com/office/drawing/2014/main" id="{57B8FB81-95C5-4A02-982B-51CADDAB51EB}"/>
              </a:ext>
            </a:extLst>
          </p:cNvPr>
          <p:cNvSpPr txBox="1">
            <a:spLocks/>
          </p:cNvSpPr>
          <p:nvPr/>
        </p:nvSpPr>
        <p:spPr>
          <a:xfrm>
            <a:off x="673165" y="1505474"/>
            <a:ext cx="10868891" cy="470005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
              </a:spcBef>
              <a:buFont typeface="Arial"/>
              <a:buNone/>
              <a:defRPr/>
            </a:pPr>
            <a:r>
              <a:rPr lang="en-AU" altLang="en-US" sz="1600" b="1" dirty="0">
                <a:solidFill>
                  <a:srgbClr val="0070C0"/>
                </a:solidFill>
              </a:rPr>
              <a:t>Types of care arrangements</a:t>
            </a:r>
          </a:p>
          <a:p>
            <a:pPr marL="268288" indent="-268288">
              <a:spcBef>
                <a:spcPct val="50000"/>
              </a:spcBef>
              <a:defRPr/>
            </a:pPr>
            <a:r>
              <a:rPr lang="en-AU" altLang="en-US" sz="1400" b="1" dirty="0">
                <a:solidFill>
                  <a:srgbClr val="0070C0"/>
                </a:solidFill>
              </a:rPr>
              <a:t>Family based care - </a:t>
            </a:r>
            <a:r>
              <a:rPr lang="en-GB" sz="1400" dirty="0"/>
              <a:t>The most common form of care arrangement involves family-based care, where children live with approved foster or kinship carers.</a:t>
            </a:r>
          </a:p>
          <a:p>
            <a:pPr marL="268288" indent="-268288">
              <a:spcBef>
                <a:spcPct val="50000"/>
              </a:spcBef>
              <a:defRPr/>
            </a:pPr>
            <a:endParaRPr lang="en-AU" altLang="en-US" sz="400" b="1" dirty="0">
              <a:solidFill>
                <a:srgbClr val="0070C0"/>
              </a:solidFill>
            </a:endParaRPr>
          </a:p>
          <a:p>
            <a:pPr marL="268288" indent="-268288">
              <a:spcBef>
                <a:spcPct val="50000"/>
              </a:spcBef>
              <a:defRPr/>
            </a:pPr>
            <a:r>
              <a:rPr lang="en-AU" altLang="en-US" sz="1400" b="1" dirty="0">
                <a:solidFill>
                  <a:srgbClr val="0070C0"/>
                </a:solidFill>
              </a:rPr>
              <a:t>Residential Care - </a:t>
            </a:r>
            <a:r>
              <a:rPr lang="en-GB" sz="1400" dirty="0"/>
              <a:t>A residential care arrangement is where young people live with other young people, supported by youth workers. They live in premises owned or rented by an organisation funded and licensed to provide the service. </a:t>
            </a:r>
          </a:p>
          <a:p>
            <a:pPr marL="268288" indent="-268288">
              <a:spcBef>
                <a:spcPct val="50000"/>
              </a:spcBef>
              <a:defRPr/>
            </a:pPr>
            <a:endParaRPr lang="en-AU" altLang="en-US" sz="500" b="1" dirty="0">
              <a:solidFill>
                <a:srgbClr val="0070C0"/>
              </a:solidFill>
            </a:endParaRPr>
          </a:p>
          <a:p>
            <a:pPr marL="268288" indent="-268288">
              <a:spcBef>
                <a:spcPct val="50000"/>
              </a:spcBef>
              <a:defRPr/>
            </a:pPr>
            <a:r>
              <a:rPr lang="en-AU" altLang="en-US" sz="1400" b="1" dirty="0">
                <a:solidFill>
                  <a:srgbClr val="0070C0"/>
                </a:solidFill>
              </a:rPr>
              <a:t>Therapeutic Residential Care - </a:t>
            </a:r>
            <a:r>
              <a:rPr lang="en-GB" sz="1400" dirty="0"/>
              <a:t>A therapeutic residential care service for young people with complex to extreme needs who are unable to be placed in foster or kinship care, or other forms of residential care. This care arrangement is a time-limited (12–18 months) </a:t>
            </a:r>
          </a:p>
          <a:p>
            <a:pPr marL="138113" indent="-268288">
              <a:spcBef>
                <a:spcPct val="50000"/>
              </a:spcBef>
              <a:defRPr/>
            </a:pPr>
            <a:endParaRPr lang="en-AU" altLang="en-US" sz="400" b="1" dirty="0">
              <a:solidFill>
                <a:srgbClr val="0070C0"/>
              </a:solidFill>
            </a:endParaRPr>
          </a:p>
          <a:p>
            <a:pPr marL="138113" indent="-268288">
              <a:spcBef>
                <a:spcPct val="50000"/>
              </a:spcBef>
              <a:defRPr/>
            </a:pPr>
            <a:r>
              <a:rPr lang="en-AU" altLang="en-US" sz="1400" b="1" dirty="0">
                <a:solidFill>
                  <a:srgbClr val="0070C0"/>
                </a:solidFill>
              </a:rPr>
              <a:t>Aboriginal and Torres Strait Islander Safe Houses - </a:t>
            </a:r>
            <a:r>
              <a:rPr lang="en-GB" sz="1400" dirty="0"/>
              <a:t>Are located in Aboriginal and Torres Strait Islander communities, to enable children to safely remain in, or return to, their communities of origin.</a:t>
            </a:r>
          </a:p>
          <a:p>
            <a:pPr marL="268288" indent="-268288">
              <a:spcBef>
                <a:spcPct val="50000"/>
              </a:spcBef>
              <a:defRPr/>
            </a:pPr>
            <a:endParaRPr lang="en-AU" altLang="en-US" sz="700" b="1" dirty="0">
              <a:solidFill>
                <a:srgbClr val="0070C0"/>
              </a:solidFill>
            </a:endParaRPr>
          </a:p>
          <a:p>
            <a:pPr marL="268288" indent="-268288">
              <a:spcBef>
                <a:spcPct val="50000"/>
              </a:spcBef>
              <a:defRPr/>
            </a:pPr>
            <a:r>
              <a:rPr lang="en-AU" altLang="en-US" sz="1400" b="1" dirty="0">
                <a:solidFill>
                  <a:srgbClr val="0070C0"/>
                </a:solidFill>
              </a:rPr>
              <a:t>Supported Independent Living (SIL) - </a:t>
            </a:r>
            <a:r>
              <a:rPr lang="en-GB" sz="1400" dirty="0"/>
              <a:t>Young people (15 years or older) living in a residential setting, supported by case/youth workers on a structured support model. Workers generally do not live in the house but provide external support through regular visiting. This model of care provides young</a:t>
            </a:r>
            <a:endParaRPr lang="en-AU" altLang="en-US" sz="1400" dirty="0"/>
          </a:p>
          <a:p>
            <a:pPr marL="268288" indent="-268288"/>
            <a:endParaRPr lang="en-AU" sz="700" b="1" dirty="0">
              <a:solidFill>
                <a:srgbClr val="0070C0"/>
              </a:solidFill>
            </a:endParaRPr>
          </a:p>
          <a:p>
            <a:pPr marL="268288" indent="-268288"/>
            <a:r>
              <a:rPr lang="en-AU" sz="1400" b="1" dirty="0">
                <a:solidFill>
                  <a:srgbClr val="0070C0"/>
                </a:solidFill>
              </a:rPr>
              <a:t>Other entities – </a:t>
            </a:r>
          </a:p>
          <a:p>
            <a:pPr marL="668338" lvl="1" indent="-268288"/>
            <a:r>
              <a:rPr lang="en-AU" sz="1400" dirty="0"/>
              <a:t>Fee for service models (Individualised Placement and Support – IPS)</a:t>
            </a:r>
          </a:p>
          <a:p>
            <a:pPr marL="668338" lvl="1" indent="-268288"/>
            <a:r>
              <a:rPr lang="en-AU" sz="1400" dirty="0"/>
              <a:t>Commercial Accommodation (hotels)</a:t>
            </a:r>
          </a:p>
        </p:txBody>
      </p:sp>
    </p:spTree>
    <p:extLst>
      <p:ext uri="{BB962C8B-B14F-4D97-AF65-F5344CB8AC3E}">
        <p14:creationId xmlns:p14="http://schemas.microsoft.com/office/powerpoint/2010/main" val="136915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C2E06E6-7CC8-4F91-9E22-317461F7898F}"/>
              </a:ext>
            </a:extLst>
          </p:cNvPr>
          <p:cNvCxnSpPr/>
          <p:nvPr/>
        </p:nvCxnSpPr>
        <p:spPr>
          <a:xfrm>
            <a:off x="673165" y="1145632"/>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7D78200-E068-4619-A327-CF8DD55262B4}"/>
              </a:ext>
            </a:extLst>
          </p:cNvPr>
          <p:cNvSpPr txBox="1">
            <a:spLocks/>
          </p:cNvSpPr>
          <p:nvPr/>
        </p:nvSpPr>
        <p:spPr>
          <a:xfrm>
            <a:off x="673165" y="541421"/>
            <a:ext cx="6091341" cy="54873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Other care </a:t>
            </a:r>
            <a:r>
              <a:rPr lang="en-AU" sz="2900" b="1" dirty="0"/>
              <a:t>arrangement</a:t>
            </a:r>
            <a:r>
              <a:rPr lang="en-AU" sz="2800" b="1" dirty="0"/>
              <a:t> types</a:t>
            </a:r>
          </a:p>
        </p:txBody>
      </p:sp>
      <p:sp>
        <p:nvSpPr>
          <p:cNvPr id="4" name="Content Placeholder 2">
            <a:extLst>
              <a:ext uri="{FF2B5EF4-FFF2-40B4-BE49-F238E27FC236}">
                <a16:creationId xmlns:a16="http://schemas.microsoft.com/office/drawing/2014/main" id="{3BBABB8D-A03B-4896-B7EE-C0531F6B88D1}"/>
              </a:ext>
            </a:extLst>
          </p:cNvPr>
          <p:cNvSpPr txBox="1">
            <a:spLocks/>
          </p:cNvSpPr>
          <p:nvPr/>
        </p:nvSpPr>
        <p:spPr>
          <a:xfrm>
            <a:off x="673165" y="1474067"/>
            <a:ext cx="10685300" cy="434641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
              </a:spcBef>
              <a:buFont typeface="Arial"/>
              <a:buNone/>
              <a:defRPr/>
            </a:pPr>
            <a:r>
              <a:rPr lang="en-AU" sz="2400" b="1" dirty="0">
                <a:solidFill>
                  <a:srgbClr val="0070C0"/>
                </a:solidFill>
              </a:rPr>
              <a:t>Emergency care arrangement</a:t>
            </a:r>
            <a:endParaRPr lang="en-AU" altLang="en-US" sz="2400" b="1" dirty="0">
              <a:solidFill>
                <a:srgbClr val="0070C0"/>
              </a:solidFill>
            </a:endParaRPr>
          </a:p>
          <a:p>
            <a:pPr marL="0" indent="0">
              <a:spcBef>
                <a:spcPct val="50000"/>
              </a:spcBef>
              <a:buFont typeface="Arial"/>
              <a:buNone/>
              <a:defRPr/>
            </a:pPr>
            <a:r>
              <a:rPr lang="en-AU" altLang="en-US" sz="1800" dirty="0"/>
              <a:t>An Emergency care arrangement occurs only in a </a:t>
            </a:r>
            <a:r>
              <a:rPr lang="en-AU" altLang="en-US" sz="1800" b="1" dirty="0"/>
              <a:t>crisis situation</a:t>
            </a:r>
            <a:r>
              <a:rPr lang="en-AU" altLang="en-US" sz="1800" dirty="0"/>
              <a:t> with minimal planning.  They are an interim measure until a more suitable or stable care arrangement option is located for the child or young person. </a:t>
            </a:r>
          </a:p>
          <a:p>
            <a:pPr marL="0" indent="0">
              <a:spcBef>
                <a:spcPct val="50000"/>
              </a:spcBef>
              <a:buFont typeface="Arial"/>
              <a:buNone/>
              <a:defRPr/>
            </a:pPr>
            <a:endParaRPr lang="en-AU" altLang="en-US" sz="800" dirty="0"/>
          </a:p>
          <a:p>
            <a:pPr marL="0" indent="0">
              <a:spcBef>
                <a:spcPct val="50000"/>
              </a:spcBef>
              <a:buFont typeface="Arial"/>
              <a:buNone/>
              <a:defRPr/>
            </a:pPr>
            <a:r>
              <a:rPr lang="en-AU" altLang="en-US" sz="1800" dirty="0"/>
              <a:t>Emergency care arrangements are likely to be required when:</a:t>
            </a:r>
          </a:p>
          <a:p>
            <a:pPr marL="820738" lvl="1">
              <a:spcBef>
                <a:spcPct val="50000"/>
              </a:spcBef>
              <a:defRPr/>
            </a:pPr>
            <a:r>
              <a:rPr lang="en-AU" altLang="en-US" sz="1600" dirty="0"/>
              <a:t>A child is removed from family in urgent circumstances.</a:t>
            </a:r>
          </a:p>
          <a:p>
            <a:pPr marL="820738" lvl="1">
              <a:spcBef>
                <a:spcPct val="50000"/>
              </a:spcBef>
              <a:defRPr/>
            </a:pPr>
            <a:r>
              <a:rPr lang="en-AU" altLang="en-US" sz="1600" dirty="0"/>
              <a:t>A family with whom Child Safety is working with unexpectedly requires a care arrangement. </a:t>
            </a:r>
          </a:p>
          <a:p>
            <a:pPr marL="820738" lvl="1">
              <a:spcBef>
                <a:spcPct val="50000"/>
              </a:spcBef>
              <a:defRPr/>
            </a:pPr>
            <a:r>
              <a:rPr lang="en-AU" altLang="en-US" sz="1600" dirty="0"/>
              <a:t>A child or young person’s foster or kinship care arrangement breaks down suddenly.</a:t>
            </a:r>
          </a:p>
          <a:p>
            <a:pPr marL="0" indent="0">
              <a:buFont typeface="Arial"/>
              <a:buNone/>
            </a:pPr>
            <a:endParaRPr lang="en-AU" altLang="en-US" sz="1000" dirty="0"/>
          </a:p>
          <a:p>
            <a:pPr marL="0" indent="0">
              <a:buFont typeface="Arial"/>
              <a:buNone/>
            </a:pPr>
            <a:r>
              <a:rPr lang="en-AU" altLang="en-US" sz="1800" dirty="0"/>
              <a:t>Emergency care arrangements can be very disruptive to children, pre planning and discussing your concerns early can help avoid a care arrangement breakdown and emergency situation. </a:t>
            </a:r>
          </a:p>
          <a:p>
            <a:endParaRPr lang="en-AU" sz="2400" dirty="0"/>
          </a:p>
        </p:txBody>
      </p:sp>
    </p:spTree>
    <p:extLst>
      <p:ext uri="{BB962C8B-B14F-4D97-AF65-F5344CB8AC3E}">
        <p14:creationId xmlns:p14="http://schemas.microsoft.com/office/powerpoint/2010/main" val="220718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3961EBC-BF37-4EF2-BC5A-BC356892945D}"/>
              </a:ext>
            </a:extLst>
          </p:cNvPr>
          <p:cNvCxnSpPr/>
          <p:nvPr/>
        </p:nvCxnSpPr>
        <p:spPr>
          <a:xfrm>
            <a:off x="673165" y="1073275"/>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73A3DF05-341B-4704-8345-B58962D048DA}"/>
              </a:ext>
            </a:extLst>
          </p:cNvPr>
          <p:cNvSpPr txBox="1">
            <a:spLocks/>
          </p:cNvSpPr>
          <p:nvPr/>
        </p:nvSpPr>
        <p:spPr>
          <a:xfrm>
            <a:off x="673165" y="480791"/>
            <a:ext cx="5081154" cy="53361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2800" b="1" dirty="0"/>
              <a:t>Types of abuse and harm</a:t>
            </a:r>
            <a:endParaRPr lang="en-AU" sz="2800" dirty="0"/>
          </a:p>
        </p:txBody>
      </p:sp>
      <p:graphicFrame>
        <p:nvGraphicFramePr>
          <p:cNvPr id="4" name="Group 159">
            <a:extLst>
              <a:ext uri="{FF2B5EF4-FFF2-40B4-BE49-F238E27FC236}">
                <a16:creationId xmlns:a16="http://schemas.microsoft.com/office/drawing/2014/main" id="{6D8CF7E0-35D9-46BE-BC51-AB6325563DE9}"/>
              </a:ext>
            </a:extLst>
          </p:cNvPr>
          <p:cNvGraphicFramePr>
            <a:graphicFrameLocks noGrp="1"/>
          </p:cNvGraphicFramePr>
          <p:nvPr>
            <p:extLst>
              <p:ext uri="{D42A27DB-BD31-4B8C-83A1-F6EECF244321}">
                <p14:modId xmlns:p14="http://schemas.microsoft.com/office/powerpoint/2010/main" val="2781409740"/>
              </p:ext>
            </p:extLst>
          </p:nvPr>
        </p:nvGraphicFramePr>
        <p:xfrm>
          <a:off x="1051689" y="1750431"/>
          <a:ext cx="9405258" cy="1753215"/>
        </p:xfrm>
        <a:graphic>
          <a:graphicData uri="http://schemas.openxmlformats.org/drawingml/2006/table">
            <a:tbl>
              <a:tblPr>
                <a:effectLst>
                  <a:outerShdw blurRad="50800" dist="38100" dir="2700000" algn="tl" rotWithShape="0">
                    <a:prstClr val="black">
                      <a:alpha val="40000"/>
                    </a:prstClr>
                  </a:outerShdw>
                </a:effectLst>
                <a:tableStyleId>{00A15C55-8517-42AA-B614-E9B94910E393}</a:tableStyleId>
              </a:tblPr>
              <a:tblGrid>
                <a:gridCol w="1439066">
                  <a:extLst>
                    <a:ext uri="{9D8B030D-6E8A-4147-A177-3AD203B41FA5}">
                      <a16:colId xmlns:a16="http://schemas.microsoft.com/office/drawing/2014/main" val="20000"/>
                    </a:ext>
                  </a:extLst>
                </a:gridCol>
                <a:gridCol w="1952352">
                  <a:extLst>
                    <a:ext uri="{9D8B030D-6E8A-4147-A177-3AD203B41FA5}">
                      <a16:colId xmlns:a16="http://schemas.microsoft.com/office/drawing/2014/main" val="20001"/>
                    </a:ext>
                  </a:extLst>
                </a:gridCol>
                <a:gridCol w="1929458">
                  <a:extLst>
                    <a:ext uri="{9D8B030D-6E8A-4147-A177-3AD203B41FA5}">
                      <a16:colId xmlns:a16="http://schemas.microsoft.com/office/drawing/2014/main" val="20002"/>
                    </a:ext>
                  </a:extLst>
                </a:gridCol>
                <a:gridCol w="2234522">
                  <a:extLst>
                    <a:ext uri="{9D8B030D-6E8A-4147-A177-3AD203B41FA5}">
                      <a16:colId xmlns:a16="http://schemas.microsoft.com/office/drawing/2014/main" val="20003"/>
                    </a:ext>
                  </a:extLst>
                </a:gridCol>
                <a:gridCol w="1849860">
                  <a:extLst>
                    <a:ext uri="{9D8B030D-6E8A-4147-A177-3AD203B41FA5}">
                      <a16:colId xmlns:a16="http://schemas.microsoft.com/office/drawing/2014/main" val="20004"/>
                    </a:ext>
                  </a:extLst>
                </a:gridCol>
              </a:tblGrid>
              <a:tr h="493081">
                <a:tc rowSpan="2">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Type of abuse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1200" b="1"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1200" b="1"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Actions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behaviours by parent/carer </a:t>
                      </a:r>
                      <a:endParaRPr kumimoji="0" lang="en-AU" altLang="en-US" sz="1200" b="1" i="0" u="none" strike="noStrike" cap="none" normalizeH="0" baseline="0" dirty="0">
                        <a:ln>
                          <a:noFill/>
                        </a:ln>
                        <a:solidFill>
                          <a:schemeClr val="tx1"/>
                        </a:solidFill>
                        <a:effectLst/>
                        <a:latin typeface="Arial" charset="0"/>
                        <a:ea typeface="Times New Roman" pitchFamily="18" charset="0"/>
                        <a:cs typeface="Arial" charset="0"/>
                      </a:endParaRPr>
                    </a:p>
                  </a:txBody>
                  <a:tcPr marT="45729" marB="45729" horzOverflow="overflow">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Physical </a:t>
                      </a:r>
                      <a:endParaRPr kumimoji="0" lang="en-AU" altLang="en-US" sz="1200" b="1" i="0" u="none" strike="noStrike" cap="none" normalizeH="0" baseline="0" dirty="0">
                        <a:ln>
                          <a:noFill/>
                        </a:ln>
                        <a:solidFill>
                          <a:schemeClr val="tx1"/>
                        </a:solidFill>
                        <a:effectLst/>
                        <a:latin typeface="Arial" charset="0"/>
                        <a:ea typeface="Times New Roman" pitchFamily="18" charset="0"/>
                        <a:cs typeface="Arial" charset="0"/>
                      </a:endParaRPr>
                    </a:p>
                  </a:txBody>
                  <a:tcPr marT="45729" marB="45729"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Emotional </a:t>
                      </a:r>
                      <a:endParaRPr kumimoji="0" lang="en-AU" altLang="en-US" sz="1200" b="1" i="0" u="none" strike="noStrike" cap="none" normalizeH="0" baseline="0" dirty="0">
                        <a:ln>
                          <a:noFill/>
                        </a:ln>
                        <a:solidFill>
                          <a:schemeClr val="tx1"/>
                        </a:solidFill>
                        <a:effectLst/>
                        <a:latin typeface="Arial" charset="0"/>
                        <a:ea typeface="Times New Roman" pitchFamily="18" charset="0"/>
                        <a:cs typeface="Arial" charset="0"/>
                      </a:endParaRPr>
                    </a:p>
                  </a:txBody>
                  <a:tcPr marT="45729" marB="45729"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Sexual </a:t>
                      </a:r>
                      <a:endParaRPr kumimoji="0" lang="en-AU" altLang="en-US" sz="1200" b="1" i="0" u="none" strike="noStrike" cap="none" normalizeH="0" baseline="0" dirty="0">
                        <a:ln>
                          <a:noFill/>
                        </a:ln>
                        <a:solidFill>
                          <a:schemeClr val="tx1"/>
                        </a:solidFill>
                        <a:effectLst/>
                        <a:latin typeface="Arial" charset="0"/>
                        <a:ea typeface="Times New Roman" pitchFamily="18" charset="0"/>
                        <a:cs typeface="Arial" charset="0"/>
                      </a:endParaRPr>
                    </a:p>
                  </a:txBody>
                  <a:tcPr marT="45729" marB="45729" horzOverflow="overflow">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Neglect </a:t>
                      </a:r>
                      <a:endParaRPr kumimoji="0" lang="en-AU" altLang="en-US" sz="1200" b="1" i="0" u="none" strike="noStrike" cap="none" normalizeH="0" baseline="0" dirty="0">
                        <a:ln>
                          <a:noFill/>
                        </a:ln>
                        <a:solidFill>
                          <a:schemeClr val="tx1"/>
                        </a:solidFill>
                        <a:effectLst/>
                        <a:latin typeface="Arial" charset="0"/>
                        <a:ea typeface="Times New Roman" pitchFamily="18" charset="0"/>
                        <a:cs typeface="Arial" charset="0"/>
                      </a:endParaRPr>
                    </a:p>
                  </a:txBody>
                  <a:tcPr marT="45729" marB="45729" horzOverflow="overflow">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60134">
                <a:tc vMerge="1">
                  <a:txBody>
                    <a:bodyPr/>
                    <a:lstStyle/>
                    <a:p>
                      <a:endParaRPr lang="en-AU"/>
                    </a:p>
                  </a:txBody>
                  <a:tcPr/>
                </a:tc>
                <a:tc>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a:ln>
                            <a:noFill/>
                          </a:ln>
                          <a:effectLst/>
                        </a:rPr>
                        <a:t>Hitting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a:ln>
                            <a:noFill/>
                          </a:ln>
                          <a:effectLst/>
                        </a:rPr>
                        <a:t>Punching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a:ln>
                            <a:noFill/>
                          </a:ln>
                          <a:effectLst/>
                        </a:rPr>
                        <a:t>Scalding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a:ln>
                            <a:noFill/>
                          </a:ln>
                          <a:effectLst/>
                        </a:rPr>
                        <a:t>Domestic and family violence </a:t>
                      </a:r>
                      <a:endParaRPr kumimoji="0" lang="en-AU" altLang="en-US" sz="1200" b="0" i="0" u="none" strike="noStrike" cap="none" normalizeH="0" baseline="0">
                        <a:ln>
                          <a:noFill/>
                        </a:ln>
                        <a:solidFill>
                          <a:schemeClr val="tx1"/>
                        </a:solidFill>
                        <a:effectLst/>
                        <a:latin typeface="Arial" charset="0"/>
                        <a:ea typeface="Times New Roman" pitchFamily="18" charset="0"/>
                        <a:cs typeface="Arial" charset="0"/>
                      </a:endParaRPr>
                    </a:p>
                  </a:txBody>
                  <a:tcPr marT="45729" marB="45729"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effectLst/>
                        </a:rPr>
                        <a:t>Scapegoating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Rejection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Persistent hostility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Domestic and family violence </a:t>
                      </a:r>
                      <a:endParaRPr kumimoji="0" lang="en-AU" alt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T="45729" marB="45729"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effectLst/>
                        </a:rPr>
                        <a:t>Penetration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Sexual exploitation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Exposure to pornography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dirty="0">
                          <a:ln>
                            <a:noFill/>
                          </a:ln>
                          <a:solidFill>
                            <a:schemeClr val="tx1"/>
                          </a:solidFill>
                          <a:effectLst/>
                          <a:latin typeface="Arial" charset="0"/>
                          <a:ea typeface="Times New Roman" pitchFamily="18" charset="0"/>
                          <a:cs typeface="Arial" charset="0"/>
                        </a:rPr>
                        <a:t>Grooming</a:t>
                      </a:r>
                    </a:p>
                  </a:txBody>
                  <a:tcPr marT="45729" marB="45729" horzOverflow="overflow">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effectLst/>
                        </a:rPr>
                        <a:t>Failure to attend to medical needs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Poor hygiene / nutrition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Inadequate supervision </a:t>
                      </a:r>
                      <a:endParaRPr kumimoji="0" lang="en-AU" alt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T="45729" marB="45729" horzOverflow="overflow">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5" name="Group 160">
            <a:extLst>
              <a:ext uri="{FF2B5EF4-FFF2-40B4-BE49-F238E27FC236}">
                <a16:creationId xmlns:a16="http://schemas.microsoft.com/office/drawing/2014/main" id="{F9158724-A0B0-4DEF-8DC0-6E3BDF480AD5}"/>
              </a:ext>
            </a:extLst>
          </p:cNvPr>
          <p:cNvGraphicFramePr>
            <a:graphicFrameLocks noGrp="1"/>
          </p:cNvGraphicFramePr>
          <p:nvPr>
            <p:extLst>
              <p:ext uri="{D42A27DB-BD31-4B8C-83A1-F6EECF244321}">
                <p14:modId xmlns:p14="http://schemas.microsoft.com/office/powerpoint/2010/main" val="2176768191"/>
              </p:ext>
            </p:extLst>
          </p:nvPr>
        </p:nvGraphicFramePr>
        <p:xfrm>
          <a:off x="1051688" y="4226785"/>
          <a:ext cx="9405258" cy="1897223"/>
        </p:xfrm>
        <a:graphic>
          <a:graphicData uri="http://schemas.openxmlformats.org/drawingml/2006/table">
            <a:tbl>
              <a:tblPr>
                <a:effectLst>
                  <a:outerShdw blurRad="50800" dist="38100" dir="2700000" algn="tl" rotWithShape="0">
                    <a:prstClr val="black">
                      <a:alpha val="40000"/>
                    </a:prstClr>
                  </a:outerShdw>
                </a:effectLst>
                <a:tableStyleId>{F5AB1C69-6EDB-4FF4-983F-18BD219EF322}</a:tableStyleId>
              </a:tblPr>
              <a:tblGrid>
                <a:gridCol w="1414900">
                  <a:extLst>
                    <a:ext uri="{9D8B030D-6E8A-4147-A177-3AD203B41FA5}">
                      <a16:colId xmlns:a16="http://schemas.microsoft.com/office/drawing/2014/main" val="20000"/>
                    </a:ext>
                  </a:extLst>
                </a:gridCol>
                <a:gridCol w="2013486">
                  <a:extLst>
                    <a:ext uri="{9D8B030D-6E8A-4147-A177-3AD203B41FA5}">
                      <a16:colId xmlns:a16="http://schemas.microsoft.com/office/drawing/2014/main" val="20001"/>
                    </a:ext>
                  </a:extLst>
                </a:gridCol>
                <a:gridCol w="2590712">
                  <a:extLst>
                    <a:ext uri="{9D8B030D-6E8A-4147-A177-3AD203B41FA5}">
                      <a16:colId xmlns:a16="http://schemas.microsoft.com/office/drawing/2014/main" val="20002"/>
                    </a:ext>
                  </a:extLst>
                </a:gridCol>
                <a:gridCol w="3386160">
                  <a:extLst>
                    <a:ext uri="{9D8B030D-6E8A-4147-A177-3AD203B41FA5}">
                      <a16:colId xmlns:a16="http://schemas.microsoft.com/office/drawing/2014/main" val="20003"/>
                    </a:ext>
                  </a:extLst>
                </a:gridCol>
              </a:tblGrid>
              <a:tr h="736391">
                <a:tc rowSpan="2">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Resulting harm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1200" b="1"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1200" b="1"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Impact experienced by the child </a:t>
                      </a:r>
                      <a:endParaRPr kumimoji="0" lang="en-AU" altLang="en-US" sz="1200" b="1" i="0" u="none" strike="noStrike" cap="none" normalizeH="0" baseline="0" dirty="0">
                        <a:ln>
                          <a:noFill/>
                        </a:ln>
                        <a:solidFill>
                          <a:schemeClr val="tx1"/>
                        </a:solidFill>
                        <a:effectLst/>
                        <a:latin typeface="Arial" charset="0"/>
                        <a:ea typeface="Times New Roman" pitchFamily="18" charset="0"/>
                        <a:cs typeface="Arial" charset="0"/>
                      </a:endParaRPr>
                    </a:p>
                  </a:txBody>
                  <a:tcPr marT="45727" marB="45727" horzOverflow="overflow"/>
                </a:tc>
                <a:tc>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Physical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Refers to the body </a:t>
                      </a:r>
                      <a:endParaRPr kumimoji="0" lang="en-AU" altLang="en-US" sz="1200" b="1" i="0" u="none" strike="noStrike" cap="none" normalizeH="0" baseline="0" dirty="0">
                        <a:ln>
                          <a:noFill/>
                        </a:ln>
                        <a:solidFill>
                          <a:schemeClr val="tx1"/>
                        </a:solidFill>
                        <a:effectLst/>
                        <a:latin typeface="Arial" charset="0"/>
                        <a:ea typeface="Times New Roman" pitchFamily="18" charset="0"/>
                        <a:cs typeface="Arial" charset="0"/>
                      </a:endParaRPr>
                    </a:p>
                  </a:txBody>
                  <a:tcPr marT="45727" marB="45727" horzOverflow="overflow"/>
                </a:tc>
                <a:tc>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Emotional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Refers to the ability to express emotions </a:t>
                      </a:r>
                      <a:endParaRPr kumimoji="0" lang="en-AU" altLang="en-US" sz="1200" b="1" i="0" u="none" strike="noStrike" cap="none" normalizeH="0" baseline="0" dirty="0">
                        <a:ln>
                          <a:noFill/>
                        </a:ln>
                        <a:solidFill>
                          <a:schemeClr val="tx1"/>
                        </a:solidFill>
                        <a:effectLst/>
                        <a:latin typeface="Arial" charset="0"/>
                        <a:ea typeface="Times New Roman" pitchFamily="18" charset="0"/>
                        <a:cs typeface="Arial" charset="0"/>
                      </a:endParaRPr>
                    </a:p>
                  </a:txBody>
                  <a:tcPr marT="45727" marB="45727" horzOverflow="overflow"/>
                </a:tc>
                <a:tc>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Psychological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b="1" u="none" strike="noStrike" cap="none" normalizeH="0" baseline="0" dirty="0">
                          <a:ln>
                            <a:noFill/>
                          </a:ln>
                          <a:effectLst/>
                        </a:rPr>
                        <a:t>Refers to the mind and cognitive processes </a:t>
                      </a:r>
                      <a:endParaRPr kumimoji="0" lang="en-AU" altLang="en-US" sz="1200" b="1" i="0" u="none" strike="noStrike" cap="none" normalizeH="0" baseline="0" dirty="0">
                        <a:ln>
                          <a:noFill/>
                        </a:ln>
                        <a:solidFill>
                          <a:schemeClr val="tx1"/>
                        </a:solidFill>
                        <a:effectLst/>
                        <a:latin typeface="Arial" charset="0"/>
                        <a:ea typeface="Times New Roman" pitchFamily="18" charset="0"/>
                        <a:cs typeface="Arial" charset="0"/>
                      </a:endParaRPr>
                    </a:p>
                  </a:txBody>
                  <a:tcPr marT="45727" marB="45727" horzOverflow="overflow"/>
                </a:tc>
                <a:extLst>
                  <a:ext uri="{0D108BD9-81ED-4DB2-BD59-A6C34878D82A}">
                    <a16:rowId xmlns:a16="http://schemas.microsoft.com/office/drawing/2014/main" val="10000"/>
                  </a:ext>
                </a:extLst>
              </a:tr>
              <a:tr h="1160832">
                <a:tc vMerge="1">
                  <a:txBody>
                    <a:bodyPr/>
                    <a:lstStyle/>
                    <a:p>
                      <a:endParaRPr lang="en-AU"/>
                    </a:p>
                  </a:txBody>
                  <a:tcPr/>
                </a:tc>
                <a:tc>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effectLst/>
                        </a:rPr>
                        <a:t>Bruising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Fractures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Internal injuries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Burns </a:t>
                      </a:r>
                      <a:endParaRPr kumimoji="0" lang="en-AU" alt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T="45727" marB="45727" horzOverflow="overflow"/>
                </a:tc>
                <a:tc>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effectLst/>
                        </a:rPr>
                        <a:t>Depression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Hyper vigilance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Poor self esteem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Self harm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Fear / anxiety </a:t>
                      </a:r>
                      <a:endParaRPr kumimoji="0" lang="en-AU" alt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T="45727" marB="45727" horzOverflow="overflow"/>
                </a:tc>
                <a:tc>
                  <a:txBody>
                    <a:bodyPr/>
                    <a:lstStyle>
                      <a:lvl1pPr algn="l">
                        <a:spcBef>
                          <a:spcPct val="20000"/>
                        </a:spcBef>
                        <a:defRPr sz="2000">
                          <a:solidFill>
                            <a:schemeClr val="tx1"/>
                          </a:solidFill>
                          <a:latin typeface="Arial" charset="0"/>
                        </a:defRPr>
                      </a:lvl1pPr>
                      <a:lvl2pPr algn="l">
                        <a:spcBef>
                          <a:spcPct val="20000"/>
                        </a:spcBef>
                        <a:defRPr>
                          <a:solidFill>
                            <a:schemeClr val="tx1"/>
                          </a:solidFill>
                          <a:latin typeface="Arial" charset="0"/>
                        </a:defRPr>
                      </a:lvl2pPr>
                      <a:lvl3pPr algn="l">
                        <a:spcBef>
                          <a:spcPct val="20000"/>
                        </a:spcBef>
                        <a:defRPr sz="1600">
                          <a:solidFill>
                            <a:schemeClr val="tx1"/>
                          </a:solidFill>
                          <a:latin typeface="Arial" charset="0"/>
                        </a:defRPr>
                      </a:lvl3pPr>
                      <a:lvl4pPr algn="l">
                        <a:spcBef>
                          <a:spcPct val="20000"/>
                        </a:spcBef>
                        <a:defRPr>
                          <a:solidFill>
                            <a:schemeClr val="tx1"/>
                          </a:solidFill>
                          <a:latin typeface="Times New Roman" pitchFamily="18" charset="0"/>
                        </a:defRPr>
                      </a:lvl4pPr>
                      <a:lvl5pPr algn="l">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200" u="none" strike="noStrike" cap="none" normalizeH="0" baseline="0" dirty="0">
                          <a:ln>
                            <a:noFill/>
                          </a:ln>
                          <a:effectLst/>
                        </a:rPr>
                        <a:t>Learning and developmental delays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Disorganised attachment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Impaired self image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n-US" sz="1200" u="none" strike="noStrike" cap="none" normalizeH="0" baseline="0" dirty="0">
                          <a:ln>
                            <a:noFill/>
                          </a:ln>
                          <a:effectLst/>
                        </a:rPr>
                        <a:t>In infants, neurological changes in the developing brain </a:t>
                      </a:r>
                      <a:endParaRPr kumimoji="0" lang="en-AU" altLang="en-US" sz="1200" b="0" i="0" u="none" strike="noStrike" cap="none" normalizeH="0" baseline="0" dirty="0">
                        <a:ln>
                          <a:noFill/>
                        </a:ln>
                        <a:solidFill>
                          <a:schemeClr val="tx1"/>
                        </a:solidFill>
                        <a:effectLst/>
                        <a:latin typeface="Arial" charset="0"/>
                        <a:ea typeface="Times New Roman" pitchFamily="18" charset="0"/>
                        <a:cs typeface="Arial" charset="0"/>
                      </a:endParaRPr>
                    </a:p>
                  </a:txBody>
                  <a:tcPr marT="45727" marB="45727" horzOverflow="overflow"/>
                </a:tc>
                <a:extLst>
                  <a:ext uri="{0D108BD9-81ED-4DB2-BD59-A6C34878D82A}">
                    <a16:rowId xmlns:a16="http://schemas.microsoft.com/office/drawing/2014/main" val="10001"/>
                  </a:ext>
                </a:extLst>
              </a:tr>
            </a:tbl>
          </a:graphicData>
        </a:graphic>
      </p:graphicFrame>
      <p:sp>
        <p:nvSpPr>
          <p:cNvPr id="6" name="AutoShape 10">
            <a:extLst>
              <a:ext uri="{FF2B5EF4-FFF2-40B4-BE49-F238E27FC236}">
                <a16:creationId xmlns:a16="http://schemas.microsoft.com/office/drawing/2014/main" id="{FB71FDA7-B928-486B-8839-AE25A021F931}"/>
              </a:ext>
            </a:extLst>
          </p:cNvPr>
          <p:cNvSpPr>
            <a:spLocks noChangeArrowheads="1"/>
          </p:cNvSpPr>
          <p:nvPr/>
        </p:nvSpPr>
        <p:spPr bwMode="auto">
          <a:xfrm>
            <a:off x="5654566" y="3642975"/>
            <a:ext cx="199503" cy="380713"/>
          </a:xfrm>
          <a:prstGeom prst="downArrow">
            <a:avLst>
              <a:gd name="adj1" fmla="val 50000"/>
              <a:gd name="adj2" fmla="val 37155"/>
            </a:avLst>
          </a:prstGeom>
          <a:ln>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2400" b="1">
              <a:latin typeface="Times New Roman" panose="02020603050405020304" pitchFamily="18" charset="0"/>
            </a:endParaRPr>
          </a:p>
        </p:txBody>
      </p:sp>
      <p:pic>
        <p:nvPicPr>
          <p:cNvPr id="7" name="Picture 6">
            <a:extLst>
              <a:ext uri="{FF2B5EF4-FFF2-40B4-BE49-F238E27FC236}">
                <a16:creationId xmlns:a16="http://schemas.microsoft.com/office/drawing/2014/main" id="{D7B1C5B5-246F-4F45-B52C-EA46DF8B3DC7}"/>
              </a:ext>
            </a:extLst>
          </p:cNvPr>
          <p:cNvPicPr>
            <a:picLocks noChangeAspect="1"/>
          </p:cNvPicPr>
          <p:nvPr/>
        </p:nvPicPr>
        <p:blipFill>
          <a:blip r:embed="rId2"/>
          <a:stretch>
            <a:fillRect/>
          </a:stretch>
        </p:blipFill>
        <p:spPr>
          <a:xfrm>
            <a:off x="2595287" y="1217500"/>
            <a:ext cx="7408069" cy="542591"/>
          </a:xfrm>
          <a:prstGeom prst="rect">
            <a:avLst/>
          </a:prstGeom>
        </p:spPr>
      </p:pic>
    </p:spTree>
    <p:extLst>
      <p:ext uri="{BB962C8B-B14F-4D97-AF65-F5344CB8AC3E}">
        <p14:creationId xmlns:p14="http://schemas.microsoft.com/office/powerpoint/2010/main" val="4149899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9C6A47-852D-49F4-9937-C2B713C23C43}"/>
              </a:ext>
            </a:extLst>
          </p:cNvPr>
          <p:cNvSpPr txBox="1">
            <a:spLocks/>
          </p:cNvSpPr>
          <p:nvPr/>
        </p:nvSpPr>
        <p:spPr>
          <a:xfrm>
            <a:off x="630936" y="2660904"/>
            <a:ext cx="4818888" cy="3547872"/>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buFont typeface="Arial" panose="020B0604020202020204" pitchFamily="34" charset="0"/>
              <a:buChar char="•"/>
            </a:pPr>
            <a:r>
              <a:rPr lang="en-US" sz="2200">
                <a:latin typeface="+mn-lt"/>
                <a:cs typeface="+mn-cs"/>
              </a:rPr>
              <a:t>What types of harm and abuse can you identify in the case studies?</a:t>
            </a:r>
          </a:p>
        </p:txBody>
      </p:sp>
      <p:pic>
        <p:nvPicPr>
          <p:cNvPr id="4" name="Picture 3" descr="Text&#10;&#10;Description automatically generated">
            <a:extLst>
              <a:ext uri="{FF2B5EF4-FFF2-40B4-BE49-F238E27FC236}">
                <a16:creationId xmlns:a16="http://schemas.microsoft.com/office/drawing/2014/main" id="{2C8C81E7-AB4A-4042-96F4-925ABDCCE75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29275" y="1791309"/>
            <a:ext cx="5671566" cy="3402939"/>
          </a:xfrm>
          <a:prstGeom prst="rect">
            <a:avLst/>
          </a:prstGeom>
        </p:spPr>
      </p:pic>
      <p:pic>
        <p:nvPicPr>
          <p:cNvPr id="7" name="Picture 6">
            <a:extLst>
              <a:ext uri="{FF2B5EF4-FFF2-40B4-BE49-F238E27FC236}">
                <a16:creationId xmlns:a16="http://schemas.microsoft.com/office/drawing/2014/main" id="{B9C8CDA0-E674-4216-81D4-DFD98C53EBB2}"/>
              </a:ext>
            </a:extLst>
          </p:cNvPr>
          <p:cNvPicPr>
            <a:picLocks noChangeAspect="1"/>
          </p:cNvPicPr>
          <p:nvPr/>
        </p:nvPicPr>
        <p:blipFill>
          <a:blip r:embed="rId4"/>
          <a:stretch>
            <a:fillRect/>
          </a:stretch>
        </p:blipFill>
        <p:spPr>
          <a:xfrm>
            <a:off x="0" y="0"/>
            <a:ext cx="12192000" cy="128038"/>
          </a:xfrm>
          <a:prstGeom prst="rect">
            <a:avLst/>
          </a:prstGeom>
        </p:spPr>
      </p:pic>
      <p:pic>
        <p:nvPicPr>
          <p:cNvPr id="8" name="Picture 7">
            <a:extLst>
              <a:ext uri="{FF2B5EF4-FFF2-40B4-BE49-F238E27FC236}">
                <a16:creationId xmlns:a16="http://schemas.microsoft.com/office/drawing/2014/main" id="{59FD0E66-A77D-487C-A84F-81E0E10018B6}"/>
              </a:ext>
            </a:extLst>
          </p:cNvPr>
          <p:cNvPicPr>
            <a:picLocks noChangeAspect="1"/>
          </p:cNvPicPr>
          <p:nvPr/>
        </p:nvPicPr>
        <p:blipFill>
          <a:blip r:embed="rId5"/>
          <a:stretch>
            <a:fillRect/>
          </a:stretch>
        </p:blipFill>
        <p:spPr>
          <a:xfrm>
            <a:off x="10361715" y="6045661"/>
            <a:ext cx="1606451" cy="611982"/>
          </a:xfrm>
          <a:prstGeom prst="rect">
            <a:avLst/>
          </a:prstGeom>
        </p:spPr>
      </p:pic>
    </p:spTree>
    <p:extLst>
      <p:ext uri="{BB962C8B-B14F-4D97-AF65-F5344CB8AC3E}">
        <p14:creationId xmlns:p14="http://schemas.microsoft.com/office/powerpoint/2010/main" val="4243931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D7ACF40-DEFE-4A05-B11C-0A978F7A4ED2}"/>
              </a:ext>
            </a:extLst>
          </p:cNvPr>
          <p:cNvCxnSpPr/>
          <p:nvPr/>
        </p:nvCxnSpPr>
        <p:spPr>
          <a:xfrm>
            <a:off x="665584" y="1031057"/>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F06A1C29-A05F-46C8-B239-816A3FC619A8}"/>
              </a:ext>
            </a:extLst>
          </p:cNvPr>
          <p:cNvSpPr txBox="1">
            <a:spLocks/>
          </p:cNvSpPr>
          <p:nvPr/>
        </p:nvSpPr>
        <p:spPr>
          <a:xfrm>
            <a:off x="576488" y="463138"/>
            <a:ext cx="8175627" cy="56791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a:t>Who is involved in decision making?</a:t>
            </a:r>
            <a:endParaRPr lang="en-AU" sz="2800" b="1" dirty="0"/>
          </a:p>
        </p:txBody>
      </p:sp>
      <p:graphicFrame>
        <p:nvGraphicFramePr>
          <p:cNvPr id="4" name="Table 4">
            <a:extLst>
              <a:ext uri="{FF2B5EF4-FFF2-40B4-BE49-F238E27FC236}">
                <a16:creationId xmlns:a16="http://schemas.microsoft.com/office/drawing/2014/main" id="{72B1F322-560B-431C-A6DF-07E45D5D5368}"/>
              </a:ext>
            </a:extLst>
          </p:cNvPr>
          <p:cNvGraphicFramePr>
            <a:graphicFrameLocks/>
          </p:cNvGraphicFramePr>
          <p:nvPr>
            <p:extLst>
              <p:ext uri="{D42A27DB-BD31-4B8C-83A1-F6EECF244321}">
                <p14:modId xmlns:p14="http://schemas.microsoft.com/office/powerpoint/2010/main" val="2514777555"/>
              </p:ext>
            </p:extLst>
          </p:nvPr>
        </p:nvGraphicFramePr>
        <p:xfrm>
          <a:off x="665584" y="1427753"/>
          <a:ext cx="10413333" cy="4583654"/>
        </p:xfrm>
        <a:graphic>
          <a:graphicData uri="http://schemas.openxmlformats.org/drawingml/2006/table">
            <a:tbl>
              <a:tblPr firstRow="1" bandRow="1">
                <a:effectLst>
                  <a:outerShdw blurRad="63500" sx="102000" sy="102000" algn="ctr" rotWithShape="0">
                    <a:prstClr val="black">
                      <a:alpha val="40000"/>
                    </a:prstClr>
                  </a:outerShdw>
                </a:effectLst>
                <a:tableStyleId>{2D5ABB26-0587-4C30-8999-92F81FD0307C}</a:tableStyleId>
              </a:tblPr>
              <a:tblGrid>
                <a:gridCol w="2740386">
                  <a:extLst>
                    <a:ext uri="{9D8B030D-6E8A-4147-A177-3AD203B41FA5}">
                      <a16:colId xmlns:a16="http://schemas.microsoft.com/office/drawing/2014/main" val="2251426175"/>
                    </a:ext>
                  </a:extLst>
                </a:gridCol>
                <a:gridCol w="7672947">
                  <a:extLst>
                    <a:ext uri="{9D8B030D-6E8A-4147-A177-3AD203B41FA5}">
                      <a16:colId xmlns:a16="http://schemas.microsoft.com/office/drawing/2014/main" val="2462561029"/>
                    </a:ext>
                  </a:extLst>
                </a:gridCol>
              </a:tblGrid>
              <a:tr h="432149">
                <a:tc>
                  <a:txBody>
                    <a:bodyPr/>
                    <a:lstStyle/>
                    <a:p>
                      <a:r>
                        <a:rPr lang="en-AU" sz="1400" dirty="0"/>
                        <a:t>The child and their family</a:t>
                      </a:r>
                    </a:p>
                  </a:txBody>
                  <a:tcPr anchor="ctr">
                    <a:lnL w="6350" cap="flat" cmpd="sng" algn="ctr">
                      <a:solidFill>
                        <a:srgbClr val="E8F7FE"/>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rgbClr val="E8F7FE"/>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E8F7FE"/>
                    </a:solidFill>
                  </a:tcPr>
                </a:tc>
                <a:tc>
                  <a:txBody>
                    <a:bodyPr/>
                    <a:lstStyle/>
                    <a:p>
                      <a:endParaRPr lang="en-AU" sz="1400" dirty="0"/>
                    </a:p>
                  </a:txBody>
                  <a:tcPr>
                    <a:lnL w="6350" cap="flat" cmpd="sng" algn="ctr">
                      <a:solidFill>
                        <a:schemeClr val="accent5"/>
                      </a:solidFill>
                      <a:prstDash val="solid"/>
                      <a:round/>
                      <a:headEnd type="none" w="med" len="med"/>
                      <a:tailEnd type="none" w="med" len="med"/>
                    </a:lnL>
                    <a:lnR w="6350" cap="flat" cmpd="sng" algn="ctr">
                      <a:solidFill>
                        <a:srgbClr val="E8F7FE"/>
                      </a:solidFill>
                      <a:prstDash val="solid"/>
                      <a:round/>
                      <a:headEnd type="none" w="med" len="med"/>
                      <a:tailEnd type="none" w="med" len="med"/>
                    </a:lnR>
                    <a:lnT w="6350" cap="flat" cmpd="sng" algn="ctr">
                      <a:solidFill>
                        <a:srgbClr val="E8F7FE"/>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E8F7FE"/>
                    </a:solidFill>
                  </a:tcPr>
                </a:tc>
                <a:extLst>
                  <a:ext uri="{0D108BD9-81ED-4DB2-BD59-A6C34878D82A}">
                    <a16:rowId xmlns:a16="http://schemas.microsoft.com/office/drawing/2014/main" val="874609751"/>
                  </a:ext>
                </a:extLst>
              </a:tr>
              <a:tr h="485192">
                <a:tc>
                  <a:txBody>
                    <a:bodyPr/>
                    <a:lstStyle/>
                    <a:p>
                      <a:r>
                        <a:rPr lang="en-AU" sz="1400" dirty="0"/>
                        <a:t>Child Safety Service Centre Staff</a:t>
                      </a:r>
                    </a:p>
                  </a:txBody>
                  <a:tcPr anchor="ctr">
                    <a:lnL w="6350" cap="flat" cmpd="sng" algn="ctr">
                      <a:solidFill>
                        <a:srgbClr val="E8F7FE"/>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r>
                        <a:rPr lang="en-AU" altLang="en-US" sz="1400" dirty="0"/>
                        <a:t>Child Safety Officer, Senior Team Leader, Senior Practitioner, Manager, OCFOS.</a:t>
                      </a:r>
                      <a:endParaRPr lang="en-AU" sz="1400" dirty="0"/>
                    </a:p>
                  </a:txBody>
                  <a:tcPr anchor="ctr">
                    <a:lnL w="6350" cap="flat" cmpd="sng" algn="ctr">
                      <a:solidFill>
                        <a:schemeClr val="accent5"/>
                      </a:solidFill>
                      <a:prstDash val="solid"/>
                      <a:round/>
                      <a:headEnd type="none" w="med" len="med"/>
                      <a:tailEnd type="none" w="med" len="med"/>
                    </a:lnL>
                    <a:lnR w="6350" cap="flat" cmpd="sng" algn="ctr">
                      <a:solidFill>
                        <a:srgbClr val="E8F7FE"/>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911812858"/>
                  </a:ext>
                </a:extLst>
              </a:tr>
              <a:tr h="501642">
                <a:tc>
                  <a:txBody>
                    <a:bodyPr/>
                    <a:lstStyle/>
                    <a:p>
                      <a:r>
                        <a:rPr lang="en-AU" sz="1400" dirty="0"/>
                        <a:t>Carer</a:t>
                      </a:r>
                    </a:p>
                  </a:txBody>
                  <a:tcPr anchor="ctr">
                    <a:lnL w="6350" cap="flat" cmpd="sng" algn="ctr">
                      <a:solidFill>
                        <a:srgbClr val="E8F7FE"/>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E8F7FE"/>
                    </a:solidFill>
                  </a:tcPr>
                </a:tc>
                <a:tc>
                  <a:txBody>
                    <a:bodyPr/>
                    <a:lstStyle/>
                    <a:p>
                      <a:r>
                        <a:rPr lang="en-AU" altLang="en-US" sz="1400" dirty="0"/>
                        <a:t>Day to day decision making and depending on a child or young person’s order type carer’s may be delegated to make additional decisions for a child or young person</a:t>
                      </a:r>
                      <a:endParaRPr lang="en-AU" sz="1400" dirty="0"/>
                    </a:p>
                  </a:txBody>
                  <a:tcPr anchor="ctr">
                    <a:lnL w="6350" cap="flat" cmpd="sng" algn="ctr">
                      <a:solidFill>
                        <a:schemeClr val="accent5"/>
                      </a:solidFill>
                      <a:prstDash val="solid"/>
                      <a:round/>
                      <a:headEnd type="none" w="med" len="med"/>
                      <a:tailEnd type="none" w="med" len="med"/>
                    </a:lnL>
                    <a:lnR w="6350" cap="flat" cmpd="sng" algn="ctr">
                      <a:solidFill>
                        <a:srgbClr val="E8F7FE"/>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E8F7FE"/>
                    </a:solidFill>
                  </a:tcPr>
                </a:tc>
                <a:extLst>
                  <a:ext uri="{0D108BD9-81ED-4DB2-BD59-A6C34878D82A}">
                    <a16:rowId xmlns:a16="http://schemas.microsoft.com/office/drawing/2014/main" val="26889023"/>
                  </a:ext>
                </a:extLst>
              </a:tr>
              <a:tr h="470885">
                <a:tc>
                  <a:txBody>
                    <a:bodyPr/>
                    <a:lstStyle/>
                    <a:p>
                      <a:r>
                        <a:rPr lang="en-AU" sz="1400" dirty="0"/>
                        <a:t>Independent person</a:t>
                      </a:r>
                    </a:p>
                  </a:txBody>
                  <a:tcPr anchor="ctr">
                    <a:lnL w="6350" cap="flat" cmpd="sng" algn="ctr">
                      <a:solidFill>
                        <a:srgbClr val="E8F7FE"/>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r>
                        <a:rPr lang="en-AU" altLang="en-US" sz="1400" dirty="0"/>
                        <a:t>(Aboriginal and Torres Strait Islander children) – when engaged by the child or family</a:t>
                      </a:r>
                      <a:endParaRPr lang="en-AU" sz="1400" dirty="0"/>
                    </a:p>
                  </a:txBody>
                  <a:tcPr anchor="ctr">
                    <a:lnL w="6350" cap="flat" cmpd="sng" algn="ctr">
                      <a:solidFill>
                        <a:schemeClr val="accent5"/>
                      </a:solidFill>
                      <a:prstDash val="solid"/>
                      <a:round/>
                      <a:headEnd type="none" w="med" len="med"/>
                      <a:tailEnd type="none" w="med" len="med"/>
                    </a:lnL>
                    <a:lnR w="6350" cap="flat" cmpd="sng" algn="ctr">
                      <a:solidFill>
                        <a:srgbClr val="E8F7FE"/>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730411686"/>
                  </a:ext>
                </a:extLst>
              </a:tr>
              <a:tr h="708201">
                <a:tc>
                  <a:txBody>
                    <a:bodyPr/>
                    <a:lstStyle/>
                    <a:p>
                      <a:r>
                        <a:rPr lang="en-AU" sz="1400" dirty="0"/>
                        <a:t>Other services</a:t>
                      </a:r>
                    </a:p>
                  </a:txBody>
                  <a:tcPr anchor="ctr">
                    <a:lnL w="6350" cap="flat" cmpd="sng" algn="ctr">
                      <a:solidFill>
                        <a:srgbClr val="E8F7FE"/>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E8F7FE"/>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altLang="en-US" sz="1400" dirty="0"/>
                        <a:t>Office of the Public Guardian, Community Visitor, SCAN, school staff, police, hospital staff, GP, family, counsellors, non government agencies – provide information about the child and family to assist with decision making.</a:t>
                      </a:r>
                    </a:p>
                  </a:txBody>
                  <a:tcPr anchor="ctr">
                    <a:lnL w="6350" cap="flat" cmpd="sng" algn="ctr">
                      <a:solidFill>
                        <a:schemeClr val="accent5"/>
                      </a:solidFill>
                      <a:prstDash val="solid"/>
                      <a:round/>
                      <a:headEnd type="none" w="med" len="med"/>
                      <a:tailEnd type="none" w="med" len="med"/>
                    </a:lnL>
                    <a:lnR w="6350" cap="flat" cmpd="sng" algn="ctr">
                      <a:solidFill>
                        <a:srgbClr val="E8F7FE"/>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E8F7FE"/>
                    </a:solidFill>
                  </a:tcPr>
                </a:tc>
                <a:extLst>
                  <a:ext uri="{0D108BD9-81ED-4DB2-BD59-A6C34878D82A}">
                    <a16:rowId xmlns:a16="http://schemas.microsoft.com/office/drawing/2014/main" val="697434602"/>
                  </a:ext>
                </a:extLst>
              </a:tr>
              <a:tr h="618585">
                <a:tc>
                  <a:txBody>
                    <a:bodyPr/>
                    <a:lstStyle/>
                    <a:p>
                      <a:r>
                        <a:rPr lang="en-AU" sz="1400" dirty="0"/>
                        <a:t>Director of Child Protection Litigation (DCPL)</a:t>
                      </a:r>
                    </a:p>
                  </a:txBody>
                  <a:tcPr anchor="ctr">
                    <a:lnL w="6350" cap="flat" cmpd="sng" algn="ctr">
                      <a:solidFill>
                        <a:srgbClr val="E8F7FE"/>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tc>
                  <a:txBody>
                    <a:bodyPr/>
                    <a:lstStyle/>
                    <a:p>
                      <a:r>
                        <a:rPr lang="en-AU" altLang="en-US" sz="1400" dirty="0"/>
                        <a:t>An agency that is independent of Child Safety and is responsible for deciding whether to apply for child protection orders. </a:t>
                      </a:r>
                      <a:endParaRPr lang="en-AU" sz="1400" dirty="0"/>
                    </a:p>
                  </a:txBody>
                  <a:tcPr anchor="ctr">
                    <a:lnL w="6350" cap="flat" cmpd="sng" algn="ctr">
                      <a:solidFill>
                        <a:schemeClr val="accent5"/>
                      </a:solidFill>
                      <a:prstDash val="solid"/>
                      <a:round/>
                      <a:headEnd type="none" w="med" len="med"/>
                      <a:tailEnd type="none" w="med" len="med"/>
                    </a:lnL>
                    <a:lnR w="6350" cap="flat" cmpd="sng" algn="ctr">
                      <a:solidFill>
                        <a:srgbClr val="E8F7FE"/>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2962852380"/>
                  </a:ext>
                </a:extLst>
              </a:tr>
              <a:tr h="412403">
                <a:tc>
                  <a:txBody>
                    <a:bodyPr/>
                    <a:lstStyle/>
                    <a:p>
                      <a:r>
                        <a:rPr lang="en-AU" sz="1400" dirty="0"/>
                        <a:t>Magistrate</a:t>
                      </a:r>
                    </a:p>
                  </a:txBody>
                  <a:tcPr anchor="ctr">
                    <a:lnL w="6350" cap="flat" cmpd="sng" algn="ctr">
                      <a:solidFill>
                        <a:srgbClr val="E8F7FE"/>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E8F7FE"/>
                    </a:solidFill>
                  </a:tcPr>
                </a:tc>
                <a:tc>
                  <a:txBody>
                    <a:bodyPr/>
                    <a:lstStyle/>
                    <a:p>
                      <a:r>
                        <a:rPr lang="en-AU" altLang="en-US" sz="1400" dirty="0"/>
                        <a:t>Decides the child protection order and any conditions when parents disagree with intervention</a:t>
                      </a:r>
                      <a:endParaRPr lang="en-AU" sz="1400" dirty="0"/>
                    </a:p>
                  </a:txBody>
                  <a:tcPr anchor="ctr">
                    <a:lnL w="6350" cap="flat" cmpd="sng" algn="ctr">
                      <a:solidFill>
                        <a:schemeClr val="accent5"/>
                      </a:solidFill>
                      <a:prstDash val="solid"/>
                      <a:round/>
                      <a:headEnd type="none" w="med" len="med"/>
                      <a:tailEnd type="none" w="med" len="med"/>
                    </a:lnL>
                    <a:lnR w="6350" cap="flat" cmpd="sng" algn="ctr">
                      <a:solidFill>
                        <a:srgbClr val="E8F7FE"/>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solidFill>
                      <a:srgbClr val="E8F7FE"/>
                    </a:solidFill>
                  </a:tcPr>
                </a:tc>
                <a:extLst>
                  <a:ext uri="{0D108BD9-81ED-4DB2-BD59-A6C34878D82A}">
                    <a16:rowId xmlns:a16="http://schemas.microsoft.com/office/drawing/2014/main" val="184940664"/>
                  </a:ext>
                </a:extLst>
              </a:tr>
              <a:tr h="914760">
                <a:tc>
                  <a:txBody>
                    <a:bodyPr/>
                    <a:lstStyle/>
                    <a:p>
                      <a:r>
                        <a:rPr lang="en-AU" sz="1400" dirty="0"/>
                        <a:t>Foster and Kinship Care Agency</a:t>
                      </a:r>
                    </a:p>
                  </a:txBody>
                  <a:tcPr anchor="ctr">
                    <a:lnL w="6350" cap="flat" cmpd="sng" algn="ctr">
                      <a:solidFill>
                        <a:srgbClr val="E8F7FE"/>
                      </a:solidFill>
                      <a:prstDash val="solid"/>
                      <a:round/>
                      <a:headEnd type="none" w="med" len="med"/>
                      <a:tailEnd type="none" w="med" len="med"/>
                    </a:lnL>
                    <a:lnR w="6350" cap="flat" cmpd="sng" algn="ctr">
                      <a:solidFill>
                        <a:schemeClr val="accent5"/>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rgbClr val="E8F7FE"/>
                      </a:solidFill>
                      <a:prstDash val="solid"/>
                      <a:round/>
                      <a:headEnd type="none" w="med" len="med"/>
                      <a:tailEnd type="none" w="med" len="med"/>
                    </a:lnB>
                    <a:solidFill>
                      <a:schemeClr val="bg1"/>
                    </a:solidFill>
                  </a:tcPr>
                </a:tc>
                <a:tc>
                  <a:txBody>
                    <a:bodyPr/>
                    <a:lstStyle/>
                    <a:p>
                      <a:r>
                        <a:rPr lang="en-AU" altLang="en-US" sz="1400" dirty="0"/>
                        <a:t>Responds to referral requests from the Placement Services Unit with the appropriate carer for the child and provides the carer support and information, in exceptional circumstances Child Safety may also perform this role directly through the Placement Services Unit.</a:t>
                      </a:r>
                      <a:endParaRPr lang="en-AU" sz="1400" dirty="0"/>
                    </a:p>
                  </a:txBody>
                  <a:tcPr anchor="ctr">
                    <a:lnL w="6350" cap="flat" cmpd="sng" algn="ctr">
                      <a:solidFill>
                        <a:schemeClr val="accent5"/>
                      </a:solidFill>
                      <a:prstDash val="solid"/>
                      <a:round/>
                      <a:headEnd type="none" w="med" len="med"/>
                      <a:tailEnd type="none" w="med" len="med"/>
                    </a:lnL>
                    <a:lnR w="6350" cap="flat" cmpd="sng" algn="ctr">
                      <a:solidFill>
                        <a:srgbClr val="E8F7FE"/>
                      </a:solidFill>
                      <a:prstDash val="solid"/>
                      <a:round/>
                      <a:headEnd type="none" w="med" len="med"/>
                      <a:tailEnd type="none" w="med" len="med"/>
                    </a:lnR>
                    <a:lnT w="6350" cap="flat" cmpd="sng" algn="ctr">
                      <a:solidFill>
                        <a:schemeClr val="accent5"/>
                      </a:solidFill>
                      <a:prstDash val="solid"/>
                      <a:round/>
                      <a:headEnd type="none" w="med" len="med"/>
                      <a:tailEnd type="none" w="med" len="med"/>
                    </a:lnT>
                    <a:lnB w="6350" cap="flat" cmpd="sng" algn="ctr">
                      <a:solidFill>
                        <a:srgbClr val="E8F7FE"/>
                      </a:solidFill>
                      <a:prstDash val="solid"/>
                      <a:round/>
                      <a:headEnd type="none" w="med" len="med"/>
                      <a:tailEnd type="none" w="med" len="med"/>
                    </a:lnB>
                    <a:solidFill>
                      <a:schemeClr val="bg1"/>
                    </a:solidFill>
                  </a:tcPr>
                </a:tc>
                <a:extLst>
                  <a:ext uri="{0D108BD9-81ED-4DB2-BD59-A6C34878D82A}">
                    <a16:rowId xmlns:a16="http://schemas.microsoft.com/office/drawing/2014/main" val="324991996"/>
                  </a:ext>
                </a:extLst>
              </a:tr>
            </a:tbl>
          </a:graphicData>
        </a:graphic>
      </p:graphicFrame>
    </p:spTree>
    <p:extLst>
      <p:ext uri="{BB962C8B-B14F-4D97-AF65-F5344CB8AC3E}">
        <p14:creationId xmlns:p14="http://schemas.microsoft.com/office/powerpoint/2010/main" val="860602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2C23B4E-C5F4-415D-93A3-A996E0BBF256}"/>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D11965BC-13AB-42DC-9ADB-25EB5CD9ED53}"/>
              </a:ext>
            </a:extLst>
          </p:cNvPr>
          <p:cNvSpPr txBox="1">
            <a:spLocks/>
          </p:cNvSpPr>
          <p:nvPr/>
        </p:nvSpPr>
        <p:spPr>
          <a:xfrm>
            <a:off x="673165" y="519435"/>
            <a:ext cx="7408069" cy="127448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3200" dirty="0"/>
              <a:t>Child Protection System </a:t>
            </a:r>
          </a:p>
          <a:p>
            <a:pPr algn="l"/>
            <a:br>
              <a:rPr lang="en-AU" sz="3200" dirty="0"/>
            </a:br>
            <a:r>
              <a:rPr lang="en-AU" sz="2800" dirty="0"/>
              <a:t>Overview</a:t>
            </a:r>
            <a:endParaRPr lang="en-AU" sz="3200" dirty="0"/>
          </a:p>
        </p:txBody>
      </p:sp>
      <p:pic>
        <p:nvPicPr>
          <p:cNvPr id="4" name="Picture 3">
            <a:extLst>
              <a:ext uri="{FF2B5EF4-FFF2-40B4-BE49-F238E27FC236}">
                <a16:creationId xmlns:a16="http://schemas.microsoft.com/office/drawing/2014/main" id="{50C03695-A556-48DD-A704-81622F58E606}"/>
              </a:ext>
            </a:extLst>
          </p:cNvPr>
          <p:cNvPicPr>
            <a:picLocks noChangeAspect="1"/>
          </p:cNvPicPr>
          <p:nvPr/>
        </p:nvPicPr>
        <p:blipFill>
          <a:blip r:embed="rId2"/>
          <a:stretch>
            <a:fillRect/>
          </a:stretch>
        </p:blipFill>
        <p:spPr>
          <a:xfrm>
            <a:off x="3484090" y="2041007"/>
            <a:ext cx="5324008" cy="3969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0495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A7C60F-6668-44E2-AF10-7AC2143026BA}"/>
              </a:ext>
            </a:extLst>
          </p:cNvPr>
          <p:cNvSpPr txBox="1"/>
          <p:nvPr/>
        </p:nvSpPr>
        <p:spPr>
          <a:xfrm>
            <a:off x="612064" y="2133421"/>
            <a:ext cx="7881730" cy="3754874"/>
          </a:xfrm>
          <a:prstGeom prst="rect">
            <a:avLst/>
          </a:prstGeom>
          <a:noFill/>
        </p:spPr>
        <p:txBody>
          <a:bodyPr wrap="square" rtlCol="0">
            <a:spAutoFit/>
          </a:bodyPr>
          <a:lstStyle/>
          <a:p>
            <a:pPr marL="285750" indent="-285750" algn="just">
              <a:buFont typeface="Arial" panose="020B0604020202020204" pitchFamily="34" charset="0"/>
              <a:buChar char="•"/>
            </a:pPr>
            <a:r>
              <a:rPr lang="en-AU" sz="1600" dirty="0"/>
              <a:t>Queensland foster carers make an invaluable contribution and commitment to the lives of children and young people in care. </a:t>
            </a:r>
          </a:p>
          <a:p>
            <a:pPr algn="just"/>
            <a:endParaRPr lang="en-AU" sz="1600" dirty="0"/>
          </a:p>
          <a:p>
            <a:pPr marL="285750" indent="-285750" algn="just">
              <a:buFont typeface="Arial" panose="020B0604020202020204" pitchFamily="34" charset="0"/>
              <a:buChar char="•"/>
            </a:pPr>
            <a:r>
              <a:rPr lang="en-AU" sz="1600" dirty="0"/>
              <a:t>To recognise and support that commitment the </a:t>
            </a:r>
            <a:r>
              <a:rPr lang="en-AU" sz="1600" i="1" dirty="0">
                <a:solidFill>
                  <a:srgbClr val="0070C0"/>
                </a:solidFill>
              </a:rPr>
              <a:t>Statement of Commitment To Queensland’s foster and kinship carers </a:t>
            </a:r>
            <a:r>
              <a:rPr lang="en-AU" sz="1600" dirty="0"/>
              <a:t>has been made by the Queensland Government and child protection peak bodies. </a:t>
            </a:r>
          </a:p>
          <a:p>
            <a:pPr marL="285750" indent="-285750" algn="just">
              <a:buFont typeface="Arial" panose="020B0604020202020204" pitchFamily="34" charset="0"/>
              <a:buChar char="•"/>
            </a:pPr>
            <a:endParaRPr lang="en-AU" sz="1600" dirty="0"/>
          </a:p>
          <a:p>
            <a:pPr marL="285750" indent="-285750" algn="just">
              <a:buFont typeface="Arial" panose="020B0604020202020204" pitchFamily="34" charset="0"/>
              <a:buChar char="•"/>
            </a:pPr>
            <a:r>
              <a:rPr lang="en-AU" sz="1600" dirty="0"/>
              <a:t>This document reflects the shared commitment of our partnership with foster carers, for the benefit of children and young people in care. The statement also acknowledges the unique role cares have as volunteers in this partnership and promotes their critical role as part of a team in opening their homes to care for children and young people.</a:t>
            </a:r>
          </a:p>
          <a:p>
            <a:pPr marL="285750" indent="-285750" algn="just">
              <a:buFont typeface="Arial" panose="020B0604020202020204" pitchFamily="34" charset="0"/>
              <a:buChar char="•"/>
            </a:pPr>
            <a:endParaRPr lang="en-AU" sz="1600" dirty="0"/>
          </a:p>
          <a:p>
            <a:pPr marL="285750" indent="-285750" algn="just">
              <a:buFont typeface="Arial" panose="020B0604020202020204" pitchFamily="34" charset="0"/>
              <a:buChar char="•"/>
            </a:pPr>
            <a:r>
              <a:rPr lang="en-AU" sz="1600" dirty="0"/>
              <a:t>You can review this commitment in full here (QR-Code): </a:t>
            </a:r>
          </a:p>
          <a:p>
            <a:pPr marL="265113" algn="just"/>
            <a:r>
              <a:rPr lang="en-AU" sz="1400" dirty="0">
                <a:hlinkClick r:id="rId2"/>
              </a:rPr>
              <a:t>  https://www.qld.gov.au/__data/assets/pdf_file/0014/152321/statement-of-commitment.pdf</a:t>
            </a:r>
            <a:endParaRPr lang="en-AU" sz="1400" dirty="0"/>
          </a:p>
          <a:p>
            <a:pPr marL="285750" indent="-285750">
              <a:buFont typeface="Arial" panose="020B0604020202020204" pitchFamily="34" charset="0"/>
              <a:buChar char="•"/>
            </a:pPr>
            <a:endParaRPr lang="en-AU" sz="1600" dirty="0"/>
          </a:p>
        </p:txBody>
      </p:sp>
      <p:pic>
        <p:nvPicPr>
          <p:cNvPr id="5" name="Picture 4">
            <a:extLst>
              <a:ext uri="{FF2B5EF4-FFF2-40B4-BE49-F238E27FC236}">
                <a16:creationId xmlns:a16="http://schemas.microsoft.com/office/drawing/2014/main" id="{AA69F8D4-DC6F-4171-AE1C-BE1A61F0B79A}"/>
              </a:ext>
            </a:extLst>
          </p:cNvPr>
          <p:cNvPicPr>
            <a:picLocks noChangeAspect="1"/>
          </p:cNvPicPr>
          <p:nvPr/>
        </p:nvPicPr>
        <p:blipFill>
          <a:blip r:embed="rId3"/>
          <a:stretch>
            <a:fillRect/>
          </a:stretch>
        </p:blipFill>
        <p:spPr>
          <a:xfrm>
            <a:off x="9054658" y="871125"/>
            <a:ext cx="2101021" cy="2953435"/>
          </a:xfrm>
          <a:prstGeom prst="rect">
            <a:avLst/>
          </a:prstGeom>
          <a:ln>
            <a:solidFill>
              <a:schemeClr val="tx1"/>
            </a:solidFill>
          </a:ln>
        </p:spPr>
      </p:pic>
      <p:pic>
        <p:nvPicPr>
          <p:cNvPr id="6" name="Picture 5">
            <a:extLst>
              <a:ext uri="{FF2B5EF4-FFF2-40B4-BE49-F238E27FC236}">
                <a16:creationId xmlns:a16="http://schemas.microsoft.com/office/drawing/2014/main" id="{BCDF37A4-C3AA-459F-9536-5C5C2CC4EE85}"/>
              </a:ext>
            </a:extLst>
          </p:cNvPr>
          <p:cNvPicPr>
            <a:picLocks noChangeAspect="1"/>
          </p:cNvPicPr>
          <p:nvPr/>
        </p:nvPicPr>
        <p:blipFill>
          <a:blip r:embed="rId4"/>
          <a:stretch>
            <a:fillRect/>
          </a:stretch>
        </p:blipFill>
        <p:spPr>
          <a:xfrm>
            <a:off x="9311516" y="4133837"/>
            <a:ext cx="1587304" cy="1580476"/>
          </a:xfrm>
          <a:prstGeom prst="rect">
            <a:avLst/>
          </a:prstGeom>
        </p:spPr>
      </p:pic>
      <p:sp>
        <p:nvSpPr>
          <p:cNvPr id="7" name="Content Placeholder 2">
            <a:extLst>
              <a:ext uri="{FF2B5EF4-FFF2-40B4-BE49-F238E27FC236}">
                <a16:creationId xmlns:a16="http://schemas.microsoft.com/office/drawing/2014/main" id="{0A4656CC-EF91-4A2F-9CAE-029A07FEFEFE}"/>
              </a:ext>
            </a:extLst>
          </p:cNvPr>
          <p:cNvSpPr>
            <a:spLocks noGrp="1"/>
          </p:cNvSpPr>
          <p:nvPr>
            <p:ph idx="1"/>
          </p:nvPr>
        </p:nvSpPr>
        <p:spPr>
          <a:xfrm>
            <a:off x="612064" y="553083"/>
            <a:ext cx="7396329" cy="1110066"/>
          </a:xfrm>
        </p:spPr>
        <p:txBody>
          <a:bodyPr>
            <a:normAutofit/>
          </a:bodyPr>
          <a:lstStyle/>
          <a:p>
            <a:pPr marL="0" indent="0">
              <a:buNone/>
            </a:pPr>
            <a:r>
              <a:rPr lang="en-AU" sz="2800" b="1" dirty="0">
                <a:solidFill>
                  <a:srgbClr val="0070C0"/>
                </a:solidFill>
              </a:rPr>
              <a:t>Thank you</a:t>
            </a:r>
            <a:r>
              <a:rPr lang="en-AU" sz="2800" dirty="0">
                <a:solidFill>
                  <a:srgbClr val="0070C0"/>
                </a:solidFill>
              </a:rPr>
              <a:t> </a:t>
            </a:r>
            <a:r>
              <a:rPr lang="en-AU" sz="2400" dirty="0"/>
              <a:t>for taking your first steps to become a Queensland Foster Carer. </a:t>
            </a:r>
            <a:endParaRPr lang="en-AU" sz="2800" dirty="0"/>
          </a:p>
          <a:p>
            <a:pPr marL="0" indent="0">
              <a:buNone/>
            </a:pPr>
            <a:endParaRPr lang="en-AU" sz="1800" dirty="0"/>
          </a:p>
          <a:p>
            <a:endParaRPr lang="en-AU" sz="2400" dirty="0"/>
          </a:p>
          <a:p>
            <a:pPr marL="0" indent="0">
              <a:buNone/>
            </a:pPr>
            <a:endParaRPr lang="en-AU" sz="2800" dirty="0"/>
          </a:p>
          <a:p>
            <a:pPr marL="0" indent="0">
              <a:buNone/>
            </a:pPr>
            <a:endParaRPr lang="en-AU" sz="2800" dirty="0"/>
          </a:p>
          <a:p>
            <a:pPr marL="0" indent="0">
              <a:buNone/>
            </a:pPr>
            <a:endParaRPr lang="en-AU" sz="2800" dirty="0"/>
          </a:p>
        </p:txBody>
      </p:sp>
      <p:cxnSp>
        <p:nvCxnSpPr>
          <p:cNvPr id="8" name="Straight Connector 7">
            <a:extLst>
              <a:ext uri="{FF2B5EF4-FFF2-40B4-BE49-F238E27FC236}">
                <a16:creationId xmlns:a16="http://schemas.microsoft.com/office/drawing/2014/main" id="{2AD1D804-E9B6-466C-8E4D-DE9C2BA0989D}"/>
              </a:ext>
            </a:extLst>
          </p:cNvPr>
          <p:cNvCxnSpPr/>
          <p:nvPr/>
        </p:nvCxnSpPr>
        <p:spPr>
          <a:xfrm>
            <a:off x="735368" y="1764976"/>
            <a:ext cx="740806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58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D87180B-DB61-499C-BF03-A19E352D9CD5}"/>
              </a:ext>
            </a:extLst>
          </p:cNvPr>
          <p:cNvCxnSpPr/>
          <p:nvPr/>
        </p:nvCxnSpPr>
        <p:spPr>
          <a:xfrm>
            <a:off x="673165" y="1093057"/>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5D1A9B0A-992F-4C50-AC69-192F12D92A6D}"/>
              </a:ext>
            </a:extLst>
          </p:cNvPr>
          <p:cNvSpPr txBox="1">
            <a:spLocks/>
          </p:cNvSpPr>
          <p:nvPr/>
        </p:nvSpPr>
        <p:spPr>
          <a:xfrm>
            <a:off x="578545" y="524542"/>
            <a:ext cx="7502689" cy="56588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dirty="0"/>
              <a:t>Overview of the Child Protection System</a:t>
            </a:r>
          </a:p>
        </p:txBody>
      </p:sp>
      <p:sp>
        <p:nvSpPr>
          <p:cNvPr id="4" name="Text Box 6">
            <a:extLst>
              <a:ext uri="{FF2B5EF4-FFF2-40B4-BE49-F238E27FC236}">
                <a16:creationId xmlns:a16="http://schemas.microsoft.com/office/drawing/2014/main" id="{3CA34725-A229-4A5D-9BAC-CFC320548472}"/>
              </a:ext>
            </a:extLst>
          </p:cNvPr>
          <p:cNvSpPr txBox="1">
            <a:spLocks noChangeArrowheads="1"/>
          </p:cNvSpPr>
          <p:nvPr/>
        </p:nvSpPr>
        <p:spPr bwMode="auto">
          <a:xfrm>
            <a:off x="578545" y="1703308"/>
            <a:ext cx="2871338" cy="4368078"/>
          </a:xfrm>
          <a:prstGeom prst="rect">
            <a:avLst/>
          </a:prstGeom>
          <a:ln>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80000"/>
              </a:spcBef>
              <a:buFontTx/>
              <a:buNone/>
            </a:pPr>
            <a:r>
              <a:rPr lang="en-AU" altLang="en-US" sz="1600" b="1" u="sng" dirty="0">
                <a:solidFill>
                  <a:schemeClr val="accent4"/>
                </a:solidFill>
              </a:rPr>
              <a:t>Intake</a:t>
            </a:r>
          </a:p>
          <a:p>
            <a:pPr eaLnBrk="1" hangingPunct="1">
              <a:spcBef>
                <a:spcPct val="80000"/>
              </a:spcBef>
              <a:buFontTx/>
              <a:buNone/>
            </a:pPr>
            <a:r>
              <a:rPr lang="en-AU" altLang="en-US" sz="1400" u="sng" dirty="0">
                <a:solidFill>
                  <a:schemeClr val="accent4"/>
                </a:solidFill>
              </a:rPr>
              <a:t>Aim</a:t>
            </a:r>
            <a:r>
              <a:rPr lang="en-AU" altLang="en-US" sz="1400" dirty="0">
                <a:solidFill>
                  <a:schemeClr val="accent4"/>
                </a:solidFill>
              </a:rPr>
              <a:t>  </a:t>
            </a:r>
          </a:p>
          <a:p>
            <a:pPr eaLnBrk="1" hangingPunct="1">
              <a:spcBef>
                <a:spcPct val="80000"/>
              </a:spcBef>
              <a:buFontTx/>
              <a:buNone/>
            </a:pPr>
            <a:r>
              <a:rPr lang="en-AU" altLang="en-US" sz="1200" dirty="0">
                <a:solidFill>
                  <a:schemeClr val="accent4"/>
                </a:solidFill>
              </a:rPr>
              <a:t>Determine the most appropriate response to an allegation of harm or risk of harm.</a:t>
            </a:r>
          </a:p>
          <a:p>
            <a:pPr eaLnBrk="1" hangingPunct="1">
              <a:spcBef>
                <a:spcPct val="80000"/>
              </a:spcBef>
              <a:buFontTx/>
              <a:buNone/>
            </a:pPr>
            <a:r>
              <a:rPr lang="en-AU" altLang="en-US" sz="1400" u="sng" dirty="0">
                <a:solidFill>
                  <a:schemeClr val="accent4"/>
                </a:solidFill>
              </a:rPr>
              <a:t>Action taken</a:t>
            </a:r>
            <a:r>
              <a:rPr lang="en-AU" altLang="en-US" sz="1400" dirty="0">
                <a:solidFill>
                  <a:schemeClr val="accent4"/>
                </a:solidFill>
              </a:rPr>
              <a:t>  </a:t>
            </a:r>
          </a:p>
          <a:p>
            <a:pPr eaLnBrk="1" hangingPunct="1">
              <a:spcBef>
                <a:spcPct val="80000"/>
              </a:spcBef>
              <a:buFontTx/>
              <a:buNone/>
            </a:pPr>
            <a:r>
              <a:rPr lang="en-AU" altLang="en-US" sz="1200" dirty="0">
                <a:solidFill>
                  <a:schemeClr val="accent4"/>
                </a:solidFill>
              </a:rPr>
              <a:t>Information gathered from caller or relevant persons where required</a:t>
            </a:r>
          </a:p>
          <a:p>
            <a:pPr eaLnBrk="1" hangingPunct="1">
              <a:spcBef>
                <a:spcPct val="80000"/>
              </a:spcBef>
              <a:buFontTx/>
              <a:buNone/>
            </a:pPr>
            <a:r>
              <a:rPr lang="en-AU" altLang="en-US" sz="1400" u="sng" dirty="0">
                <a:solidFill>
                  <a:schemeClr val="accent4"/>
                </a:solidFill>
              </a:rPr>
              <a:t>Decision</a:t>
            </a:r>
          </a:p>
          <a:p>
            <a:pPr marL="171450" indent="-171450" eaLnBrk="1" hangingPunct="1">
              <a:spcBef>
                <a:spcPct val="30000"/>
              </a:spcBef>
            </a:pPr>
            <a:r>
              <a:rPr lang="en-AU" altLang="en-US" sz="1200" dirty="0">
                <a:solidFill>
                  <a:schemeClr val="accent4"/>
                </a:solidFill>
              </a:rPr>
              <a:t>Referral to FACC</a:t>
            </a:r>
          </a:p>
          <a:p>
            <a:pPr marL="171450" indent="-171450" eaLnBrk="1" hangingPunct="1">
              <a:spcBef>
                <a:spcPct val="30000"/>
              </a:spcBef>
            </a:pPr>
            <a:r>
              <a:rPr lang="en-AU" altLang="en-US" sz="1200" dirty="0">
                <a:solidFill>
                  <a:schemeClr val="accent4"/>
                </a:solidFill>
              </a:rPr>
              <a:t>Child Concern Report </a:t>
            </a:r>
          </a:p>
          <a:p>
            <a:pPr marL="176213" indent="-176213" eaLnBrk="1" hangingPunct="1">
              <a:spcBef>
                <a:spcPct val="30000"/>
              </a:spcBef>
            </a:pPr>
            <a:r>
              <a:rPr lang="en-AU" altLang="en-US" sz="1200" dirty="0">
                <a:solidFill>
                  <a:schemeClr val="accent4"/>
                </a:solidFill>
              </a:rPr>
              <a:t>Notification</a:t>
            </a:r>
          </a:p>
        </p:txBody>
      </p:sp>
      <p:sp>
        <p:nvSpPr>
          <p:cNvPr id="5" name="Text Box 4">
            <a:extLst>
              <a:ext uri="{FF2B5EF4-FFF2-40B4-BE49-F238E27FC236}">
                <a16:creationId xmlns:a16="http://schemas.microsoft.com/office/drawing/2014/main" id="{5840FEE7-F96A-4DB4-B187-4B8CBAC6A934}"/>
              </a:ext>
            </a:extLst>
          </p:cNvPr>
          <p:cNvSpPr txBox="1">
            <a:spLocks noChangeArrowheads="1"/>
          </p:cNvSpPr>
          <p:nvPr/>
        </p:nvSpPr>
        <p:spPr bwMode="auto">
          <a:xfrm>
            <a:off x="4125701" y="1703308"/>
            <a:ext cx="3230044" cy="4387773"/>
          </a:xfrm>
          <a:prstGeom prst="rect">
            <a:avLst/>
          </a:prstGeom>
          <a:ln>
            <a:headEnd/>
            <a:tailEn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AU" altLang="en-US" sz="1400" b="1" u="sng" dirty="0">
                <a:solidFill>
                  <a:schemeClr val="accent3"/>
                </a:solidFill>
              </a:rPr>
              <a:t>Investigation and Assessment</a:t>
            </a:r>
          </a:p>
          <a:p>
            <a:pPr eaLnBrk="1" hangingPunct="1">
              <a:spcBef>
                <a:spcPct val="80000"/>
              </a:spcBef>
              <a:buFontTx/>
              <a:buNone/>
            </a:pPr>
            <a:r>
              <a:rPr lang="en-AU" altLang="en-US" sz="1400" u="sng" dirty="0">
                <a:solidFill>
                  <a:schemeClr val="accent3"/>
                </a:solidFill>
              </a:rPr>
              <a:t>Aim</a:t>
            </a:r>
            <a:r>
              <a:rPr lang="en-AU" altLang="en-US" sz="1400" dirty="0">
                <a:solidFill>
                  <a:schemeClr val="accent3"/>
                </a:solidFill>
              </a:rPr>
              <a:t> </a:t>
            </a:r>
          </a:p>
          <a:p>
            <a:pPr eaLnBrk="1" hangingPunct="1">
              <a:spcBef>
                <a:spcPct val="80000"/>
              </a:spcBef>
              <a:buFontTx/>
              <a:buNone/>
            </a:pPr>
            <a:r>
              <a:rPr lang="en-AU" altLang="en-US" sz="1200" dirty="0">
                <a:solidFill>
                  <a:schemeClr val="accent3"/>
                </a:solidFill>
              </a:rPr>
              <a:t>Determine if a child is in need of protection.</a:t>
            </a:r>
          </a:p>
          <a:p>
            <a:pPr eaLnBrk="1" hangingPunct="1">
              <a:spcBef>
                <a:spcPct val="80000"/>
              </a:spcBef>
              <a:buFontTx/>
              <a:buNone/>
            </a:pPr>
            <a:endParaRPr lang="en-AU" altLang="en-US" sz="1400" u="sng" dirty="0">
              <a:solidFill>
                <a:schemeClr val="accent3"/>
              </a:solidFill>
            </a:endParaRPr>
          </a:p>
          <a:p>
            <a:pPr eaLnBrk="1" hangingPunct="1">
              <a:spcBef>
                <a:spcPct val="80000"/>
              </a:spcBef>
              <a:buFontTx/>
              <a:buNone/>
            </a:pPr>
            <a:r>
              <a:rPr lang="en-AU" altLang="en-US" sz="1400" u="sng" dirty="0">
                <a:solidFill>
                  <a:schemeClr val="accent3"/>
                </a:solidFill>
              </a:rPr>
              <a:t>Actions taken</a:t>
            </a:r>
            <a:r>
              <a:rPr lang="en-AU" altLang="en-US" sz="1400" dirty="0">
                <a:solidFill>
                  <a:schemeClr val="accent3"/>
                </a:solidFill>
              </a:rPr>
              <a:t> </a:t>
            </a:r>
          </a:p>
          <a:p>
            <a:pPr eaLnBrk="1" hangingPunct="1">
              <a:spcBef>
                <a:spcPct val="80000"/>
              </a:spcBef>
              <a:buFontTx/>
              <a:buNone/>
            </a:pPr>
            <a:r>
              <a:rPr lang="en-AU" altLang="en-US" sz="1200" dirty="0">
                <a:solidFill>
                  <a:schemeClr val="accent3"/>
                </a:solidFill>
              </a:rPr>
              <a:t>Information gathered from child, family and relevant persons to determine level and length of intervention. The child’s safety, harm and risk of harm are assessed.</a:t>
            </a:r>
          </a:p>
          <a:p>
            <a:pPr eaLnBrk="1" hangingPunct="1">
              <a:spcBef>
                <a:spcPct val="80000"/>
              </a:spcBef>
              <a:buFontTx/>
              <a:buNone/>
            </a:pPr>
            <a:r>
              <a:rPr lang="en-AU" altLang="en-US" sz="1400" u="sng" dirty="0">
                <a:solidFill>
                  <a:schemeClr val="accent3"/>
                </a:solidFill>
              </a:rPr>
              <a:t>Decision</a:t>
            </a:r>
          </a:p>
          <a:p>
            <a:pPr marL="176213" indent="-176213" eaLnBrk="1" hangingPunct="1">
              <a:spcBef>
                <a:spcPct val="30000"/>
              </a:spcBef>
            </a:pPr>
            <a:r>
              <a:rPr lang="en-AU" altLang="en-US" sz="1200" dirty="0">
                <a:solidFill>
                  <a:schemeClr val="accent3"/>
                </a:solidFill>
              </a:rPr>
              <a:t>Child in need of protection</a:t>
            </a:r>
          </a:p>
          <a:p>
            <a:pPr marL="176213" indent="-176213" eaLnBrk="1" hangingPunct="1">
              <a:spcBef>
                <a:spcPct val="30000"/>
              </a:spcBef>
            </a:pPr>
            <a:r>
              <a:rPr lang="en-AU" altLang="en-US" sz="1200" dirty="0">
                <a:solidFill>
                  <a:schemeClr val="accent3"/>
                </a:solidFill>
              </a:rPr>
              <a:t>Child not in need of protection</a:t>
            </a:r>
          </a:p>
          <a:p>
            <a:pPr marL="176213" indent="-176213" eaLnBrk="1" hangingPunct="1">
              <a:spcBef>
                <a:spcPct val="30000"/>
              </a:spcBef>
            </a:pPr>
            <a:r>
              <a:rPr lang="en-AU" altLang="en-US" sz="1200" dirty="0">
                <a:solidFill>
                  <a:schemeClr val="accent3"/>
                </a:solidFill>
              </a:rPr>
              <a:t>Child to stay at home or be placed elsewhere</a:t>
            </a:r>
          </a:p>
          <a:p>
            <a:pPr eaLnBrk="1" hangingPunct="1">
              <a:spcBef>
                <a:spcPct val="0"/>
              </a:spcBef>
              <a:buFontTx/>
              <a:buNone/>
            </a:pPr>
            <a:endParaRPr lang="en-AU" altLang="en-US" sz="1400" dirty="0">
              <a:solidFill>
                <a:schemeClr val="accent3"/>
              </a:solidFill>
            </a:endParaRPr>
          </a:p>
        </p:txBody>
      </p:sp>
      <p:sp>
        <p:nvSpPr>
          <p:cNvPr id="6" name="Text Box 5">
            <a:extLst>
              <a:ext uri="{FF2B5EF4-FFF2-40B4-BE49-F238E27FC236}">
                <a16:creationId xmlns:a16="http://schemas.microsoft.com/office/drawing/2014/main" id="{0C90A1F4-7B4D-41C3-A143-A090C003CEA7}"/>
              </a:ext>
            </a:extLst>
          </p:cNvPr>
          <p:cNvSpPr txBox="1">
            <a:spLocks noChangeArrowheads="1"/>
          </p:cNvSpPr>
          <p:nvPr/>
        </p:nvSpPr>
        <p:spPr bwMode="auto">
          <a:xfrm>
            <a:off x="8135093" y="1723003"/>
            <a:ext cx="3107167" cy="4368078"/>
          </a:xfrm>
          <a:prstGeom prst="rect">
            <a:avLst/>
          </a:prstGeom>
          <a:ln>
            <a:headEnd/>
            <a:tailEn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AU" altLang="en-US" sz="1600" b="1" u="sng" dirty="0">
                <a:solidFill>
                  <a:schemeClr val="accent5"/>
                </a:solidFill>
              </a:rPr>
              <a:t>Ongoing Intervention</a:t>
            </a:r>
          </a:p>
          <a:p>
            <a:pPr eaLnBrk="1" hangingPunct="1">
              <a:spcBef>
                <a:spcPct val="80000"/>
              </a:spcBef>
              <a:buFontTx/>
              <a:buNone/>
            </a:pPr>
            <a:r>
              <a:rPr lang="en-AU" altLang="en-US" sz="1400" u="sng" dirty="0">
                <a:solidFill>
                  <a:schemeClr val="accent5"/>
                </a:solidFill>
              </a:rPr>
              <a:t>Aim</a:t>
            </a:r>
            <a:r>
              <a:rPr lang="en-AU" altLang="en-US" sz="1400" dirty="0">
                <a:solidFill>
                  <a:schemeClr val="accent5"/>
                </a:solidFill>
              </a:rPr>
              <a:t>  </a:t>
            </a:r>
          </a:p>
          <a:p>
            <a:pPr eaLnBrk="1" hangingPunct="1">
              <a:spcBef>
                <a:spcPct val="80000"/>
              </a:spcBef>
              <a:buFontTx/>
              <a:buNone/>
            </a:pPr>
            <a:r>
              <a:rPr lang="en-AU" altLang="en-US" sz="1200" dirty="0">
                <a:solidFill>
                  <a:schemeClr val="accent5"/>
                </a:solidFill>
              </a:rPr>
              <a:t>Ensure a child in need of protection receives quality care and protection</a:t>
            </a:r>
          </a:p>
          <a:p>
            <a:pPr eaLnBrk="1" hangingPunct="1">
              <a:spcBef>
                <a:spcPct val="80000"/>
              </a:spcBef>
              <a:buFontTx/>
              <a:buNone/>
            </a:pPr>
            <a:r>
              <a:rPr lang="en-AU" altLang="en-US" sz="1400" u="sng" dirty="0">
                <a:solidFill>
                  <a:schemeClr val="accent5"/>
                </a:solidFill>
              </a:rPr>
              <a:t>Actions taken</a:t>
            </a:r>
            <a:endParaRPr lang="en-AU" altLang="en-US" sz="1400" dirty="0">
              <a:solidFill>
                <a:schemeClr val="accent5"/>
              </a:solidFill>
            </a:endParaRPr>
          </a:p>
          <a:p>
            <a:pPr eaLnBrk="1" hangingPunct="1">
              <a:spcBef>
                <a:spcPct val="80000"/>
              </a:spcBef>
              <a:buFontTx/>
              <a:buNone/>
            </a:pPr>
            <a:r>
              <a:rPr lang="en-AU" altLang="en-US" sz="1200" dirty="0">
                <a:solidFill>
                  <a:schemeClr val="accent5"/>
                </a:solidFill>
              </a:rPr>
              <a:t>Casework with the family to return the child, placement of child where required.</a:t>
            </a:r>
            <a:endParaRPr lang="en-AU" altLang="en-US" sz="1400" dirty="0">
              <a:solidFill>
                <a:schemeClr val="accent5"/>
              </a:solidFill>
            </a:endParaRPr>
          </a:p>
          <a:p>
            <a:pPr eaLnBrk="1" hangingPunct="1">
              <a:spcBef>
                <a:spcPct val="80000"/>
              </a:spcBef>
              <a:buFontTx/>
              <a:buNone/>
            </a:pPr>
            <a:r>
              <a:rPr lang="en-AU" altLang="en-US" sz="1400" u="sng" dirty="0">
                <a:solidFill>
                  <a:schemeClr val="accent5"/>
                </a:solidFill>
              </a:rPr>
              <a:t>Decision</a:t>
            </a:r>
          </a:p>
          <a:p>
            <a:pPr marL="176213" indent="-176213" eaLnBrk="1" hangingPunct="1">
              <a:spcBef>
                <a:spcPct val="30000"/>
              </a:spcBef>
            </a:pPr>
            <a:r>
              <a:rPr lang="en-AU" altLang="en-US" sz="1200" dirty="0">
                <a:solidFill>
                  <a:schemeClr val="accent5"/>
                </a:solidFill>
              </a:rPr>
              <a:t>Child to return home where safe</a:t>
            </a:r>
          </a:p>
          <a:p>
            <a:pPr marL="176213" indent="-176213" eaLnBrk="1" hangingPunct="1">
              <a:spcBef>
                <a:spcPct val="30000"/>
              </a:spcBef>
            </a:pPr>
            <a:r>
              <a:rPr lang="en-AU" altLang="en-US" sz="1200" dirty="0">
                <a:solidFill>
                  <a:schemeClr val="accent5"/>
                </a:solidFill>
              </a:rPr>
              <a:t>Child to remain in care</a:t>
            </a:r>
          </a:p>
          <a:p>
            <a:pPr marL="176213" indent="-176213" eaLnBrk="1" hangingPunct="1">
              <a:spcBef>
                <a:spcPct val="30000"/>
              </a:spcBef>
            </a:pPr>
            <a:r>
              <a:rPr lang="en-AU" altLang="en-US" sz="1200" dirty="0">
                <a:solidFill>
                  <a:schemeClr val="accent5"/>
                </a:solidFill>
              </a:rPr>
              <a:t>Length of intervention and type of child protection order where required</a:t>
            </a:r>
          </a:p>
          <a:p>
            <a:pPr eaLnBrk="1" hangingPunct="1">
              <a:spcBef>
                <a:spcPct val="0"/>
              </a:spcBef>
              <a:buFontTx/>
              <a:buNone/>
            </a:pPr>
            <a:endParaRPr lang="en-AU" altLang="en-US" sz="1400" dirty="0">
              <a:solidFill>
                <a:schemeClr val="accent5"/>
              </a:solidFill>
            </a:endParaRPr>
          </a:p>
        </p:txBody>
      </p:sp>
      <p:sp>
        <p:nvSpPr>
          <p:cNvPr id="7" name="Arrow: Right 6">
            <a:extLst>
              <a:ext uri="{FF2B5EF4-FFF2-40B4-BE49-F238E27FC236}">
                <a16:creationId xmlns:a16="http://schemas.microsoft.com/office/drawing/2014/main" id="{D80C3C35-A671-490A-B45F-02F675590DD2}"/>
              </a:ext>
            </a:extLst>
          </p:cNvPr>
          <p:cNvSpPr/>
          <p:nvPr/>
        </p:nvSpPr>
        <p:spPr>
          <a:xfrm>
            <a:off x="3612493" y="5590969"/>
            <a:ext cx="350598" cy="367552"/>
          </a:xfrm>
          <a:prstGeom prst="rightArrow">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a:p>
        </p:txBody>
      </p:sp>
      <p:sp>
        <p:nvSpPr>
          <p:cNvPr id="8" name="Arrow: Right 7">
            <a:extLst>
              <a:ext uri="{FF2B5EF4-FFF2-40B4-BE49-F238E27FC236}">
                <a16:creationId xmlns:a16="http://schemas.microsoft.com/office/drawing/2014/main" id="{A863B5C6-25E6-4DEE-8D06-210F71E9E1D3}"/>
              </a:ext>
            </a:extLst>
          </p:cNvPr>
          <p:cNvSpPr/>
          <p:nvPr/>
        </p:nvSpPr>
        <p:spPr>
          <a:xfrm>
            <a:off x="7572558" y="5590969"/>
            <a:ext cx="345722" cy="367552"/>
          </a:xfrm>
          <a:prstGeom prst="rightArrow">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6112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ACB96F9-9C4E-42AF-9699-D77F7BD5997C}"/>
              </a:ext>
            </a:extLst>
          </p:cNvPr>
          <p:cNvCxnSpPr/>
          <p:nvPr/>
        </p:nvCxnSpPr>
        <p:spPr>
          <a:xfrm>
            <a:off x="673165" y="980335"/>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07EC8C5E-A765-46AC-9287-6FFFE09FB837}"/>
              </a:ext>
            </a:extLst>
          </p:cNvPr>
          <p:cNvSpPr txBox="1">
            <a:spLocks/>
          </p:cNvSpPr>
          <p:nvPr/>
        </p:nvSpPr>
        <p:spPr>
          <a:xfrm>
            <a:off x="673165" y="417069"/>
            <a:ext cx="8739193" cy="563266"/>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2800" b="1" dirty="0"/>
              <a:t>Types of Intervention and Child Protection Orders</a:t>
            </a:r>
            <a:endParaRPr lang="en-AU" sz="2800" dirty="0"/>
          </a:p>
        </p:txBody>
      </p:sp>
      <p:sp>
        <p:nvSpPr>
          <p:cNvPr id="4" name="Content Placeholder 2">
            <a:extLst>
              <a:ext uri="{FF2B5EF4-FFF2-40B4-BE49-F238E27FC236}">
                <a16:creationId xmlns:a16="http://schemas.microsoft.com/office/drawing/2014/main" id="{055EBB1A-85A0-4A63-9EEA-099A72AFF30A}"/>
              </a:ext>
            </a:extLst>
          </p:cNvPr>
          <p:cNvSpPr txBox="1">
            <a:spLocks/>
          </p:cNvSpPr>
          <p:nvPr/>
        </p:nvSpPr>
        <p:spPr>
          <a:xfrm>
            <a:off x="673165" y="1223344"/>
            <a:ext cx="10786651" cy="714491"/>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80000"/>
              </a:spcBef>
              <a:buFont typeface="Arial"/>
              <a:buNone/>
              <a:defRPr/>
            </a:pPr>
            <a:r>
              <a:rPr lang="en-AU" altLang="en-US" sz="1600" dirty="0"/>
              <a:t>The duration and purpose of intervention and the subsequent care arrangement, where required, varies according to the needs of the child, young person and their family as well as the type of intervention or child protection order the child or young person is subject to.</a:t>
            </a:r>
          </a:p>
          <a:p>
            <a:pPr marL="0" lvl="1" indent="0">
              <a:spcBef>
                <a:spcPct val="30000"/>
              </a:spcBef>
              <a:buFont typeface="Arial"/>
              <a:buNone/>
              <a:defRPr/>
            </a:pPr>
            <a:endParaRPr lang="en-AU" altLang="en-US" sz="1600" dirty="0"/>
          </a:p>
          <a:p>
            <a:pPr lvl="1">
              <a:spcBef>
                <a:spcPct val="30000"/>
              </a:spcBef>
              <a:defRPr/>
            </a:pPr>
            <a:endParaRPr lang="en-AU" altLang="en-US" sz="1600" dirty="0"/>
          </a:p>
          <a:p>
            <a:endParaRPr lang="en-AU" sz="2800" dirty="0"/>
          </a:p>
        </p:txBody>
      </p:sp>
      <p:graphicFrame>
        <p:nvGraphicFramePr>
          <p:cNvPr id="5" name="Table 4">
            <a:extLst>
              <a:ext uri="{FF2B5EF4-FFF2-40B4-BE49-F238E27FC236}">
                <a16:creationId xmlns:a16="http://schemas.microsoft.com/office/drawing/2014/main" id="{BE48F142-4897-41D2-835E-961371F84B93}"/>
              </a:ext>
            </a:extLst>
          </p:cNvPr>
          <p:cNvGraphicFramePr>
            <a:graphicFrameLocks noGrp="1"/>
          </p:cNvGraphicFramePr>
          <p:nvPr>
            <p:extLst>
              <p:ext uri="{D42A27DB-BD31-4B8C-83A1-F6EECF244321}">
                <p14:modId xmlns:p14="http://schemas.microsoft.com/office/powerpoint/2010/main" val="2144223120"/>
              </p:ext>
            </p:extLst>
          </p:nvPr>
        </p:nvGraphicFramePr>
        <p:xfrm>
          <a:off x="673165" y="2634731"/>
          <a:ext cx="8739193" cy="3771057"/>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5885025">
                  <a:extLst>
                    <a:ext uri="{9D8B030D-6E8A-4147-A177-3AD203B41FA5}">
                      <a16:colId xmlns:a16="http://schemas.microsoft.com/office/drawing/2014/main" val="4240698772"/>
                    </a:ext>
                  </a:extLst>
                </a:gridCol>
                <a:gridCol w="2854168">
                  <a:extLst>
                    <a:ext uri="{9D8B030D-6E8A-4147-A177-3AD203B41FA5}">
                      <a16:colId xmlns:a16="http://schemas.microsoft.com/office/drawing/2014/main" val="1692889803"/>
                    </a:ext>
                  </a:extLst>
                </a:gridCol>
              </a:tblGrid>
              <a:tr h="312045">
                <a:tc>
                  <a:txBody>
                    <a:bodyPr/>
                    <a:lstStyle/>
                    <a:p>
                      <a:r>
                        <a:rPr lang="en-AU" sz="1300" dirty="0"/>
                        <a:t>Order Type</a:t>
                      </a:r>
                    </a:p>
                  </a:txBody>
                  <a:tcPr/>
                </a:tc>
                <a:tc>
                  <a:txBody>
                    <a:bodyPr/>
                    <a:lstStyle/>
                    <a:p>
                      <a:r>
                        <a:rPr lang="en-AU" sz="1300"/>
                        <a:t>Child or young person can be placed</a:t>
                      </a:r>
                      <a:endParaRPr lang="en-AU" sz="1300" dirty="0"/>
                    </a:p>
                  </a:txBody>
                  <a:tcPr/>
                </a:tc>
                <a:extLst>
                  <a:ext uri="{0D108BD9-81ED-4DB2-BD59-A6C34878D82A}">
                    <a16:rowId xmlns:a16="http://schemas.microsoft.com/office/drawing/2014/main" val="2856917930"/>
                  </a:ext>
                </a:extLst>
              </a:tr>
              <a:tr h="323696">
                <a:tc>
                  <a:txBody>
                    <a:bodyPr/>
                    <a:lstStyle/>
                    <a:p>
                      <a:r>
                        <a:rPr lang="en-AU" altLang="en-US" sz="1300"/>
                        <a:t>Intervention with Parental Agreement (IPA)– no child protection order</a:t>
                      </a:r>
                      <a:endParaRPr lang="en-AU" sz="1300" dirty="0"/>
                    </a:p>
                  </a:txBody>
                  <a:tcPr/>
                </a:tc>
                <a:tc>
                  <a:txBody>
                    <a:bodyPr/>
                    <a:lstStyle/>
                    <a:p>
                      <a:pPr algn="ctr"/>
                      <a:r>
                        <a:rPr lang="en-AU" sz="1300" dirty="0"/>
                        <a:t>At home with parent/s </a:t>
                      </a:r>
                    </a:p>
                  </a:txBody>
                  <a:tcPr/>
                </a:tc>
                <a:extLst>
                  <a:ext uri="{0D108BD9-81ED-4DB2-BD59-A6C34878D82A}">
                    <a16:rowId xmlns:a16="http://schemas.microsoft.com/office/drawing/2014/main" val="1956382882"/>
                  </a:ext>
                </a:extLst>
              </a:tr>
              <a:tr h="3735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altLang="en-US" sz="1300" dirty="0"/>
                        <a:t>Care Agreement (CA) – no child protection order </a:t>
                      </a:r>
                    </a:p>
                  </a:txBody>
                  <a:tcPr/>
                </a:tc>
                <a:tc>
                  <a:txBody>
                    <a:bodyPr/>
                    <a:lstStyle/>
                    <a:p>
                      <a:pPr algn="ctr"/>
                      <a:r>
                        <a:rPr lang="en-AU" sz="1300"/>
                        <a:t>with kinship or foster carer</a:t>
                      </a:r>
                      <a:endParaRPr lang="en-AU" sz="1300" dirty="0"/>
                    </a:p>
                  </a:txBody>
                  <a:tcPr/>
                </a:tc>
                <a:extLst>
                  <a:ext uri="{0D108BD9-81ED-4DB2-BD59-A6C34878D82A}">
                    <a16:rowId xmlns:a16="http://schemas.microsoft.com/office/drawing/2014/main" val="2080146403"/>
                  </a:ext>
                </a:extLst>
              </a:tr>
              <a:tr h="354479">
                <a:tc>
                  <a:txBody>
                    <a:bodyPr/>
                    <a:lstStyle/>
                    <a:p>
                      <a:pPr marL="0" marR="0" lvl="1" indent="0" algn="l" defTabSz="457200" rtl="0" eaLnBrk="1" fontAlgn="auto" latinLnBrk="0" hangingPunct="1">
                        <a:lnSpc>
                          <a:spcPct val="100000"/>
                        </a:lnSpc>
                        <a:spcBef>
                          <a:spcPct val="30000"/>
                        </a:spcBef>
                        <a:spcAft>
                          <a:spcPts val="0"/>
                        </a:spcAft>
                        <a:buClrTx/>
                        <a:buSzTx/>
                        <a:buFontTx/>
                        <a:buNone/>
                        <a:tabLst/>
                        <a:defRPr/>
                      </a:pPr>
                      <a:r>
                        <a:rPr lang="en-AU" altLang="en-US" sz="1300" dirty="0"/>
                        <a:t>Temporary Assessment Order (TAO)</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dirty="0"/>
                        <a:t>with kinship or foster carer</a:t>
                      </a:r>
                    </a:p>
                  </a:txBody>
                  <a:tcPr/>
                </a:tc>
                <a:extLst>
                  <a:ext uri="{0D108BD9-81ED-4DB2-BD59-A6C34878D82A}">
                    <a16:rowId xmlns:a16="http://schemas.microsoft.com/office/drawing/2014/main" val="1906763287"/>
                  </a:ext>
                </a:extLst>
              </a:tr>
              <a:tr h="3332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altLang="en-US" sz="1300"/>
                        <a:t>Temporary Custody Order (TCO)</a:t>
                      </a:r>
                      <a:endParaRPr lang="en-AU" altLang="en-US" sz="13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1300"/>
                        <a:t>with kinship or foster carer</a:t>
                      </a:r>
                      <a:endParaRPr lang="en-AU" sz="1300" dirty="0"/>
                    </a:p>
                  </a:txBody>
                  <a:tcPr/>
                </a:tc>
                <a:extLst>
                  <a:ext uri="{0D108BD9-81ED-4DB2-BD59-A6C34878D82A}">
                    <a16:rowId xmlns:a16="http://schemas.microsoft.com/office/drawing/2014/main" val="4240002373"/>
                  </a:ext>
                </a:extLst>
              </a:tr>
              <a:tr h="3332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altLang="en-US" sz="1300"/>
                        <a:t>Court Assessment Order (CAO)</a:t>
                      </a:r>
                      <a:endParaRPr lang="en-AU" altLang="en-US" sz="1300" dirty="0"/>
                    </a:p>
                  </a:txBody>
                  <a:tcPr/>
                </a:tc>
                <a:tc>
                  <a:txBody>
                    <a:bodyPr/>
                    <a:lstStyle/>
                    <a:p>
                      <a:pPr algn="ctr"/>
                      <a:r>
                        <a:rPr lang="en-AU" sz="1300"/>
                        <a:t>with kinship or foster carer</a:t>
                      </a:r>
                      <a:endParaRPr lang="en-AU" sz="1300" dirty="0"/>
                    </a:p>
                  </a:txBody>
                  <a:tcPr/>
                </a:tc>
                <a:extLst>
                  <a:ext uri="{0D108BD9-81ED-4DB2-BD59-A6C34878D82A}">
                    <a16:rowId xmlns:a16="http://schemas.microsoft.com/office/drawing/2014/main" val="3171918686"/>
                  </a:ext>
                </a:extLst>
              </a:tr>
              <a:tr h="3332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altLang="en-US" sz="1300"/>
                        <a:t>Short Term Custody Order (STC)</a:t>
                      </a:r>
                      <a:endParaRPr lang="en-AU" altLang="en-US" sz="1300" dirty="0"/>
                    </a:p>
                  </a:txBody>
                  <a:tcPr/>
                </a:tc>
                <a:tc>
                  <a:txBody>
                    <a:bodyPr/>
                    <a:lstStyle/>
                    <a:p>
                      <a:pPr algn="ctr"/>
                      <a:r>
                        <a:rPr lang="en-AU" sz="1300" dirty="0"/>
                        <a:t>with kinship or foster carer</a:t>
                      </a:r>
                    </a:p>
                  </a:txBody>
                  <a:tcPr/>
                </a:tc>
                <a:extLst>
                  <a:ext uri="{0D108BD9-81ED-4DB2-BD59-A6C34878D82A}">
                    <a16:rowId xmlns:a16="http://schemas.microsoft.com/office/drawing/2014/main" val="4003224842"/>
                  </a:ext>
                </a:extLst>
              </a:tr>
              <a:tr h="3332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altLang="en-US" sz="1300"/>
                        <a:t>Short Term Guardianship Order (STG)</a:t>
                      </a:r>
                      <a:endParaRPr lang="en-AU" altLang="en-US" sz="1300" dirty="0"/>
                    </a:p>
                  </a:txBody>
                  <a:tcPr/>
                </a:tc>
                <a:tc>
                  <a:txBody>
                    <a:bodyPr/>
                    <a:lstStyle/>
                    <a:p>
                      <a:pPr algn="ctr"/>
                      <a:r>
                        <a:rPr lang="en-AU" sz="1300" dirty="0"/>
                        <a:t>with kinship or foster carer</a:t>
                      </a:r>
                    </a:p>
                  </a:txBody>
                  <a:tcPr/>
                </a:tc>
                <a:extLst>
                  <a:ext uri="{0D108BD9-81ED-4DB2-BD59-A6C34878D82A}">
                    <a16:rowId xmlns:a16="http://schemas.microsoft.com/office/drawing/2014/main" val="509201603"/>
                  </a:ext>
                </a:extLst>
              </a:tr>
              <a:tr h="3770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altLang="en-US" sz="1300" dirty="0"/>
                        <a:t>Long Term Guardianship Order to the Chief Executive (LTG-CE)</a:t>
                      </a:r>
                    </a:p>
                  </a:txBody>
                  <a:tcPr/>
                </a:tc>
                <a:tc>
                  <a:txBody>
                    <a:bodyPr/>
                    <a:lstStyle/>
                    <a:p>
                      <a:pPr algn="ctr"/>
                      <a:r>
                        <a:rPr lang="en-AU" sz="1300" dirty="0"/>
                        <a:t>with kinship or foster carer</a:t>
                      </a:r>
                    </a:p>
                  </a:txBody>
                  <a:tcPr/>
                </a:tc>
                <a:extLst>
                  <a:ext uri="{0D108BD9-81ED-4DB2-BD59-A6C34878D82A}">
                    <a16:rowId xmlns:a16="http://schemas.microsoft.com/office/drawing/2014/main" val="66118302"/>
                  </a:ext>
                </a:extLst>
              </a:tr>
              <a:tr h="3641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altLang="en-US" sz="1300"/>
                        <a:t>Long Term Guardianship Order to a suitable person (LTG-O)</a:t>
                      </a:r>
                      <a:endParaRPr lang="en-AU" altLang="en-US" sz="1300" dirty="0"/>
                    </a:p>
                  </a:txBody>
                  <a:tcPr/>
                </a:tc>
                <a:tc>
                  <a:txBody>
                    <a:bodyPr/>
                    <a:lstStyle/>
                    <a:p>
                      <a:pPr algn="ctr"/>
                      <a:r>
                        <a:rPr lang="en-AU" sz="1300"/>
                        <a:t>with Long term guardian</a:t>
                      </a:r>
                      <a:endParaRPr lang="en-AU" sz="1300" dirty="0"/>
                    </a:p>
                  </a:txBody>
                  <a:tcPr/>
                </a:tc>
                <a:extLst>
                  <a:ext uri="{0D108BD9-81ED-4DB2-BD59-A6C34878D82A}">
                    <a16:rowId xmlns:a16="http://schemas.microsoft.com/office/drawing/2014/main" val="1434293653"/>
                  </a:ext>
                </a:extLst>
              </a:tr>
              <a:tr h="3332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altLang="en-US" sz="1300" dirty="0"/>
                        <a:t>Permanent Care Order (PCO)</a:t>
                      </a:r>
                    </a:p>
                  </a:txBody>
                  <a:tcPr/>
                </a:tc>
                <a:tc>
                  <a:txBody>
                    <a:bodyPr/>
                    <a:lstStyle/>
                    <a:p>
                      <a:pPr algn="ctr"/>
                      <a:r>
                        <a:rPr lang="en-AU" sz="1300" dirty="0"/>
                        <a:t>with permanent guardian</a:t>
                      </a:r>
                    </a:p>
                  </a:txBody>
                  <a:tcPr/>
                </a:tc>
                <a:extLst>
                  <a:ext uri="{0D108BD9-81ED-4DB2-BD59-A6C34878D82A}">
                    <a16:rowId xmlns:a16="http://schemas.microsoft.com/office/drawing/2014/main" val="1346924727"/>
                  </a:ext>
                </a:extLst>
              </a:tr>
            </a:tbl>
          </a:graphicData>
        </a:graphic>
      </p:graphicFrame>
      <p:sp>
        <p:nvSpPr>
          <p:cNvPr id="6" name="TextBox 5">
            <a:extLst>
              <a:ext uri="{FF2B5EF4-FFF2-40B4-BE49-F238E27FC236}">
                <a16:creationId xmlns:a16="http://schemas.microsoft.com/office/drawing/2014/main" id="{435A3BBF-60A5-4DE8-BFE7-DEC4B17766B4}"/>
              </a:ext>
            </a:extLst>
          </p:cNvPr>
          <p:cNvSpPr txBox="1"/>
          <p:nvPr/>
        </p:nvSpPr>
        <p:spPr>
          <a:xfrm>
            <a:off x="673165" y="2101617"/>
            <a:ext cx="3954870" cy="369332"/>
          </a:xfrm>
          <a:prstGeom prst="rect">
            <a:avLst/>
          </a:prstGeom>
          <a:noFill/>
        </p:spPr>
        <p:txBody>
          <a:bodyPr wrap="square">
            <a:spAutoFit/>
          </a:bodyPr>
          <a:lstStyle/>
          <a:p>
            <a:pPr marL="0" indent="0">
              <a:spcBef>
                <a:spcPct val="80000"/>
              </a:spcBef>
              <a:buNone/>
              <a:defRPr/>
            </a:pPr>
            <a:r>
              <a:rPr lang="en-AU" altLang="en-US" sz="1800" b="1" dirty="0"/>
              <a:t>Types of intervention include</a:t>
            </a:r>
            <a:r>
              <a:rPr lang="en-AU" altLang="en-US" sz="1800" dirty="0"/>
              <a:t>:</a:t>
            </a:r>
            <a:endParaRPr lang="en-AU" altLang="en-US" sz="2000" dirty="0"/>
          </a:p>
        </p:txBody>
      </p:sp>
    </p:spTree>
    <p:extLst>
      <p:ext uri="{BB962C8B-B14F-4D97-AF65-F5344CB8AC3E}">
        <p14:creationId xmlns:p14="http://schemas.microsoft.com/office/powerpoint/2010/main" val="1061589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CDD0F4C-1352-4A17-8653-BF63677C0A40}"/>
              </a:ext>
            </a:extLst>
          </p:cNvPr>
          <p:cNvCxnSpPr/>
          <p:nvPr/>
        </p:nvCxnSpPr>
        <p:spPr>
          <a:xfrm>
            <a:off x="673165" y="105972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48F7F30-48EB-4C9F-848C-35AF2D0B0DD4}"/>
              </a:ext>
            </a:extLst>
          </p:cNvPr>
          <p:cNvSpPr txBox="1">
            <a:spLocks/>
          </p:cNvSpPr>
          <p:nvPr/>
        </p:nvSpPr>
        <p:spPr>
          <a:xfrm>
            <a:off x="673165" y="1229936"/>
            <a:ext cx="6271742" cy="56861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2000" b="1" dirty="0"/>
              <a:t>Intervention with Parental Agreement (IPA)</a:t>
            </a:r>
            <a:endParaRPr lang="en-AU" sz="2000" dirty="0"/>
          </a:p>
        </p:txBody>
      </p:sp>
      <p:sp>
        <p:nvSpPr>
          <p:cNvPr id="4" name="Content Placeholder 2">
            <a:extLst>
              <a:ext uri="{FF2B5EF4-FFF2-40B4-BE49-F238E27FC236}">
                <a16:creationId xmlns:a16="http://schemas.microsoft.com/office/drawing/2014/main" id="{F4797045-AD64-4BB4-BF4B-3FE8F282DCB8}"/>
              </a:ext>
            </a:extLst>
          </p:cNvPr>
          <p:cNvSpPr txBox="1">
            <a:spLocks/>
          </p:cNvSpPr>
          <p:nvPr/>
        </p:nvSpPr>
        <p:spPr>
          <a:xfrm>
            <a:off x="673165" y="1979468"/>
            <a:ext cx="9792739" cy="289906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8288" indent="-268288">
              <a:buFont typeface="Arial"/>
              <a:buNone/>
              <a:defRPr/>
            </a:pPr>
            <a:r>
              <a:rPr lang="en-AU" altLang="en-US" sz="2400" b="1" dirty="0">
                <a:solidFill>
                  <a:srgbClr val="0070C0"/>
                </a:solidFill>
              </a:rPr>
              <a:t>Key aspects of IPA</a:t>
            </a:r>
          </a:p>
          <a:p>
            <a:pPr marL="268288" indent="-268288">
              <a:spcBef>
                <a:spcPct val="80000"/>
              </a:spcBef>
              <a:defRPr/>
            </a:pPr>
            <a:r>
              <a:rPr lang="en-AU" altLang="en-US" sz="1800" dirty="0"/>
              <a:t>support and assistance without the use of a court order</a:t>
            </a:r>
          </a:p>
          <a:p>
            <a:pPr marL="268288" indent="-268288">
              <a:spcBef>
                <a:spcPct val="80000"/>
              </a:spcBef>
              <a:defRPr/>
            </a:pPr>
            <a:r>
              <a:rPr lang="en-AU" altLang="en-US" sz="1800" dirty="0"/>
              <a:t>short term and intensive work with parental agreement</a:t>
            </a:r>
          </a:p>
          <a:p>
            <a:pPr marL="268288" indent="-268288">
              <a:spcBef>
                <a:spcPct val="80000"/>
              </a:spcBef>
              <a:defRPr/>
            </a:pPr>
            <a:r>
              <a:rPr lang="en-AU" altLang="en-US" sz="1800" dirty="0"/>
              <a:t>it </a:t>
            </a:r>
            <a:r>
              <a:rPr lang="en-AU" altLang="en-US" sz="1800" b="1" dirty="0"/>
              <a:t>must</a:t>
            </a:r>
            <a:r>
              <a:rPr lang="en-AU" altLang="en-US" sz="1800" dirty="0"/>
              <a:t> be safe for the child to remain at home</a:t>
            </a:r>
          </a:p>
          <a:p>
            <a:pPr marL="268288" indent="-268288">
              <a:spcBef>
                <a:spcPct val="80000"/>
              </a:spcBef>
              <a:defRPr/>
            </a:pPr>
            <a:r>
              <a:rPr lang="en-AU" altLang="en-US" sz="1800" dirty="0"/>
              <a:t>on occasions the child may be placed in a care arrangement with the use of a child protection care agreement, if required.</a:t>
            </a:r>
            <a:endParaRPr lang="en-AU" altLang="en-US" sz="1800" dirty="0">
              <a:latin typeface="Verdana" pitchFamily="34" charset="0"/>
            </a:endParaRPr>
          </a:p>
          <a:p>
            <a:endParaRPr lang="en-AU" sz="2000" dirty="0"/>
          </a:p>
        </p:txBody>
      </p:sp>
      <p:sp>
        <p:nvSpPr>
          <p:cNvPr id="5" name="Title 1">
            <a:extLst>
              <a:ext uri="{FF2B5EF4-FFF2-40B4-BE49-F238E27FC236}">
                <a16:creationId xmlns:a16="http://schemas.microsoft.com/office/drawing/2014/main" id="{9E4C4A58-FCCB-42C2-AC4F-25DE7BA29C03}"/>
              </a:ext>
            </a:extLst>
          </p:cNvPr>
          <p:cNvSpPr txBox="1">
            <a:spLocks/>
          </p:cNvSpPr>
          <p:nvPr/>
        </p:nvSpPr>
        <p:spPr>
          <a:xfrm>
            <a:off x="673165" y="491110"/>
            <a:ext cx="7599218" cy="5632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altLang="en-US" sz="2800" b="1" dirty="0"/>
              <a:t>Types of Intervention and Child Protection Orders</a:t>
            </a:r>
            <a:endParaRPr lang="en-AU" sz="2800" dirty="0"/>
          </a:p>
        </p:txBody>
      </p:sp>
    </p:spTree>
    <p:extLst>
      <p:ext uri="{BB962C8B-B14F-4D97-AF65-F5344CB8AC3E}">
        <p14:creationId xmlns:p14="http://schemas.microsoft.com/office/powerpoint/2010/main" val="4280524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5FC2507-B25D-43CB-B0BA-809840699CC0}"/>
              </a:ext>
            </a:extLst>
          </p:cNvPr>
          <p:cNvCxnSpPr/>
          <p:nvPr/>
        </p:nvCxnSpPr>
        <p:spPr>
          <a:xfrm>
            <a:off x="673165" y="1225145"/>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FE88E63A-F2A6-40BC-8A7B-00E7272BF4E6}"/>
              </a:ext>
            </a:extLst>
          </p:cNvPr>
          <p:cNvSpPr txBox="1">
            <a:spLocks/>
          </p:cNvSpPr>
          <p:nvPr/>
        </p:nvSpPr>
        <p:spPr>
          <a:xfrm>
            <a:off x="648841" y="1350331"/>
            <a:ext cx="3632784" cy="68580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400" b="1" dirty="0"/>
              <a:t>Care Agreement</a:t>
            </a:r>
          </a:p>
        </p:txBody>
      </p:sp>
      <p:sp>
        <p:nvSpPr>
          <p:cNvPr id="4" name="Content Placeholder 2">
            <a:extLst>
              <a:ext uri="{FF2B5EF4-FFF2-40B4-BE49-F238E27FC236}">
                <a16:creationId xmlns:a16="http://schemas.microsoft.com/office/drawing/2014/main" id="{B0956E28-0C54-458B-B098-0FCD67FAD125}"/>
              </a:ext>
            </a:extLst>
          </p:cNvPr>
          <p:cNvSpPr txBox="1">
            <a:spLocks/>
          </p:cNvSpPr>
          <p:nvPr/>
        </p:nvSpPr>
        <p:spPr>
          <a:xfrm>
            <a:off x="673165" y="2262061"/>
            <a:ext cx="10180365" cy="344887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1800" dirty="0"/>
              <a:t>A Care Agreement is an agreement between Child Safety and the child’s parent for the short –term care arrangement of their child in the care of someone other than the parents.</a:t>
            </a:r>
          </a:p>
          <a:p>
            <a:pPr marL="0" indent="0">
              <a:buFont typeface="Arial"/>
              <a:buNone/>
            </a:pPr>
            <a:endParaRPr lang="en-AU" sz="1800" dirty="0"/>
          </a:p>
          <a:p>
            <a:r>
              <a:rPr lang="en-AU" sz="1800" dirty="0"/>
              <a:t>There are 2 types of care agreements:</a:t>
            </a:r>
          </a:p>
          <a:p>
            <a:pPr lvl="1"/>
            <a:r>
              <a:rPr lang="en-AU" sz="1800" dirty="0"/>
              <a:t>Assessment care agreement – cannot be extended past 30 days</a:t>
            </a:r>
          </a:p>
          <a:p>
            <a:pPr lvl="1"/>
            <a:endParaRPr lang="en-AU" sz="1200" dirty="0"/>
          </a:p>
          <a:p>
            <a:pPr lvl="1"/>
            <a:r>
              <a:rPr lang="en-AU" sz="1800" dirty="0"/>
              <a:t>Child protection care agreement – generally sought for no more than 30 days but can be extended for a period up to 6 months</a:t>
            </a:r>
          </a:p>
        </p:txBody>
      </p:sp>
      <p:sp>
        <p:nvSpPr>
          <p:cNvPr id="5" name="Title 1">
            <a:extLst>
              <a:ext uri="{FF2B5EF4-FFF2-40B4-BE49-F238E27FC236}">
                <a16:creationId xmlns:a16="http://schemas.microsoft.com/office/drawing/2014/main" id="{6ECF36ED-5554-4FC1-9E90-626EB90E4072}"/>
              </a:ext>
            </a:extLst>
          </p:cNvPr>
          <p:cNvSpPr txBox="1">
            <a:spLocks/>
          </p:cNvSpPr>
          <p:nvPr/>
        </p:nvSpPr>
        <p:spPr>
          <a:xfrm>
            <a:off x="577590" y="561136"/>
            <a:ext cx="7599218" cy="5632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altLang="en-US" sz="2800" b="1" dirty="0"/>
              <a:t>Types of Intervention and Child Protection Orders</a:t>
            </a:r>
            <a:endParaRPr lang="en-AU" sz="2800" dirty="0"/>
          </a:p>
        </p:txBody>
      </p:sp>
    </p:spTree>
    <p:extLst>
      <p:ext uri="{BB962C8B-B14F-4D97-AF65-F5344CB8AC3E}">
        <p14:creationId xmlns:p14="http://schemas.microsoft.com/office/powerpoint/2010/main" val="3308953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FF1A695-E639-4F12-87FB-FC9B85F09BEB}"/>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6851A46A-3214-403C-8FA2-AB5F3C0D5C21}"/>
              </a:ext>
            </a:extLst>
          </p:cNvPr>
          <p:cNvSpPr txBox="1">
            <a:spLocks/>
          </p:cNvSpPr>
          <p:nvPr/>
        </p:nvSpPr>
        <p:spPr>
          <a:xfrm>
            <a:off x="577590" y="2175260"/>
            <a:ext cx="4842258" cy="572548"/>
          </a:xfrm>
          <a:prstGeom prst="rect">
            <a:avLst/>
          </a:prstGeom>
        </p:spPr>
        <p:txBody>
          <a:bodyPr>
            <a:normAutofit fontScale="85000" lnSpcReduction="1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n-AU" altLang="en-US" sz="2400" b="1" dirty="0"/>
              <a:t>Temporary Assessment Order (TAO)</a:t>
            </a:r>
            <a:endParaRPr lang="en-AU" sz="2400" dirty="0"/>
          </a:p>
        </p:txBody>
      </p:sp>
      <p:sp>
        <p:nvSpPr>
          <p:cNvPr id="4" name="Content Placeholder 2">
            <a:extLst>
              <a:ext uri="{FF2B5EF4-FFF2-40B4-BE49-F238E27FC236}">
                <a16:creationId xmlns:a16="http://schemas.microsoft.com/office/drawing/2014/main" id="{F039F095-7E8D-491E-A323-F626D6084689}"/>
              </a:ext>
            </a:extLst>
          </p:cNvPr>
          <p:cNvSpPr txBox="1">
            <a:spLocks/>
          </p:cNvSpPr>
          <p:nvPr/>
        </p:nvSpPr>
        <p:spPr>
          <a:xfrm>
            <a:off x="581538" y="2747808"/>
            <a:ext cx="4914994" cy="263382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ct val="80000"/>
              </a:spcBef>
              <a:buFont typeface="Arial"/>
              <a:buNone/>
              <a:defRPr/>
            </a:pPr>
            <a:r>
              <a:rPr lang="en-GB" sz="1600" dirty="0"/>
              <a:t>A Temporary Assessment Order can be made for up to 3 business days, however can be extended for 1 business day only.</a:t>
            </a:r>
          </a:p>
          <a:p>
            <a:pPr marL="0" indent="0" algn="just">
              <a:spcBef>
                <a:spcPct val="80000"/>
              </a:spcBef>
              <a:buFont typeface="Arial"/>
              <a:buNone/>
              <a:defRPr/>
            </a:pPr>
            <a:r>
              <a:rPr lang="en-GB" sz="1600" dirty="0"/>
              <a:t>A TAO is sought when Child Safety is assessing if the child is in need of protection.</a:t>
            </a:r>
          </a:p>
          <a:p>
            <a:pPr marL="0" indent="0" algn="just">
              <a:spcBef>
                <a:spcPct val="80000"/>
              </a:spcBef>
              <a:buFont typeface="Arial"/>
              <a:buNone/>
              <a:defRPr/>
            </a:pPr>
            <a:r>
              <a:rPr lang="en-GB" sz="1600" dirty="0"/>
              <a:t>Child Safety has custody of the child or young person while the parent retains guardianship.</a:t>
            </a:r>
          </a:p>
          <a:p>
            <a:pPr marL="0" indent="0" algn="just">
              <a:spcBef>
                <a:spcPct val="80000"/>
              </a:spcBef>
              <a:buFont typeface="Arial"/>
              <a:buNone/>
              <a:defRPr/>
            </a:pPr>
            <a:endParaRPr lang="en-GB" sz="1600" dirty="0"/>
          </a:p>
          <a:p>
            <a:pPr marL="0" indent="0" algn="just">
              <a:spcBef>
                <a:spcPct val="80000"/>
              </a:spcBef>
              <a:buFont typeface="Arial"/>
              <a:buNone/>
              <a:defRPr/>
            </a:pPr>
            <a:endParaRPr lang="en-AU" sz="1600" dirty="0"/>
          </a:p>
        </p:txBody>
      </p:sp>
      <p:sp>
        <p:nvSpPr>
          <p:cNvPr id="5" name="Title 1">
            <a:extLst>
              <a:ext uri="{FF2B5EF4-FFF2-40B4-BE49-F238E27FC236}">
                <a16:creationId xmlns:a16="http://schemas.microsoft.com/office/drawing/2014/main" id="{D572A8C0-4745-4358-BE59-243DA6E0082B}"/>
              </a:ext>
            </a:extLst>
          </p:cNvPr>
          <p:cNvSpPr txBox="1">
            <a:spLocks/>
          </p:cNvSpPr>
          <p:nvPr/>
        </p:nvSpPr>
        <p:spPr>
          <a:xfrm>
            <a:off x="6589643" y="2054339"/>
            <a:ext cx="4521195" cy="5436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altLang="en-US" sz="2400" b="1" dirty="0"/>
              <a:t>Temporary Custody Order (TCO)</a:t>
            </a:r>
            <a:endParaRPr lang="en-AU" sz="2400" dirty="0"/>
          </a:p>
        </p:txBody>
      </p:sp>
      <p:sp>
        <p:nvSpPr>
          <p:cNvPr id="6" name="Content Placeholder 2">
            <a:extLst>
              <a:ext uri="{FF2B5EF4-FFF2-40B4-BE49-F238E27FC236}">
                <a16:creationId xmlns:a16="http://schemas.microsoft.com/office/drawing/2014/main" id="{C515B905-C7F6-41E3-A2BF-F98288824D01}"/>
              </a:ext>
            </a:extLst>
          </p:cNvPr>
          <p:cNvSpPr txBox="1">
            <a:spLocks/>
          </p:cNvSpPr>
          <p:nvPr/>
        </p:nvSpPr>
        <p:spPr>
          <a:xfrm>
            <a:off x="6321038" y="2755443"/>
            <a:ext cx="5358343" cy="26764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ct val="80000"/>
              </a:spcBef>
              <a:buNone/>
              <a:defRPr/>
            </a:pPr>
            <a:r>
              <a:rPr lang="en-GB" sz="1600" dirty="0"/>
              <a:t>Has the same purpose as the TAO above, however is used when Child Safety has already decided that a child is in need of protection.</a:t>
            </a:r>
          </a:p>
          <a:p>
            <a:pPr marL="0" indent="0" algn="just">
              <a:spcBef>
                <a:spcPct val="80000"/>
              </a:spcBef>
              <a:buNone/>
              <a:defRPr/>
            </a:pPr>
            <a:r>
              <a:rPr lang="en-GB" sz="1600" dirty="0"/>
              <a:t>A Temporary Custody Order can be made for up to 3 business days and can be extended for 1 business day only if required.</a:t>
            </a:r>
          </a:p>
          <a:p>
            <a:pPr marL="0" indent="0" algn="just">
              <a:spcBef>
                <a:spcPct val="80000"/>
              </a:spcBef>
              <a:buNone/>
              <a:defRPr/>
            </a:pPr>
            <a:r>
              <a:rPr lang="en-GB" sz="1600" dirty="0"/>
              <a:t>Child Safety has custody of the child or young person and the parent retains guardianship.</a:t>
            </a:r>
            <a:endParaRPr lang="en-AU" sz="1600" dirty="0"/>
          </a:p>
        </p:txBody>
      </p:sp>
      <p:sp>
        <p:nvSpPr>
          <p:cNvPr id="7" name="Title 1">
            <a:extLst>
              <a:ext uri="{FF2B5EF4-FFF2-40B4-BE49-F238E27FC236}">
                <a16:creationId xmlns:a16="http://schemas.microsoft.com/office/drawing/2014/main" id="{DDD90965-C69D-431D-BA00-E5F21A34B373}"/>
              </a:ext>
            </a:extLst>
          </p:cNvPr>
          <p:cNvSpPr txBox="1">
            <a:spLocks/>
          </p:cNvSpPr>
          <p:nvPr/>
        </p:nvSpPr>
        <p:spPr>
          <a:xfrm>
            <a:off x="577590" y="582799"/>
            <a:ext cx="7599218" cy="5632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altLang="en-US" sz="2800" b="1" dirty="0"/>
              <a:t>Types of Intervention and Child Protection Orders</a:t>
            </a:r>
            <a:endParaRPr lang="en-AU" sz="2800" dirty="0"/>
          </a:p>
        </p:txBody>
      </p:sp>
      <p:cxnSp>
        <p:nvCxnSpPr>
          <p:cNvPr id="8" name="Straight Connector 7">
            <a:extLst>
              <a:ext uri="{FF2B5EF4-FFF2-40B4-BE49-F238E27FC236}">
                <a16:creationId xmlns:a16="http://schemas.microsoft.com/office/drawing/2014/main" id="{CD0FEC17-4492-40FA-A184-33705C7D60BA}"/>
              </a:ext>
            </a:extLst>
          </p:cNvPr>
          <p:cNvCxnSpPr>
            <a:cxnSpLocks/>
          </p:cNvCxnSpPr>
          <p:nvPr/>
        </p:nvCxnSpPr>
        <p:spPr>
          <a:xfrm>
            <a:off x="5870864" y="1737427"/>
            <a:ext cx="0" cy="388427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564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A3AE987-0FE1-4C39-83E2-6A7E67A08D93}"/>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88168099-D931-4635-BA31-6414191D37B4}"/>
              </a:ext>
            </a:extLst>
          </p:cNvPr>
          <p:cNvSpPr txBox="1">
            <a:spLocks/>
          </p:cNvSpPr>
          <p:nvPr/>
        </p:nvSpPr>
        <p:spPr>
          <a:xfrm>
            <a:off x="-76200" y="1528676"/>
            <a:ext cx="5264426" cy="69786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n-AU" sz="2000" b="1" dirty="0"/>
              <a:t>Court Assessment Order (CAO)</a:t>
            </a:r>
          </a:p>
        </p:txBody>
      </p:sp>
      <p:sp>
        <p:nvSpPr>
          <p:cNvPr id="4" name="Content Placeholder 2">
            <a:extLst>
              <a:ext uri="{FF2B5EF4-FFF2-40B4-BE49-F238E27FC236}">
                <a16:creationId xmlns:a16="http://schemas.microsoft.com/office/drawing/2014/main" id="{FAE77356-6FB6-4DB5-8CD4-5E1C432D49BC}"/>
              </a:ext>
            </a:extLst>
          </p:cNvPr>
          <p:cNvSpPr txBox="1">
            <a:spLocks/>
          </p:cNvSpPr>
          <p:nvPr/>
        </p:nvSpPr>
        <p:spPr>
          <a:xfrm>
            <a:off x="673165" y="2276026"/>
            <a:ext cx="9236148" cy="272022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defRPr/>
            </a:pPr>
            <a:r>
              <a:rPr lang="en-AU" altLang="en-US" sz="1600" dirty="0"/>
              <a:t>A Court Assessment Order can be made for twenty-eight (28) days with a possible extension of a further 28 days.</a:t>
            </a:r>
          </a:p>
          <a:p>
            <a:pPr marL="0" indent="0">
              <a:spcBef>
                <a:spcPct val="80000"/>
              </a:spcBef>
              <a:buFont typeface="Arial"/>
              <a:buNone/>
              <a:defRPr/>
            </a:pPr>
            <a:r>
              <a:rPr lang="en-AU" altLang="en-US" sz="1600" dirty="0"/>
              <a:t>A child will usually be placed in a care arrangement while the assessment of harm, risk of harm and child in need of protection continues.</a:t>
            </a:r>
          </a:p>
          <a:p>
            <a:pPr marL="0" indent="0">
              <a:buFont typeface="Arial"/>
              <a:buNone/>
            </a:pPr>
            <a:endParaRPr lang="en-AU" sz="1600" dirty="0"/>
          </a:p>
          <a:p>
            <a:pPr marL="0" indent="0">
              <a:buFont typeface="Arial"/>
              <a:buNone/>
            </a:pPr>
            <a:r>
              <a:rPr lang="en-AU" sz="1600" dirty="0"/>
              <a:t>Child Safety has custody of the child or young person and the parent retains guardianship</a:t>
            </a:r>
          </a:p>
        </p:txBody>
      </p:sp>
      <p:sp>
        <p:nvSpPr>
          <p:cNvPr id="5" name="Title 1">
            <a:extLst>
              <a:ext uri="{FF2B5EF4-FFF2-40B4-BE49-F238E27FC236}">
                <a16:creationId xmlns:a16="http://schemas.microsoft.com/office/drawing/2014/main" id="{1EB657FB-91CB-4F50-AAFC-137276B7148B}"/>
              </a:ext>
            </a:extLst>
          </p:cNvPr>
          <p:cNvSpPr txBox="1">
            <a:spLocks/>
          </p:cNvSpPr>
          <p:nvPr/>
        </p:nvSpPr>
        <p:spPr>
          <a:xfrm>
            <a:off x="577590" y="509870"/>
            <a:ext cx="7599218" cy="5632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altLang="en-US" sz="2800" b="1" dirty="0"/>
              <a:t>Types of Intervention and Child Protection Orders</a:t>
            </a:r>
            <a:endParaRPr lang="en-AU" sz="2800" dirty="0"/>
          </a:p>
        </p:txBody>
      </p:sp>
    </p:spTree>
    <p:extLst>
      <p:ext uri="{BB962C8B-B14F-4D97-AF65-F5344CB8AC3E}">
        <p14:creationId xmlns:p14="http://schemas.microsoft.com/office/powerpoint/2010/main" val="4103355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8887CC0-8954-40F1-AEEB-77A7EEB5BBF0}"/>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869C9E52-E852-4B19-8252-72435CAD05C8}"/>
              </a:ext>
            </a:extLst>
          </p:cNvPr>
          <p:cNvSpPr txBox="1">
            <a:spLocks/>
          </p:cNvSpPr>
          <p:nvPr/>
        </p:nvSpPr>
        <p:spPr>
          <a:xfrm>
            <a:off x="679174" y="2294793"/>
            <a:ext cx="4429538" cy="376370"/>
          </a:xfrm>
          <a:prstGeom prst="rect">
            <a:avLst/>
          </a:prstGeom>
        </p:spPr>
        <p:txBody>
          <a:bodyPr>
            <a:normAutofit fontScale="92500" lnSpcReduction="1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n-AU" altLang="en-US" sz="2200" b="1" dirty="0">
                <a:latin typeface="+mn-lt"/>
              </a:rPr>
              <a:t>Short-Term Custody Order (STC)</a:t>
            </a:r>
            <a:endParaRPr lang="en-AU" sz="2200" dirty="0">
              <a:latin typeface="+mn-lt"/>
            </a:endParaRPr>
          </a:p>
        </p:txBody>
      </p:sp>
      <p:sp>
        <p:nvSpPr>
          <p:cNvPr id="4" name="Content Placeholder 2">
            <a:extLst>
              <a:ext uri="{FF2B5EF4-FFF2-40B4-BE49-F238E27FC236}">
                <a16:creationId xmlns:a16="http://schemas.microsoft.com/office/drawing/2014/main" id="{1D3D50A2-49F6-4999-A360-3B32371746F5}"/>
              </a:ext>
            </a:extLst>
          </p:cNvPr>
          <p:cNvSpPr txBox="1">
            <a:spLocks/>
          </p:cNvSpPr>
          <p:nvPr/>
        </p:nvSpPr>
        <p:spPr>
          <a:xfrm>
            <a:off x="770023" y="2803396"/>
            <a:ext cx="4591874" cy="300015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buFont typeface="Arial"/>
              <a:buNone/>
              <a:defRPr/>
            </a:pPr>
            <a:r>
              <a:rPr lang="en-GB" sz="1600" dirty="0">
                <a:latin typeface="+mn-lt"/>
              </a:rPr>
              <a:t>This order is suitable when the case plan goal is to reunify the child with their family.</a:t>
            </a:r>
            <a:br>
              <a:rPr lang="en-GB" sz="1600" dirty="0">
                <a:latin typeface="+mn-lt"/>
              </a:rPr>
            </a:br>
            <a:r>
              <a:rPr lang="en-GB" sz="1600" dirty="0">
                <a:latin typeface="+mn-lt"/>
              </a:rPr>
              <a:t>The order can grant custody of the child to Child Safety or a suitable family member.</a:t>
            </a:r>
          </a:p>
          <a:p>
            <a:pPr marL="630238" algn="just">
              <a:spcBef>
                <a:spcPts val="600"/>
              </a:spcBef>
              <a:buFont typeface="Wingdings" panose="05000000000000000000" pitchFamily="2" charset="2"/>
              <a:buChar char="ð"/>
              <a:defRPr/>
            </a:pPr>
            <a:r>
              <a:rPr lang="en-GB" altLang="en-US" sz="1600" dirty="0">
                <a:latin typeface="+mn-lt"/>
              </a:rPr>
              <a:t>The maximum time frame a STC order can be made for is 2 years.</a:t>
            </a:r>
          </a:p>
          <a:p>
            <a:pPr marL="630238" algn="just">
              <a:spcBef>
                <a:spcPts val="600"/>
              </a:spcBef>
              <a:buFont typeface="Wingdings" panose="05000000000000000000" pitchFamily="2" charset="2"/>
              <a:buChar char="ð"/>
              <a:defRPr/>
            </a:pPr>
            <a:r>
              <a:rPr lang="en-GB" altLang="en-US" sz="1600" dirty="0">
                <a:latin typeface="+mn-lt"/>
              </a:rPr>
              <a:t>Child Safety has custody, </a:t>
            </a:r>
            <a:r>
              <a:rPr lang="en-GB" altLang="en-US" sz="1600" i="1" dirty="0">
                <a:latin typeface="+mn-lt"/>
              </a:rPr>
              <a:t>or if the order is made to a suitable family member</a:t>
            </a:r>
            <a:r>
              <a:rPr lang="en-GB" altLang="en-US" sz="1600" dirty="0">
                <a:latin typeface="+mn-lt"/>
              </a:rPr>
              <a:t>, the suitable family member has custody</a:t>
            </a:r>
          </a:p>
          <a:p>
            <a:pPr marL="630238" algn="just">
              <a:spcBef>
                <a:spcPts val="600"/>
              </a:spcBef>
              <a:buFont typeface="Wingdings" panose="05000000000000000000" pitchFamily="2" charset="2"/>
              <a:buChar char="ð"/>
              <a:defRPr/>
            </a:pPr>
            <a:r>
              <a:rPr lang="en-GB" altLang="en-US" sz="1600" dirty="0">
                <a:latin typeface="+mn-lt"/>
              </a:rPr>
              <a:t>The parent retains guardianship</a:t>
            </a:r>
            <a:endParaRPr lang="en-AU" altLang="en-US" sz="1600" dirty="0">
              <a:latin typeface="+mn-lt"/>
            </a:endParaRPr>
          </a:p>
          <a:p>
            <a:pPr marL="0" indent="0" algn="just">
              <a:spcBef>
                <a:spcPct val="80000"/>
              </a:spcBef>
              <a:buFont typeface="Arial"/>
              <a:buNone/>
              <a:defRPr/>
            </a:pPr>
            <a:endParaRPr lang="en-AU" altLang="en-US" sz="1600" dirty="0">
              <a:latin typeface="+mn-lt"/>
            </a:endParaRPr>
          </a:p>
          <a:p>
            <a:pPr marL="0" indent="0" algn="just">
              <a:lnSpc>
                <a:spcPct val="90000"/>
              </a:lnSpc>
              <a:buFont typeface="Arial"/>
              <a:buNone/>
              <a:defRPr/>
            </a:pPr>
            <a:endParaRPr lang="en-AU" altLang="en-US" sz="1600" dirty="0">
              <a:latin typeface="+mn-lt"/>
            </a:endParaRPr>
          </a:p>
          <a:p>
            <a:pPr algn="just"/>
            <a:endParaRPr lang="en-AU" sz="1600" dirty="0">
              <a:latin typeface="+mn-lt"/>
            </a:endParaRPr>
          </a:p>
        </p:txBody>
      </p:sp>
      <p:sp>
        <p:nvSpPr>
          <p:cNvPr id="5" name="Title 1">
            <a:extLst>
              <a:ext uri="{FF2B5EF4-FFF2-40B4-BE49-F238E27FC236}">
                <a16:creationId xmlns:a16="http://schemas.microsoft.com/office/drawing/2014/main" id="{E481F48E-9559-4C70-8ECD-ECE93C2D3D24}"/>
              </a:ext>
            </a:extLst>
          </p:cNvPr>
          <p:cNvSpPr txBox="1">
            <a:spLocks/>
          </p:cNvSpPr>
          <p:nvPr/>
        </p:nvSpPr>
        <p:spPr>
          <a:xfrm>
            <a:off x="6324904" y="2140651"/>
            <a:ext cx="5097073" cy="6858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altLang="en-US" sz="2200" b="1" dirty="0"/>
              <a:t>Short-Term Guardianship Order (STG)</a:t>
            </a:r>
            <a:endParaRPr lang="en-AU" sz="2200" dirty="0"/>
          </a:p>
        </p:txBody>
      </p:sp>
      <p:sp>
        <p:nvSpPr>
          <p:cNvPr id="6" name="Content Placeholder 2">
            <a:extLst>
              <a:ext uri="{FF2B5EF4-FFF2-40B4-BE49-F238E27FC236}">
                <a16:creationId xmlns:a16="http://schemas.microsoft.com/office/drawing/2014/main" id="{0F50A90A-E870-4486-BAA5-4CEF351C4823}"/>
              </a:ext>
            </a:extLst>
          </p:cNvPr>
          <p:cNvSpPr txBox="1">
            <a:spLocks/>
          </p:cNvSpPr>
          <p:nvPr/>
        </p:nvSpPr>
        <p:spPr>
          <a:xfrm>
            <a:off x="6580814" y="2789718"/>
            <a:ext cx="4585252" cy="256429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None/>
              <a:defRPr/>
            </a:pPr>
            <a:r>
              <a:rPr lang="en-GB" sz="1600" dirty="0"/>
              <a:t>This order is suitable when the case plan goal is to reunify a child with their family but the family is unable or unwilling to make significant decisions about the child's care.</a:t>
            </a:r>
          </a:p>
          <a:p>
            <a:pPr marL="631825" algn="just">
              <a:spcBef>
                <a:spcPts val="600"/>
              </a:spcBef>
              <a:buFont typeface="Wingdings" panose="05000000000000000000" pitchFamily="2" charset="2"/>
              <a:buChar char="ð"/>
              <a:defRPr/>
            </a:pPr>
            <a:r>
              <a:rPr lang="en-GB" altLang="en-US" sz="1600" dirty="0"/>
              <a:t>The maximum time frame a STC order can be made for is 2 years.</a:t>
            </a:r>
          </a:p>
          <a:p>
            <a:pPr marL="630238">
              <a:spcBef>
                <a:spcPts val="600"/>
              </a:spcBef>
              <a:buFont typeface="Wingdings" panose="05000000000000000000" pitchFamily="2" charset="2"/>
              <a:buChar char="ð"/>
              <a:defRPr/>
            </a:pPr>
            <a:r>
              <a:rPr lang="en-GB" altLang="en-US" sz="1600" dirty="0"/>
              <a:t>Child Safety has both custody and guardianship</a:t>
            </a:r>
            <a:endParaRPr lang="en-AU" altLang="en-US" sz="1600" dirty="0"/>
          </a:p>
          <a:p>
            <a:pPr marL="0" indent="0" algn="just">
              <a:lnSpc>
                <a:spcPct val="90000"/>
              </a:lnSpc>
              <a:buNone/>
              <a:defRPr/>
            </a:pPr>
            <a:endParaRPr lang="en-AU" altLang="en-US" sz="1600" dirty="0">
              <a:latin typeface="Verdana" pitchFamily="34" charset="0"/>
            </a:endParaRPr>
          </a:p>
          <a:p>
            <a:endParaRPr lang="en-AU" sz="1600" dirty="0"/>
          </a:p>
        </p:txBody>
      </p:sp>
      <p:sp>
        <p:nvSpPr>
          <p:cNvPr id="7" name="Title 1">
            <a:extLst>
              <a:ext uri="{FF2B5EF4-FFF2-40B4-BE49-F238E27FC236}">
                <a16:creationId xmlns:a16="http://schemas.microsoft.com/office/drawing/2014/main" id="{85200DED-4037-480A-AF9E-2782539BA106}"/>
              </a:ext>
            </a:extLst>
          </p:cNvPr>
          <p:cNvSpPr txBox="1">
            <a:spLocks/>
          </p:cNvSpPr>
          <p:nvPr/>
        </p:nvSpPr>
        <p:spPr>
          <a:xfrm>
            <a:off x="679174" y="548981"/>
            <a:ext cx="7599218" cy="5632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altLang="en-US" sz="2800" b="1" dirty="0"/>
              <a:t>Types of Intervention and Child Protection Orders</a:t>
            </a:r>
            <a:endParaRPr lang="en-AU" sz="2800" dirty="0"/>
          </a:p>
        </p:txBody>
      </p:sp>
      <p:cxnSp>
        <p:nvCxnSpPr>
          <p:cNvPr id="8" name="Straight Connector 7">
            <a:extLst>
              <a:ext uri="{FF2B5EF4-FFF2-40B4-BE49-F238E27FC236}">
                <a16:creationId xmlns:a16="http://schemas.microsoft.com/office/drawing/2014/main" id="{1B554EA3-2F5B-4DA2-A077-791D09B373E3}"/>
              </a:ext>
            </a:extLst>
          </p:cNvPr>
          <p:cNvCxnSpPr>
            <a:cxnSpLocks/>
          </p:cNvCxnSpPr>
          <p:nvPr/>
        </p:nvCxnSpPr>
        <p:spPr>
          <a:xfrm>
            <a:off x="6092838" y="1905597"/>
            <a:ext cx="0" cy="388427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3194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E6B864-94DD-41AA-A766-E1FE9B35FFBD}"/>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900BAE69-3934-4192-82FB-FAF8B443F6BC}"/>
              </a:ext>
            </a:extLst>
          </p:cNvPr>
          <p:cNvSpPr txBox="1">
            <a:spLocks/>
          </p:cNvSpPr>
          <p:nvPr/>
        </p:nvSpPr>
        <p:spPr>
          <a:xfrm>
            <a:off x="673165" y="533133"/>
            <a:ext cx="7599218" cy="5632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altLang="en-US" sz="2800" b="1" dirty="0"/>
              <a:t>Types of Intervention and Child Protection Orders</a:t>
            </a:r>
            <a:endParaRPr lang="en-AU" sz="2800" dirty="0"/>
          </a:p>
        </p:txBody>
      </p:sp>
      <p:cxnSp>
        <p:nvCxnSpPr>
          <p:cNvPr id="8" name="Straight Connector 7">
            <a:extLst>
              <a:ext uri="{FF2B5EF4-FFF2-40B4-BE49-F238E27FC236}">
                <a16:creationId xmlns:a16="http://schemas.microsoft.com/office/drawing/2014/main" id="{75668AA7-0697-45A3-A094-817BD5423417}"/>
              </a:ext>
            </a:extLst>
          </p:cNvPr>
          <p:cNvCxnSpPr>
            <a:cxnSpLocks/>
          </p:cNvCxnSpPr>
          <p:nvPr/>
        </p:nvCxnSpPr>
        <p:spPr>
          <a:xfrm>
            <a:off x="5870865" y="1905597"/>
            <a:ext cx="0" cy="3884279"/>
          </a:xfrm>
          <a:prstGeom prst="line">
            <a:avLst/>
          </a:prstGeom>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9DAFE59B-35E7-4AEA-9E48-53F87CC14906}"/>
              </a:ext>
            </a:extLst>
          </p:cNvPr>
          <p:cNvSpPr txBox="1">
            <a:spLocks/>
          </p:cNvSpPr>
          <p:nvPr/>
        </p:nvSpPr>
        <p:spPr>
          <a:xfrm>
            <a:off x="326593" y="1802847"/>
            <a:ext cx="4737134" cy="68686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n-AU" altLang="en-US" sz="2000" b="1" dirty="0">
                <a:latin typeface="+mn-lt"/>
              </a:rPr>
              <a:t>Long-Term Guardianship Order to the Chief Executive (LTG-CE)</a:t>
            </a:r>
            <a:endParaRPr lang="en-AU" sz="2000" dirty="0">
              <a:latin typeface="+mn-lt"/>
            </a:endParaRPr>
          </a:p>
        </p:txBody>
      </p:sp>
      <p:sp>
        <p:nvSpPr>
          <p:cNvPr id="10" name="Content Placeholder 2">
            <a:extLst>
              <a:ext uri="{FF2B5EF4-FFF2-40B4-BE49-F238E27FC236}">
                <a16:creationId xmlns:a16="http://schemas.microsoft.com/office/drawing/2014/main" id="{37624A47-C13C-4FC6-ABF7-CDD9A5B8EE0E}"/>
              </a:ext>
            </a:extLst>
          </p:cNvPr>
          <p:cNvSpPr txBox="1">
            <a:spLocks/>
          </p:cNvSpPr>
          <p:nvPr/>
        </p:nvSpPr>
        <p:spPr>
          <a:xfrm>
            <a:off x="305105" y="2668906"/>
            <a:ext cx="5085522" cy="235766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Clr>
                <a:schemeClr val="tx1"/>
              </a:buClr>
              <a:buFont typeface="Arial"/>
              <a:buNone/>
              <a:defRPr/>
            </a:pPr>
            <a:r>
              <a:rPr lang="en-GB" sz="1600" dirty="0">
                <a:latin typeface="+mn-lt"/>
              </a:rPr>
              <a:t>This order is suitable when the child or young person cannot be safety reunified with their parent and long-term care would best protect and care for the child.</a:t>
            </a:r>
          </a:p>
          <a:p>
            <a:pPr marL="0" indent="0" algn="just">
              <a:spcBef>
                <a:spcPts val="0"/>
              </a:spcBef>
              <a:buClr>
                <a:schemeClr val="tx1"/>
              </a:buClr>
              <a:buFont typeface="Arial"/>
              <a:buNone/>
              <a:defRPr/>
            </a:pPr>
            <a:endParaRPr lang="en-GB" sz="1600" dirty="0">
              <a:latin typeface="+mn-lt"/>
            </a:endParaRPr>
          </a:p>
          <a:p>
            <a:pPr marL="0" indent="0" algn="just">
              <a:lnSpc>
                <a:spcPct val="120000"/>
              </a:lnSpc>
              <a:spcBef>
                <a:spcPts val="0"/>
              </a:spcBef>
              <a:buClr>
                <a:schemeClr val="tx1"/>
              </a:buClr>
              <a:buFont typeface="Arial"/>
              <a:buNone/>
              <a:defRPr/>
            </a:pPr>
            <a:r>
              <a:rPr lang="en-GB" sz="1600" dirty="0">
                <a:latin typeface="+mn-lt"/>
              </a:rPr>
              <a:t>The order will  grant long-term guardianship to Child Safety until the child or young person turns 18.</a:t>
            </a:r>
          </a:p>
        </p:txBody>
      </p:sp>
      <p:sp>
        <p:nvSpPr>
          <p:cNvPr id="11" name="Title 1">
            <a:extLst>
              <a:ext uri="{FF2B5EF4-FFF2-40B4-BE49-F238E27FC236}">
                <a16:creationId xmlns:a16="http://schemas.microsoft.com/office/drawing/2014/main" id="{A0E81DCF-9A91-46CA-A591-FF8F27C70BEE}"/>
              </a:ext>
            </a:extLst>
          </p:cNvPr>
          <p:cNvSpPr txBox="1">
            <a:spLocks/>
          </p:cNvSpPr>
          <p:nvPr/>
        </p:nvSpPr>
        <p:spPr>
          <a:xfrm>
            <a:off x="6450496" y="1640080"/>
            <a:ext cx="4618384" cy="8496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altLang="en-US" sz="2000" b="1" dirty="0"/>
              <a:t>Long-Term Guardianship Order to a suitable person (LTG-O)</a:t>
            </a:r>
            <a:endParaRPr lang="en-AU" sz="2000" dirty="0"/>
          </a:p>
        </p:txBody>
      </p:sp>
      <p:sp>
        <p:nvSpPr>
          <p:cNvPr id="12" name="Content Placeholder 2">
            <a:extLst>
              <a:ext uri="{FF2B5EF4-FFF2-40B4-BE49-F238E27FC236}">
                <a16:creationId xmlns:a16="http://schemas.microsoft.com/office/drawing/2014/main" id="{F69D2FDA-19F0-4B1A-8A91-B739B58A22AC}"/>
              </a:ext>
            </a:extLst>
          </p:cNvPr>
          <p:cNvSpPr txBox="1">
            <a:spLocks/>
          </p:cNvSpPr>
          <p:nvPr/>
        </p:nvSpPr>
        <p:spPr>
          <a:xfrm>
            <a:off x="6351104" y="2668906"/>
            <a:ext cx="5203137" cy="337930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80000"/>
              </a:spcBef>
              <a:buClr>
                <a:schemeClr val="tx1"/>
              </a:buClr>
              <a:buNone/>
              <a:defRPr/>
            </a:pPr>
            <a:r>
              <a:rPr lang="en-GB" sz="1600" dirty="0"/>
              <a:t>This order is suitable when the child or young person cannot be safety reunified with their parent, and long-term care would best to protect and care for them</a:t>
            </a:r>
          </a:p>
          <a:p>
            <a:pPr marL="0" indent="0" algn="just">
              <a:spcBef>
                <a:spcPct val="80000"/>
              </a:spcBef>
              <a:buClr>
                <a:schemeClr val="tx1"/>
              </a:buClr>
              <a:buNone/>
              <a:defRPr/>
            </a:pPr>
            <a:r>
              <a:rPr lang="en-GB" sz="1600" dirty="0"/>
              <a:t>The order will grant long-term guardianship to a suitable family member, or other suitable person until the child or young person turns 18.</a:t>
            </a:r>
          </a:p>
          <a:p>
            <a:pPr marL="0" indent="0">
              <a:spcBef>
                <a:spcPts val="0"/>
              </a:spcBef>
              <a:buClr>
                <a:schemeClr val="tx1"/>
              </a:buClr>
              <a:buNone/>
              <a:defRPr/>
            </a:pPr>
            <a:endParaRPr lang="en-GB" sz="1200" dirty="0"/>
          </a:p>
          <a:p>
            <a:pPr marL="0" indent="0">
              <a:spcBef>
                <a:spcPts val="0"/>
              </a:spcBef>
              <a:buClr>
                <a:schemeClr val="tx1"/>
              </a:buClr>
              <a:buNone/>
              <a:defRPr/>
            </a:pPr>
            <a:r>
              <a:rPr lang="en-GB" sz="1600" dirty="0"/>
              <a:t>LTG-O order Case Plans are reviewed:</a:t>
            </a:r>
          </a:p>
          <a:p>
            <a:pPr indent="-165100">
              <a:spcBef>
                <a:spcPts val="0"/>
              </a:spcBef>
              <a:buClr>
                <a:schemeClr val="tx1"/>
              </a:buClr>
              <a:defRPr/>
            </a:pPr>
            <a:r>
              <a:rPr lang="en-GB" sz="1600" dirty="0"/>
              <a:t>if requested by the child or long-term guardian at the 12-monthly contact and if Child Safety agrees to the review</a:t>
            </a:r>
          </a:p>
          <a:p>
            <a:pPr indent="-165100">
              <a:spcBef>
                <a:spcPts val="0"/>
              </a:spcBef>
              <a:buClr>
                <a:schemeClr val="tx1"/>
              </a:buClr>
              <a:defRPr/>
            </a:pPr>
            <a:r>
              <a:rPr lang="en-GB" sz="1600" dirty="0"/>
              <a:t>at any point in time if requested by the child or long-term guardian and Child Safety agrees to the review</a:t>
            </a:r>
          </a:p>
          <a:p>
            <a:pPr indent="-165100">
              <a:spcBef>
                <a:spcPts val="0"/>
              </a:spcBef>
              <a:buClr>
                <a:schemeClr val="tx1"/>
              </a:buClr>
              <a:defRPr/>
            </a:pPr>
            <a:r>
              <a:rPr lang="en-GB" sz="1600" dirty="0"/>
              <a:t>if Child Safety considers it necessary.</a:t>
            </a:r>
            <a:endParaRPr lang="en-AU" sz="1600" dirty="0"/>
          </a:p>
          <a:p>
            <a:pPr marL="0" indent="0">
              <a:spcBef>
                <a:spcPct val="80000"/>
              </a:spcBef>
              <a:buClr>
                <a:schemeClr val="tx1"/>
              </a:buClr>
              <a:buNone/>
              <a:defRPr/>
            </a:pPr>
            <a:endParaRPr lang="en-AU" sz="1600" dirty="0"/>
          </a:p>
        </p:txBody>
      </p:sp>
    </p:spTree>
    <p:extLst>
      <p:ext uri="{BB962C8B-B14F-4D97-AF65-F5344CB8AC3E}">
        <p14:creationId xmlns:p14="http://schemas.microsoft.com/office/powerpoint/2010/main" val="2489278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159F71A-1E5F-4625-8969-08C095E3BDF6}"/>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EF321EB1-F546-4FF1-9246-E17262361F82}"/>
              </a:ext>
            </a:extLst>
          </p:cNvPr>
          <p:cNvSpPr txBox="1">
            <a:spLocks/>
          </p:cNvSpPr>
          <p:nvPr/>
        </p:nvSpPr>
        <p:spPr>
          <a:xfrm>
            <a:off x="673165" y="1499794"/>
            <a:ext cx="4436040" cy="482884"/>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000" b="1" dirty="0"/>
              <a:t>Permanent Care Order  (PCO)</a:t>
            </a:r>
            <a:endParaRPr lang="en-AU" sz="2000" dirty="0"/>
          </a:p>
        </p:txBody>
      </p:sp>
      <p:sp>
        <p:nvSpPr>
          <p:cNvPr id="8" name="Content Placeholder 2">
            <a:extLst>
              <a:ext uri="{FF2B5EF4-FFF2-40B4-BE49-F238E27FC236}">
                <a16:creationId xmlns:a16="http://schemas.microsoft.com/office/drawing/2014/main" id="{B8BBF266-4E7F-4B50-BC2C-68269C385757}"/>
              </a:ext>
            </a:extLst>
          </p:cNvPr>
          <p:cNvSpPr txBox="1">
            <a:spLocks/>
          </p:cNvSpPr>
          <p:nvPr/>
        </p:nvSpPr>
        <p:spPr>
          <a:xfrm>
            <a:off x="673165" y="2187751"/>
            <a:ext cx="10210183" cy="382542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ð"/>
            </a:pPr>
            <a:r>
              <a:rPr lang="en-AU" sz="1400" dirty="0"/>
              <a:t>A permanent care order is an order that gives responsibility for parenting a child to a person other than the child’s parents. </a:t>
            </a:r>
          </a:p>
          <a:p>
            <a:pPr>
              <a:buFont typeface="Wingdings" panose="05000000000000000000" pitchFamily="2" charset="2"/>
              <a:buChar char="ð"/>
            </a:pPr>
            <a:endParaRPr lang="en-AU" sz="1400" dirty="0"/>
          </a:p>
          <a:p>
            <a:pPr>
              <a:buFont typeface="Wingdings" panose="05000000000000000000" pitchFamily="2" charset="2"/>
              <a:buChar char="ð"/>
            </a:pPr>
            <a:r>
              <a:rPr lang="en-AU" sz="1400" dirty="0"/>
              <a:t>This person becomes the child’s “permanent guardian” until the child reaches 18 years of age, and they will be responsible for providing for the child’s care and upbringing.</a:t>
            </a:r>
          </a:p>
          <a:p>
            <a:pPr>
              <a:buFont typeface="Wingdings" panose="05000000000000000000" pitchFamily="2" charset="2"/>
              <a:buChar char="ð"/>
            </a:pPr>
            <a:endParaRPr lang="en-AU" sz="1400" dirty="0"/>
          </a:p>
          <a:p>
            <a:pPr>
              <a:buFont typeface="Wingdings" panose="05000000000000000000" pitchFamily="2" charset="2"/>
              <a:buChar char="ð"/>
            </a:pPr>
            <a:r>
              <a:rPr lang="en-AU" sz="1400" dirty="0"/>
              <a:t>A permanent care order does not sever the child’s legal relationship with their parents or change the child’s legal identity. However, the guardian does take on most aspects of parenting, including providing care and making decisions.</a:t>
            </a:r>
          </a:p>
          <a:p>
            <a:pPr>
              <a:buFont typeface="Wingdings" panose="05000000000000000000" pitchFamily="2" charset="2"/>
              <a:buChar char="ð"/>
            </a:pPr>
            <a:endParaRPr lang="en-AU" sz="1400" dirty="0"/>
          </a:p>
          <a:p>
            <a:pPr>
              <a:buFont typeface="Wingdings" panose="05000000000000000000" pitchFamily="2" charset="2"/>
              <a:buChar char="ð"/>
            </a:pPr>
            <a:r>
              <a:rPr lang="en-AU" sz="1400" dirty="0"/>
              <a:t>As the guardian takes on parental responsibility for the child, Child Safety’s ongoing role becomes very limited. </a:t>
            </a:r>
          </a:p>
          <a:p>
            <a:pPr>
              <a:buFont typeface="Wingdings" panose="05000000000000000000" pitchFamily="2" charset="2"/>
              <a:buChar char="ð"/>
            </a:pPr>
            <a:endParaRPr lang="en-AU" sz="1400" dirty="0"/>
          </a:p>
          <a:p>
            <a:pPr>
              <a:buFont typeface="Wingdings" panose="05000000000000000000" pitchFamily="2" charset="2"/>
              <a:buChar char="ð"/>
            </a:pPr>
            <a:r>
              <a:rPr lang="en-AU" sz="1400" dirty="0"/>
              <a:t>A permanent guardian will continue to receive the foster care allowance until the child or young person turns 18.</a:t>
            </a:r>
          </a:p>
          <a:p>
            <a:pPr>
              <a:buFont typeface="Wingdings" panose="05000000000000000000" pitchFamily="2" charset="2"/>
              <a:buChar char="ð"/>
            </a:pPr>
            <a:endParaRPr lang="en-AU" sz="1400" dirty="0"/>
          </a:p>
          <a:p>
            <a:pPr>
              <a:buFont typeface="Wingdings" panose="05000000000000000000" pitchFamily="2" charset="2"/>
              <a:buChar char="ð"/>
            </a:pPr>
            <a:r>
              <a:rPr lang="en-AU" sz="1400" dirty="0"/>
              <a:t>A permanent care order can only be revoked by the Department of Child Protection Litigation (DCPL)</a:t>
            </a:r>
          </a:p>
          <a:p>
            <a:endParaRPr lang="en-AU" sz="1400" dirty="0"/>
          </a:p>
        </p:txBody>
      </p:sp>
      <p:sp>
        <p:nvSpPr>
          <p:cNvPr id="9" name="Title 1">
            <a:extLst>
              <a:ext uri="{FF2B5EF4-FFF2-40B4-BE49-F238E27FC236}">
                <a16:creationId xmlns:a16="http://schemas.microsoft.com/office/drawing/2014/main" id="{6579D72E-5541-4A29-B415-82016E347190}"/>
              </a:ext>
            </a:extLst>
          </p:cNvPr>
          <p:cNvSpPr txBox="1">
            <a:spLocks/>
          </p:cNvSpPr>
          <p:nvPr/>
        </p:nvSpPr>
        <p:spPr>
          <a:xfrm>
            <a:off x="673165" y="510634"/>
            <a:ext cx="7901608" cy="5632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AU" altLang="en-US" sz="2800" b="1" dirty="0"/>
              <a:t>Types of Intervention and Child Protection Orders</a:t>
            </a:r>
            <a:endParaRPr lang="en-AU" sz="2800" dirty="0"/>
          </a:p>
        </p:txBody>
      </p:sp>
    </p:spTree>
    <p:extLst>
      <p:ext uri="{BB962C8B-B14F-4D97-AF65-F5344CB8AC3E}">
        <p14:creationId xmlns:p14="http://schemas.microsoft.com/office/powerpoint/2010/main" val="1204003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A03DCC2-BDE0-4FC2-B373-952BE7D9E872}"/>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4D851481-B3D8-4A05-984B-397D49CD36BC}"/>
              </a:ext>
            </a:extLst>
          </p:cNvPr>
          <p:cNvSpPr txBox="1">
            <a:spLocks/>
          </p:cNvSpPr>
          <p:nvPr/>
        </p:nvSpPr>
        <p:spPr>
          <a:xfrm>
            <a:off x="673165" y="585461"/>
            <a:ext cx="6364356" cy="66015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Other child protection orders</a:t>
            </a:r>
          </a:p>
        </p:txBody>
      </p:sp>
      <p:sp>
        <p:nvSpPr>
          <p:cNvPr id="4" name="Content Placeholder 2">
            <a:extLst>
              <a:ext uri="{FF2B5EF4-FFF2-40B4-BE49-F238E27FC236}">
                <a16:creationId xmlns:a16="http://schemas.microsoft.com/office/drawing/2014/main" id="{99F8586D-6D84-4D77-9A60-6CE001991994}"/>
              </a:ext>
            </a:extLst>
          </p:cNvPr>
          <p:cNvSpPr txBox="1">
            <a:spLocks/>
          </p:cNvSpPr>
          <p:nvPr/>
        </p:nvSpPr>
        <p:spPr>
          <a:xfrm>
            <a:off x="673165" y="1914377"/>
            <a:ext cx="9981583" cy="364890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AU" altLang="en-US" sz="1600" b="1" dirty="0">
                <a:solidFill>
                  <a:srgbClr val="0070C0"/>
                </a:solidFill>
              </a:rPr>
              <a:t>Directive Orders</a:t>
            </a:r>
          </a:p>
          <a:p>
            <a:pPr>
              <a:defRPr/>
            </a:pPr>
            <a:r>
              <a:rPr lang="en-AU" altLang="en-US" sz="1600" dirty="0"/>
              <a:t>The </a:t>
            </a:r>
            <a:r>
              <a:rPr lang="en-AU" altLang="en-US" sz="1600" dirty="0" err="1"/>
              <a:t>Childrens</a:t>
            </a:r>
            <a:r>
              <a:rPr lang="en-AU" altLang="en-US" sz="1600" dirty="0"/>
              <a:t> Court can make a directive order when it is assessed the child is in need of protection but can safely remain at home if the parents take certain actions.</a:t>
            </a:r>
          </a:p>
          <a:p>
            <a:pPr marL="0" indent="0">
              <a:buFont typeface="Arial"/>
              <a:buNone/>
              <a:defRPr/>
            </a:pPr>
            <a:endParaRPr lang="en-AU" altLang="en-US" sz="1800" dirty="0"/>
          </a:p>
          <a:p>
            <a:pPr marL="0" indent="0">
              <a:buFont typeface="Arial"/>
              <a:buNone/>
              <a:defRPr/>
            </a:pPr>
            <a:endParaRPr lang="en-AU" altLang="en-US" sz="1800" dirty="0"/>
          </a:p>
          <a:p>
            <a:pPr marL="0" indent="0">
              <a:buFont typeface="Arial"/>
              <a:buNone/>
              <a:defRPr/>
            </a:pPr>
            <a:r>
              <a:rPr lang="en-AU" altLang="en-US" sz="1600" b="1" dirty="0">
                <a:solidFill>
                  <a:srgbClr val="0070C0"/>
                </a:solidFill>
              </a:rPr>
              <a:t>Protective Supervision Order</a:t>
            </a:r>
          </a:p>
          <a:p>
            <a:pPr>
              <a:defRPr/>
            </a:pPr>
            <a:r>
              <a:rPr lang="en-AU" altLang="en-US" sz="1600" dirty="0"/>
              <a:t>The </a:t>
            </a:r>
            <a:r>
              <a:rPr lang="en-AU" altLang="en-US" sz="1600" dirty="0" err="1"/>
              <a:t>Childrens</a:t>
            </a:r>
            <a:r>
              <a:rPr lang="en-AU" altLang="en-US" sz="1600" dirty="0"/>
              <a:t> Court can make a Protective Supervision order when it is assessed the child is in need of protection but supervision will enable:</a:t>
            </a:r>
          </a:p>
          <a:p>
            <a:pPr marL="922338" lvl="2" indent="-285750">
              <a:spcBef>
                <a:spcPct val="80000"/>
              </a:spcBef>
              <a:buSzPct val="73000"/>
              <a:buFont typeface="Courier New" panose="02070309020205020404" pitchFamily="49" charset="0"/>
              <a:buChar char="o"/>
              <a:defRPr/>
            </a:pPr>
            <a:r>
              <a:rPr lang="en-AU" altLang="en-US" sz="1600" dirty="0"/>
              <a:t>The child to safely remain at home and</a:t>
            </a:r>
          </a:p>
          <a:p>
            <a:pPr marL="922338" lvl="2" indent="-285750">
              <a:spcBef>
                <a:spcPct val="80000"/>
              </a:spcBef>
              <a:buSzPct val="73000"/>
              <a:buFont typeface="Courier New" panose="02070309020205020404" pitchFamily="49" charset="0"/>
              <a:buChar char="o"/>
              <a:defRPr/>
            </a:pPr>
            <a:r>
              <a:rPr lang="en-AU" altLang="en-US" sz="1600" dirty="0"/>
              <a:t>Supervision of the child’s wellbeing for the period of the supervision order</a:t>
            </a:r>
          </a:p>
          <a:p>
            <a:endParaRPr lang="en-AU" sz="3600" dirty="0"/>
          </a:p>
        </p:txBody>
      </p:sp>
    </p:spTree>
    <p:extLst>
      <p:ext uri="{BB962C8B-B14F-4D97-AF65-F5344CB8AC3E}">
        <p14:creationId xmlns:p14="http://schemas.microsoft.com/office/powerpoint/2010/main" val="11016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153956DA-7D8D-4EC7-97EF-597B2EF4E8E3}"/>
              </a:ext>
            </a:extLst>
          </p:cNvPr>
          <p:cNvSpPr txBox="1">
            <a:spLocks/>
          </p:cNvSpPr>
          <p:nvPr/>
        </p:nvSpPr>
        <p:spPr>
          <a:xfrm>
            <a:off x="828675" y="367748"/>
            <a:ext cx="7455659" cy="837157"/>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Getting ready to start - Training Modules</a:t>
            </a:r>
          </a:p>
        </p:txBody>
      </p:sp>
      <p:sp>
        <p:nvSpPr>
          <p:cNvPr id="3" name="Subtitle 2">
            <a:extLst>
              <a:ext uri="{FF2B5EF4-FFF2-40B4-BE49-F238E27FC236}">
                <a16:creationId xmlns:a16="http://schemas.microsoft.com/office/drawing/2014/main" id="{1914D4CD-0A46-4F83-9152-5EAE85F9BB6D}"/>
              </a:ext>
            </a:extLst>
          </p:cNvPr>
          <p:cNvSpPr txBox="1">
            <a:spLocks/>
          </p:cNvSpPr>
          <p:nvPr/>
        </p:nvSpPr>
        <p:spPr>
          <a:xfrm>
            <a:off x="828675" y="1384918"/>
            <a:ext cx="9041291" cy="720352"/>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altLang="en-US" sz="2400" dirty="0"/>
              <a:t>Each participant will be assessed throughout the four modules on the following learning objectives:</a:t>
            </a:r>
          </a:p>
          <a:p>
            <a:endParaRPr lang="en-US" dirty="0"/>
          </a:p>
        </p:txBody>
      </p:sp>
      <p:sp>
        <p:nvSpPr>
          <p:cNvPr id="4" name="Rectangle 3">
            <a:extLst>
              <a:ext uri="{FF2B5EF4-FFF2-40B4-BE49-F238E27FC236}">
                <a16:creationId xmlns:a16="http://schemas.microsoft.com/office/drawing/2014/main" id="{3A5F2E7E-579C-47E4-AA31-B6F54F864FDA}"/>
              </a:ext>
            </a:extLst>
          </p:cNvPr>
          <p:cNvSpPr txBox="1">
            <a:spLocks noChangeArrowheads="1"/>
          </p:cNvSpPr>
          <p:nvPr/>
        </p:nvSpPr>
        <p:spPr>
          <a:xfrm>
            <a:off x="828675" y="2285283"/>
            <a:ext cx="9124574" cy="385949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80000"/>
              </a:lnSpc>
              <a:spcBef>
                <a:spcPts val="0"/>
              </a:spcBef>
              <a:defRPr/>
            </a:pPr>
            <a:endParaRPr lang="en-AU" altLang="en-US" sz="1800" b="1" dirty="0">
              <a:solidFill>
                <a:schemeClr val="tx1"/>
              </a:solidFill>
            </a:endParaRPr>
          </a:p>
          <a:p>
            <a:pPr marL="342900" indent="-342900" algn="l">
              <a:lnSpc>
                <a:spcPct val="80000"/>
              </a:lnSpc>
              <a:spcBef>
                <a:spcPts val="0"/>
              </a:spcBef>
              <a:buFont typeface="+mj-lt"/>
              <a:buAutoNum type="arabicPeriod"/>
              <a:defRPr/>
            </a:pPr>
            <a:r>
              <a:rPr lang="en-AU" altLang="en-US" sz="1800" b="1" dirty="0">
                <a:solidFill>
                  <a:srgbClr val="0070C0"/>
                </a:solidFill>
              </a:rPr>
              <a:t>Module one – context of foster care </a:t>
            </a:r>
          </a:p>
          <a:p>
            <a:pPr lvl="1" algn="l">
              <a:lnSpc>
                <a:spcPct val="80000"/>
              </a:lnSpc>
              <a:spcBef>
                <a:spcPts val="0"/>
              </a:spcBef>
              <a:defRPr/>
            </a:pPr>
            <a:r>
              <a:rPr lang="en-AU" altLang="en-US" sz="1400" dirty="0">
                <a:solidFill>
                  <a:schemeClr val="tx1"/>
                </a:solidFill>
              </a:rPr>
              <a:t>An understanding of the process of how children and young people come into care and the impact of this process, and why children and young people require a care arrangement.</a:t>
            </a:r>
            <a:endParaRPr lang="en-AU" altLang="en-US" sz="1400" b="1" dirty="0">
              <a:solidFill>
                <a:schemeClr val="tx1"/>
              </a:solidFill>
            </a:endParaRPr>
          </a:p>
          <a:p>
            <a:pPr marL="342900" indent="-342900" algn="l">
              <a:lnSpc>
                <a:spcPct val="80000"/>
              </a:lnSpc>
              <a:spcBef>
                <a:spcPts val="0"/>
              </a:spcBef>
              <a:buFont typeface="+mj-lt"/>
              <a:buAutoNum type="arabicPeriod"/>
              <a:defRPr/>
            </a:pPr>
            <a:endParaRPr lang="en-AU" altLang="en-US" sz="1800" b="1" dirty="0">
              <a:solidFill>
                <a:schemeClr val="tx1"/>
              </a:solidFill>
            </a:endParaRPr>
          </a:p>
          <a:p>
            <a:pPr marL="342900" indent="-342900" algn="l">
              <a:lnSpc>
                <a:spcPct val="80000"/>
              </a:lnSpc>
              <a:spcBef>
                <a:spcPts val="0"/>
              </a:spcBef>
              <a:buFont typeface="+mj-lt"/>
              <a:buAutoNum type="arabicPeriod"/>
              <a:defRPr/>
            </a:pPr>
            <a:r>
              <a:rPr lang="en-AU" altLang="en-US" sz="1800" b="1" dirty="0">
                <a:solidFill>
                  <a:srgbClr val="0070C0"/>
                </a:solidFill>
              </a:rPr>
              <a:t>Module two – understanding the past for a child or young person</a:t>
            </a:r>
          </a:p>
          <a:p>
            <a:pPr lvl="1" algn="l">
              <a:lnSpc>
                <a:spcPct val="80000"/>
              </a:lnSpc>
              <a:spcBef>
                <a:spcPts val="0"/>
              </a:spcBef>
              <a:defRPr/>
            </a:pPr>
            <a:r>
              <a:rPr lang="en-AU" altLang="en-US" sz="1400" dirty="0">
                <a:solidFill>
                  <a:schemeClr val="tx1"/>
                </a:solidFill>
              </a:rPr>
              <a:t>An understanding of trauma and related behaviours for a child or young person who is in care arrangement.</a:t>
            </a:r>
            <a:endParaRPr lang="en-AU" altLang="en-US" sz="1400" b="1" dirty="0">
              <a:solidFill>
                <a:schemeClr val="tx1"/>
              </a:solidFill>
            </a:endParaRPr>
          </a:p>
          <a:p>
            <a:pPr marL="342900" indent="-342900" algn="l">
              <a:lnSpc>
                <a:spcPct val="80000"/>
              </a:lnSpc>
              <a:spcBef>
                <a:spcPts val="0"/>
              </a:spcBef>
              <a:buFont typeface="+mj-lt"/>
              <a:buAutoNum type="arabicPeriod"/>
              <a:defRPr/>
            </a:pPr>
            <a:endParaRPr lang="en-AU" altLang="en-US" sz="1800" b="1" dirty="0">
              <a:solidFill>
                <a:schemeClr val="tx1"/>
              </a:solidFill>
            </a:endParaRPr>
          </a:p>
          <a:p>
            <a:pPr marL="342900" indent="-342900" algn="l">
              <a:lnSpc>
                <a:spcPct val="80000"/>
              </a:lnSpc>
              <a:spcBef>
                <a:spcPts val="0"/>
              </a:spcBef>
              <a:buFont typeface="+mj-lt"/>
              <a:buAutoNum type="arabicPeriod"/>
              <a:defRPr/>
            </a:pPr>
            <a:r>
              <a:rPr lang="en-AU" altLang="en-US" sz="1800" b="1" dirty="0">
                <a:solidFill>
                  <a:srgbClr val="0070C0"/>
                </a:solidFill>
              </a:rPr>
              <a:t>Module three – early days in a care arrangement</a:t>
            </a:r>
          </a:p>
          <a:p>
            <a:pPr lvl="1" algn="l">
              <a:lnSpc>
                <a:spcPct val="80000"/>
              </a:lnSpc>
              <a:spcBef>
                <a:spcPts val="0"/>
              </a:spcBef>
              <a:defRPr/>
            </a:pPr>
            <a:r>
              <a:rPr lang="en-AU" altLang="en-US" sz="1400" dirty="0">
                <a:solidFill>
                  <a:schemeClr val="tx1"/>
                </a:solidFill>
              </a:rPr>
              <a:t>Developing knowledge and skills required to meet the physical, emotional and social needs of children and young people in care and an understanding of the importance of participation by children and young people and their families in decision making.</a:t>
            </a:r>
            <a:endParaRPr lang="en-AU" altLang="en-US" sz="1400" b="1" dirty="0">
              <a:solidFill>
                <a:schemeClr val="tx1"/>
              </a:solidFill>
            </a:endParaRPr>
          </a:p>
          <a:p>
            <a:pPr marL="342900" indent="-342900" algn="l">
              <a:lnSpc>
                <a:spcPct val="80000"/>
              </a:lnSpc>
              <a:spcBef>
                <a:spcPts val="0"/>
              </a:spcBef>
              <a:buFont typeface="+mj-lt"/>
              <a:buAutoNum type="arabicPeriod"/>
              <a:defRPr/>
            </a:pPr>
            <a:endParaRPr lang="en-AU" altLang="en-US" sz="2000" b="1" dirty="0">
              <a:solidFill>
                <a:schemeClr val="tx1"/>
              </a:solidFill>
            </a:endParaRPr>
          </a:p>
          <a:p>
            <a:pPr marL="342900" indent="-342900" algn="l">
              <a:lnSpc>
                <a:spcPct val="80000"/>
              </a:lnSpc>
              <a:spcBef>
                <a:spcPts val="0"/>
              </a:spcBef>
              <a:buFont typeface="+mj-lt"/>
              <a:buAutoNum type="arabicPeriod"/>
              <a:defRPr/>
            </a:pPr>
            <a:r>
              <a:rPr lang="en-AU" altLang="en-US" sz="1800" b="1" dirty="0">
                <a:solidFill>
                  <a:srgbClr val="0070C0"/>
                </a:solidFill>
              </a:rPr>
              <a:t>Module four – Quality care &amp; working together</a:t>
            </a:r>
          </a:p>
          <a:p>
            <a:pPr lvl="1" algn="l">
              <a:lnSpc>
                <a:spcPct val="80000"/>
              </a:lnSpc>
              <a:spcBef>
                <a:spcPts val="0"/>
              </a:spcBef>
              <a:defRPr/>
            </a:pPr>
            <a:r>
              <a:rPr lang="en-AU" altLang="en-US" sz="1400" dirty="0">
                <a:solidFill>
                  <a:schemeClr val="tx1"/>
                </a:solidFill>
              </a:rPr>
              <a:t>Have an understanding of the importance of partnerships between children, their families, foster and kinship carers and workers, (both in the government and non-government sectors), and their roles and responsibilities when working together as a team.</a:t>
            </a:r>
          </a:p>
        </p:txBody>
      </p:sp>
      <p:cxnSp>
        <p:nvCxnSpPr>
          <p:cNvPr id="5" name="Straight Connector 4">
            <a:extLst>
              <a:ext uri="{FF2B5EF4-FFF2-40B4-BE49-F238E27FC236}">
                <a16:creationId xmlns:a16="http://schemas.microsoft.com/office/drawing/2014/main" id="{86B220F9-EF7C-4A63-81BE-9F4068DF66A4}"/>
              </a:ext>
            </a:extLst>
          </p:cNvPr>
          <p:cNvCxnSpPr/>
          <p:nvPr/>
        </p:nvCxnSpPr>
        <p:spPr>
          <a:xfrm>
            <a:off x="828675" y="1099827"/>
            <a:ext cx="740806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547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4E7C89B-6205-4B95-8B69-6DF3025ECBE9}"/>
              </a:ext>
            </a:extLst>
          </p:cNvPr>
          <p:cNvSpPr/>
          <p:nvPr/>
        </p:nvSpPr>
        <p:spPr>
          <a:xfrm>
            <a:off x="1028700" y="1967266"/>
            <a:ext cx="2628900" cy="2547257"/>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3600" b="1" kern="1200">
                <a:ln w="13462">
                  <a:solidFill>
                    <a:schemeClr val="bg1"/>
                  </a:solidFill>
                  <a:prstDash val="solid"/>
                </a:ln>
                <a:solidFill>
                  <a:srgbClr val="FFFFFF"/>
                </a:solidFill>
                <a:effectLst>
                  <a:outerShdw dist="38100" dir="2700000" algn="bl" rotWithShape="0">
                    <a:schemeClr val="accent5"/>
                  </a:outerShdw>
                </a:effectLst>
                <a:latin typeface="+mj-lt"/>
                <a:ea typeface="+mj-ea"/>
                <a:cs typeface="+mj-cs"/>
              </a:rPr>
              <a:t>Activity</a:t>
            </a:r>
          </a:p>
        </p:txBody>
      </p:sp>
      <p:pic>
        <p:nvPicPr>
          <p:cNvPr id="4" name="Picture 3" descr="A picture containing text, clipart&#10;&#10;Description automatically generated">
            <a:extLst>
              <a:ext uri="{FF2B5EF4-FFF2-40B4-BE49-F238E27FC236}">
                <a16:creationId xmlns:a16="http://schemas.microsoft.com/office/drawing/2014/main" id="{1946028B-F083-4FA3-A485-A4A44F2CA5F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1768800"/>
            <a:ext cx="4012095" cy="2946382"/>
          </a:xfrm>
          <a:prstGeom prst="rect">
            <a:avLst/>
          </a:prstGeom>
        </p:spPr>
      </p:pic>
      <p:pic>
        <p:nvPicPr>
          <p:cNvPr id="6" name="Picture 5">
            <a:extLst>
              <a:ext uri="{FF2B5EF4-FFF2-40B4-BE49-F238E27FC236}">
                <a16:creationId xmlns:a16="http://schemas.microsoft.com/office/drawing/2014/main" id="{A6E5ED79-8C14-4841-83F7-7A59B2B38994}"/>
              </a:ext>
            </a:extLst>
          </p:cNvPr>
          <p:cNvPicPr>
            <a:picLocks noChangeAspect="1"/>
          </p:cNvPicPr>
          <p:nvPr/>
        </p:nvPicPr>
        <p:blipFill>
          <a:blip r:embed="rId4"/>
          <a:stretch>
            <a:fillRect/>
          </a:stretch>
        </p:blipFill>
        <p:spPr>
          <a:xfrm>
            <a:off x="0" y="0"/>
            <a:ext cx="12192000" cy="128038"/>
          </a:xfrm>
          <a:prstGeom prst="rect">
            <a:avLst/>
          </a:prstGeom>
        </p:spPr>
      </p:pic>
      <p:pic>
        <p:nvPicPr>
          <p:cNvPr id="7" name="Picture 6">
            <a:extLst>
              <a:ext uri="{FF2B5EF4-FFF2-40B4-BE49-F238E27FC236}">
                <a16:creationId xmlns:a16="http://schemas.microsoft.com/office/drawing/2014/main" id="{933C35A7-8CC9-45F3-A360-EB3A7EF75F32}"/>
              </a:ext>
            </a:extLst>
          </p:cNvPr>
          <p:cNvPicPr>
            <a:picLocks noChangeAspect="1"/>
          </p:cNvPicPr>
          <p:nvPr/>
        </p:nvPicPr>
        <p:blipFill>
          <a:blip r:embed="rId5"/>
          <a:stretch>
            <a:fillRect/>
          </a:stretch>
        </p:blipFill>
        <p:spPr>
          <a:xfrm>
            <a:off x="10505661" y="6100497"/>
            <a:ext cx="1462505" cy="557145"/>
          </a:xfrm>
          <a:prstGeom prst="rect">
            <a:avLst/>
          </a:prstGeom>
        </p:spPr>
      </p:pic>
    </p:spTree>
    <p:extLst>
      <p:ext uri="{BB962C8B-B14F-4D97-AF65-F5344CB8AC3E}">
        <p14:creationId xmlns:p14="http://schemas.microsoft.com/office/powerpoint/2010/main" val="3417388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B28420B-9007-483A-914B-C1B97761E8BB}"/>
              </a:ext>
            </a:extLst>
          </p:cNvPr>
          <p:cNvCxnSpPr/>
          <p:nvPr/>
        </p:nvCxnSpPr>
        <p:spPr>
          <a:xfrm>
            <a:off x="587527" y="1707398"/>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36BE99D-07A3-4AFD-94C0-F9B409F220E6}"/>
              </a:ext>
            </a:extLst>
          </p:cNvPr>
          <p:cNvSpPr txBox="1">
            <a:spLocks/>
          </p:cNvSpPr>
          <p:nvPr/>
        </p:nvSpPr>
        <p:spPr>
          <a:xfrm>
            <a:off x="458319" y="529210"/>
            <a:ext cx="8737660" cy="109369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800" b="1" dirty="0"/>
              <a:t>Working together to meet the rights and needs of children and young people</a:t>
            </a:r>
          </a:p>
        </p:txBody>
      </p:sp>
      <p:pic>
        <p:nvPicPr>
          <p:cNvPr id="4" name="Picture 3" descr="A picture containing clipart&#10;&#10;Description automatically generated">
            <a:extLst>
              <a:ext uri="{FF2B5EF4-FFF2-40B4-BE49-F238E27FC236}">
                <a16:creationId xmlns:a16="http://schemas.microsoft.com/office/drawing/2014/main" id="{F2AC9BD1-73C9-4667-95B6-F1EFA0EAF07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43443" y="2667590"/>
            <a:ext cx="5311199" cy="2885752"/>
          </a:xfrm>
          <a:prstGeom prst="rect">
            <a:avLst/>
          </a:prstGeom>
        </p:spPr>
      </p:pic>
    </p:spTree>
    <p:extLst>
      <p:ext uri="{BB962C8B-B14F-4D97-AF65-F5344CB8AC3E}">
        <p14:creationId xmlns:p14="http://schemas.microsoft.com/office/powerpoint/2010/main" val="2192571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356E387-413C-4888-ABD3-30D7563A456F}"/>
              </a:ext>
            </a:extLst>
          </p:cNvPr>
          <p:cNvCxnSpPr/>
          <p:nvPr/>
        </p:nvCxnSpPr>
        <p:spPr>
          <a:xfrm>
            <a:off x="2226066" y="2713383"/>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69F2F9DC-EF38-4F38-864F-99266B4CDDC9}"/>
              </a:ext>
            </a:extLst>
          </p:cNvPr>
          <p:cNvSpPr txBox="1">
            <a:spLocks/>
          </p:cNvSpPr>
          <p:nvPr/>
        </p:nvSpPr>
        <p:spPr>
          <a:xfrm>
            <a:off x="1470991" y="812814"/>
            <a:ext cx="9004852" cy="205959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AU" sz="2800" dirty="0"/>
              <a:t>Child Safety, carers, agencies and other stakeholders have a shared responsibility to ensure that a child in care has their rights and needs met.</a:t>
            </a:r>
          </a:p>
        </p:txBody>
      </p:sp>
      <p:pic>
        <p:nvPicPr>
          <p:cNvPr id="4" name="Picture 3">
            <a:extLst>
              <a:ext uri="{FF2B5EF4-FFF2-40B4-BE49-F238E27FC236}">
                <a16:creationId xmlns:a16="http://schemas.microsoft.com/office/drawing/2014/main" id="{2664C360-2011-497D-ABDE-0EC8985AE3EE}"/>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74001" y="3170684"/>
            <a:ext cx="3912198" cy="2647998"/>
          </a:xfrm>
          <a:prstGeom prst="rect">
            <a:avLst/>
          </a:prstGeom>
        </p:spPr>
      </p:pic>
    </p:spTree>
    <p:extLst>
      <p:ext uri="{BB962C8B-B14F-4D97-AF65-F5344CB8AC3E}">
        <p14:creationId xmlns:p14="http://schemas.microsoft.com/office/powerpoint/2010/main" val="3560729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2561745-19DA-4467-9B61-61ED6A0577BB}"/>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0BEC10AA-8516-4459-9337-3F4D054643A1}"/>
              </a:ext>
            </a:extLst>
          </p:cNvPr>
          <p:cNvSpPr txBox="1">
            <a:spLocks/>
          </p:cNvSpPr>
          <p:nvPr/>
        </p:nvSpPr>
        <p:spPr>
          <a:xfrm>
            <a:off x="673165" y="634505"/>
            <a:ext cx="9024731" cy="102810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Rights and needs of children and young people</a:t>
            </a:r>
          </a:p>
        </p:txBody>
      </p:sp>
      <p:sp>
        <p:nvSpPr>
          <p:cNvPr id="4" name="Content Placeholder 2">
            <a:extLst>
              <a:ext uri="{FF2B5EF4-FFF2-40B4-BE49-F238E27FC236}">
                <a16:creationId xmlns:a16="http://schemas.microsoft.com/office/drawing/2014/main" id="{262F7906-A903-4A36-93BF-DD66E3270D01}"/>
              </a:ext>
            </a:extLst>
          </p:cNvPr>
          <p:cNvSpPr txBox="1">
            <a:spLocks/>
          </p:cNvSpPr>
          <p:nvPr/>
        </p:nvSpPr>
        <p:spPr>
          <a:xfrm>
            <a:off x="1891553" y="1655977"/>
            <a:ext cx="8229600" cy="456751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85838" indent="-285750"/>
            <a:r>
              <a:rPr lang="en-AU" sz="2000" b="1" dirty="0">
                <a:solidFill>
                  <a:srgbClr val="0070C0"/>
                </a:solidFill>
              </a:rPr>
              <a:t>Principles of the Act</a:t>
            </a:r>
          </a:p>
          <a:p>
            <a:pPr marL="985838" indent="-285750"/>
            <a:r>
              <a:rPr lang="en-AU" sz="2000" b="1" i="1" dirty="0">
                <a:solidFill>
                  <a:srgbClr val="0070C0"/>
                </a:solidFill>
              </a:rPr>
              <a:t>Human Rights Act 2019</a:t>
            </a:r>
          </a:p>
          <a:p>
            <a:pPr marL="985838" indent="-285750"/>
            <a:r>
              <a:rPr lang="en-AU" sz="2000" b="1" dirty="0">
                <a:solidFill>
                  <a:srgbClr val="0070C0"/>
                </a:solidFill>
              </a:rPr>
              <a:t>Meeting the child’s needs:</a:t>
            </a:r>
          </a:p>
          <a:p>
            <a:pPr marL="1435100" lvl="1"/>
            <a:r>
              <a:rPr lang="en-AU" sz="1600" dirty="0"/>
              <a:t>Charter of Rights</a:t>
            </a:r>
          </a:p>
          <a:p>
            <a:pPr marL="1435100" lvl="1"/>
            <a:r>
              <a:rPr lang="en-AU" sz="1600" dirty="0"/>
              <a:t>Gender and sexual orientation identity</a:t>
            </a:r>
          </a:p>
          <a:p>
            <a:pPr marL="1435100" lvl="1"/>
            <a:r>
              <a:rPr lang="en-AU" sz="1600" dirty="0"/>
              <a:t>The Safety and Support Network</a:t>
            </a:r>
          </a:p>
          <a:p>
            <a:pPr marL="985838" indent="-285750"/>
            <a:r>
              <a:rPr lang="en-AU" sz="2000" b="1" dirty="0">
                <a:solidFill>
                  <a:srgbClr val="0070C0"/>
                </a:solidFill>
              </a:rPr>
              <a:t>Roles and Responsibilities:</a:t>
            </a:r>
          </a:p>
          <a:p>
            <a:pPr marL="1435100" lvl="1"/>
            <a:r>
              <a:rPr lang="en-AU" sz="1600" dirty="0"/>
              <a:t>Case plan</a:t>
            </a:r>
          </a:p>
          <a:p>
            <a:pPr marL="1435100" lvl="1"/>
            <a:r>
              <a:rPr lang="en-AU" sz="1600" dirty="0"/>
              <a:t>Cultural plan</a:t>
            </a:r>
          </a:p>
          <a:p>
            <a:pPr marL="1435100" lvl="1"/>
            <a:r>
              <a:rPr lang="en-AU" sz="1600" dirty="0"/>
              <a:t>Child Strengths and Needs Assessment (CSNA)</a:t>
            </a:r>
          </a:p>
          <a:p>
            <a:pPr marL="1435100" lvl="1"/>
            <a:r>
              <a:rPr lang="en-AU" sz="1600" dirty="0"/>
              <a:t>Roles in a Child Safety Service Centre (CSSC)</a:t>
            </a:r>
          </a:p>
          <a:p>
            <a:pPr marL="1435100" lvl="1"/>
            <a:r>
              <a:rPr lang="en-AU" sz="1600" dirty="0"/>
              <a:t>Roles of a Licensed Care Service</a:t>
            </a:r>
          </a:p>
          <a:p>
            <a:pPr marL="1435100" lvl="1"/>
            <a:r>
              <a:rPr lang="en-AU" sz="1600" dirty="0"/>
              <a:t>Summary</a:t>
            </a:r>
          </a:p>
          <a:p>
            <a:pPr lvl="1"/>
            <a:endParaRPr lang="en-AU" sz="1600" dirty="0"/>
          </a:p>
          <a:p>
            <a:pPr marL="457200" lvl="1" indent="0">
              <a:buFont typeface="Arial"/>
              <a:buNone/>
            </a:pPr>
            <a:endParaRPr lang="en-AU" sz="2400" dirty="0"/>
          </a:p>
          <a:p>
            <a:endParaRPr lang="en-AU" sz="2800" dirty="0"/>
          </a:p>
        </p:txBody>
      </p:sp>
    </p:spTree>
    <p:extLst>
      <p:ext uri="{BB962C8B-B14F-4D97-AF65-F5344CB8AC3E}">
        <p14:creationId xmlns:p14="http://schemas.microsoft.com/office/powerpoint/2010/main" val="3382399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C198FA0-622E-4A55-99B6-973AC2F48CE1}"/>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A3897092-B560-49CD-A979-A242AEA0E8D9}"/>
              </a:ext>
            </a:extLst>
          </p:cNvPr>
          <p:cNvSpPr txBox="1">
            <a:spLocks/>
          </p:cNvSpPr>
          <p:nvPr/>
        </p:nvSpPr>
        <p:spPr>
          <a:xfrm>
            <a:off x="673165" y="711630"/>
            <a:ext cx="7643192" cy="52480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2800" b="1"/>
              <a:t>Principles of the </a:t>
            </a:r>
            <a:r>
              <a:rPr lang="en-AU" altLang="en-US" sz="2800" b="1" i="1"/>
              <a:t>Child Protection Act 1999</a:t>
            </a:r>
            <a:endParaRPr lang="en-AU" sz="2800" dirty="0"/>
          </a:p>
        </p:txBody>
      </p:sp>
      <p:sp>
        <p:nvSpPr>
          <p:cNvPr id="4" name="Content Placeholder 2">
            <a:extLst>
              <a:ext uri="{FF2B5EF4-FFF2-40B4-BE49-F238E27FC236}">
                <a16:creationId xmlns:a16="http://schemas.microsoft.com/office/drawing/2014/main" id="{F6D84A7A-B469-4BF0-B518-DA8592A6F78A}"/>
              </a:ext>
            </a:extLst>
          </p:cNvPr>
          <p:cNvSpPr txBox="1">
            <a:spLocks/>
          </p:cNvSpPr>
          <p:nvPr/>
        </p:nvSpPr>
        <p:spPr>
          <a:xfrm>
            <a:off x="673165" y="1634005"/>
            <a:ext cx="10170426" cy="4512365"/>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800" dirty="0"/>
              <a:t>There are a number of Principles within </a:t>
            </a:r>
            <a:r>
              <a:rPr lang="en-AU" sz="1800" i="1" dirty="0"/>
              <a:t>Child Protection Act 1999 </a:t>
            </a:r>
            <a:r>
              <a:rPr lang="en-AU" sz="1800" dirty="0"/>
              <a:t>to ensure the protection of children and young people</a:t>
            </a:r>
            <a:endParaRPr lang="en-AU" sz="1600" i="1" dirty="0"/>
          </a:p>
          <a:p>
            <a:pPr marL="0" indent="0">
              <a:buFont typeface="Arial"/>
              <a:buNone/>
            </a:pPr>
            <a:endParaRPr lang="en-AU" sz="1800" dirty="0"/>
          </a:p>
          <a:p>
            <a:pPr marL="0" indent="0">
              <a:buFont typeface="Arial"/>
              <a:buNone/>
            </a:pPr>
            <a:r>
              <a:rPr lang="en-AU" sz="1800" b="1" dirty="0">
                <a:solidFill>
                  <a:srgbClr val="0070C0"/>
                </a:solidFill>
              </a:rPr>
              <a:t>Principles of the Act include:</a:t>
            </a:r>
          </a:p>
          <a:p>
            <a:pPr marL="536575">
              <a:lnSpc>
                <a:spcPct val="160000"/>
              </a:lnSpc>
            </a:pPr>
            <a:r>
              <a:rPr lang="en-AU" sz="1600" dirty="0"/>
              <a:t>Paramount Principle </a:t>
            </a:r>
            <a:r>
              <a:rPr lang="en-AU" sz="1400" b="1" dirty="0"/>
              <a:t>(section 5A)</a:t>
            </a:r>
          </a:p>
          <a:p>
            <a:pPr marL="536575">
              <a:lnSpc>
                <a:spcPct val="160000"/>
              </a:lnSpc>
            </a:pPr>
            <a:r>
              <a:rPr lang="en-AU" sz="1600" dirty="0"/>
              <a:t>Other General Principles </a:t>
            </a:r>
            <a:r>
              <a:rPr lang="en-AU" sz="1400" b="1" dirty="0"/>
              <a:t>(section 5B)</a:t>
            </a:r>
          </a:p>
          <a:p>
            <a:pPr marL="536575">
              <a:lnSpc>
                <a:spcPct val="160000"/>
              </a:lnSpc>
            </a:pPr>
            <a:r>
              <a:rPr lang="en-GB" sz="1600" dirty="0"/>
              <a:t>Principles for achieving permanency for a child </a:t>
            </a:r>
            <a:r>
              <a:rPr lang="en-GB" sz="1400" b="1" dirty="0"/>
              <a:t>(section 5BA)</a:t>
            </a:r>
          </a:p>
          <a:p>
            <a:pPr marL="536575">
              <a:lnSpc>
                <a:spcPct val="160000"/>
              </a:lnSpc>
            </a:pPr>
            <a:r>
              <a:rPr lang="en-GB" sz="1600" dirty="0"/>
              <a:t>Additional principles for Aboriginal or Torres Strait Islander children </a:t>
            </a:r>
            <a:r>
              <a:rPr lang="en-GB" sz="1400" b="1" dirty="0"/>
              <a:t>(section 5C) - </a:t>
            </a:r>
            <a:r>
              <a:rPr lang="en-GB" sz="1400" i="1" dirty="0"/>
              <a:t>Child Placement Principle</a:t>
            </a:r>
            <a:endParaRPr lang="en-GB" sz="1400" b="1" dirty="0"/>
          </a:p>
          <a:p>
            <a:pPr marL="536575">
              <a:lnSpc>
                <a:spcPct val="160000"/>
              </a:lnSpc>
            </a:pPr>
            <a:r>
              <a:rPr lang="en-GB" sz="1600" dirty="0"/>
              <a:t>Additional provisions for placing Aboriginal and Torres Strait Islander children in care </a:t>
            </a:r>
            <a:r>
              <a:rPr lang="en-GB" sz="1400" b="1" dirty="0"/>
              <a:t>(section 83) </a:t>
            </a:r>
          </a:p>
          <a:p>
            <a:pPr marL="536575">
              <a:lnSpc>
                <a:spcPct val="160000"/>
              </a:lnSpc>
            </a:pPr>
            <a:r>
              <a:rPr lang="en-GB" sz="1600" dirty="0"/>
              <a:t>Principles about exercising powers and making decisions </a:t>
            </a:r>
            <a:r>
              <a:rPr lang="en-GB" sz="1400" b="1" dirty="0"/>
              <a:t>(section 5D)</a:t>
            </a:r>
          </a:p>
          <a:p>
            <a:pPr marL="536575">
              <a:lnSpc>
                <a:spcPct val="160000"/>
              </a:lnSpc>
            </a:pPr>
            <a:r>
              <a:rPr lang="en-AU" sz="1600" dirty="0"/>
              <a:t>Obtaining child’s views </a:t>
            </a:r>
            <a:r>
              <a:rPr lang="en-AU" sz="1400" b="1" dirty="0"/>
              <a:t>(section 5E)</a:t>
            </a:r>
          </a:p>
          <a:p>
            <a:pPr marL="193675" indent="0">
              <a:buFont typeface="Arial"/>
              <a:buNone/>
            </a:pPr>
            <a:endParaRPr lang="en-AU" sz="1800" i="1" dirty="0"/>
          </a:p>
          <a:p>
            <a:pPr marL="193675" indent="0">
              <a:buFont typeface="Arial"/>
              <a:buNone/>
            </a:pPr>
            <a:r>
              <a:rPr lang="en-AU" sz="1400" i="1" dirty="0"/>
              <a:t>(please refer to your ‘Principles of the Act’ handout for more detailed information)</a:t>
            </a:r>
            <a:endParaRPr lang="en-AU" sz="1400" dirty="0"/>
          </a:p>
          <a:p>
            <a:pPr marL="536575"/>
            <a:endParaRPr lang="en-AU" sz="1800" dirty="0"/>
          </a:p>
        </p:txBody>
      </p:sp>
    </p:spTree>
    <p:extLst>
      <p:ext uri="{BB962C8B-B14F-4D97-AF65-F5344CB8AC3E}">
        <p14:creationId xmlns:p14="http://schemas.microsoft.com/office/powerpoint/2010/main" val="1040110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C3F6E04-6D7C-449B-A519-A9A2DBEE6E8F}"/>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A5D8F08D-15BF-4975-B4B5-B3A714C0C9AC}"/>
              </a:ext>
            </a:extLst>
          </p:cNvPr>
          <p:cNvSpPr txBox="1">
            <a:spLocks/>
          </p:cNvSpPr>
          <p:nvPr/>
        </p:nvSpPr>
        <p:spPr>
          <a:xfrm>
            <a:off x="610388" y="816734"/>
            <a:ext cx="5727266" cy="955969"/>
          </a:xfrm>
          <a:prstGeom prst="rect">
            <a:avLst/>
          </a:prstGeom>
        </p:spPr>
        <p:txBody>
          <a:bodyPr anchor="ctr">
            <a:normAutofit fontScale="75000" lnSpcReduction="2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3200" b="1" dirty="0"/>
              <a:t>Meeting a child’s rights and needs</a:t>
            </a:r>
          </a:p>
          <a:p>
            <a:pPr algn="l"/>
            <a:br>
              <a:rPr lang="en-AU" altLang="en-US" sz="3200" b="1" dirty="0"/>
            </a:br>
            <a:r>
              <a:rPr lang="en-AU" altLang="en-US" sz="2400" b="1" dirty="0"/>
              <a:t>Charter of Rights for a Child in Care</a:t>
            </a:r>
            <a:endParaRPr lang="en-AU" sz="2800" dirty="0"/>
          </a:p>
        </p:txBody>
      </p:sp>
      <p:pic>
        <p:nvPicPr>
          <p:cNvPr id="4" name="Picture 3">
            <a:extLst>
              <a:ext uri="{FF2B5EF4-FFF2-40B4-BE49-F238E27FC236}">
                <a16:creationId xmlns:a16="http://schemas.microsoft.com/office/drawing/2014/main" id="{E78404A7-3941-4D9C-8A20-094FF69721E8}"/>
              </a:ext>
            </a:extLst>
          </p:cNvPr>
          <p:cNvPicPr>
            <a:picLocks noChangeAspect="1"/>
          </p:cNvPicPr>
          <p:nvPr/>
        </p:nvPicPr>
        <p:blipFill>
          <a:blip r:embed="rId2"/>
          <a:stretch>
            <a:fillRect/>
          </a:stretch>
        </p:blipFill>
        <p:spPr>
          <a:xfrm>
            <a:off x="7932147" y="1555575"/>
            <a:ext cx="3209618" cy="4504730"/>
          </a:xfrm>
          <a:prstGeom prst="rect">
            <a:avLst/>
          </a:prstGeom>
          <a:noFill/>
        </p:spPr>
      </p:pic>
      <p:sp>
        <p:nvSpPr>
          <p:cNvPr id="5" name="Content Placeholder 2">
            <a:extLst>
              <a:ext uri="{FF2B5EF4-FFF2-40B4-BE49-F238E27FC236}">
                <a16:creationId xmlns:a16="http://schemas.microsoft.com/office/drawing/2014/main" id="{3D422280-8A37-4470-A7A6-1E065A053FC0}"/>
              </a:ext>
            </a:extLst>
          </p:cNvPr>
          <p:cNvSpPr txBox="1">
            <a:spLocks/>
          </p:cNvSpPr>
          <p:nvPr/>
        </p:nvSpPr>
        <p:spPr>
          <a:xfrm>
            <a:off x="1127148" y="2470847"/>
            <a:ext cx="6048904" cy="2569790"/>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ct val="50000"/>
              </a:spcBef>
              <a:buFont typeface="Arial"/>
              <a:buNone/>
            </a:pPr>
            <a:r>
              <a:rPr lang="en-AU" altLang="en-US" dirty="0">
                <a:latin typeface="+mn-lt"/>
              </a:rPr>
              <a:t>It is the responsibility of the Safety and Support Network to ensure a child or young person’s needs are met.</a:t>
            </a:r>
          </a:p>
          <a:p>
            <a:pPr marL="0" indent="0">
              <a:lnSpc>
                <a:spcPct val="90000"/>
              </a:lnSpc>
              <a:spcBef>
                <a:spcPct val="50000"/>
              </a:spcBef>
              <a:buFont typeface="Arial"/>
              <a:buNone/>
            </a:pPr>
            <a:endParaRPr lang="en-AU" altLang="en-US" dirty="0">
              <a:latin typeface="+mn-lt"/>
            </a:endParaRPr>
          </a:p>
          <a:p>
            <a:pPr marL="0" indent="0">
              <a:lnSpc>
                <a:spcPct val="90000"/>
              </a:lnSpc>
              <a:spcBef>
                <a:spcPct val="50000"/>
              </a:spcBef>
              <a:buFont typeface="Arial"/>
              <a:buNone/>
            </a:pPr>
            <a:r>
              <a:rPr lang="en-AU" altLang="en-US" dirty="0">
                <a:latin typeface="+mn-lt"/>
              </a:rPr>
              <a:t>The Child Protection Act 1999 (Schedule 1) establishes the rights for a child or young person in care through the Charter of Rights</a:t>
            </a:r>
          </a:p>
          <a:p>
            <a:pPr>
              <a:lnSpc>
                <a:spcPct val="90000"/>
              </a:lnSpc>
              <a:spcBef>
                <a:spcPct val="50000"/>
              </a:spcBef>
              <a:buFont typeface="Arial"/>
              <a:buNone/>
            </a:pPr>
            <a:endParaRPr lang="en-AU" altLang="en-US" sz="2000" i="1" dirty="0"/>
          </a:p>
          <a:p>
            <a:pPr>
              <a:lnSpc>
                <a:spcPct val="90000"/>
              </a:lnSpc>
              <a:spcBef>
                <a:spcPct val="50000"/>
              </a:spcBef>
              <a:buFont typeface="Arial"/>
              <a:buNone/>
            </a:pPr>
            <a:endParaRPr lang="en-AU" altLang="en-US" sz="2000" i="1" dirty="0"/>
          </a:p>
          <a:p>
            <a:pPr marL="0" indent="0">
              <a:lnSpc>
                <a:spcPct val="90000"/>
              </a:lnSpc>
              <a:spcBef>
                <a:spcPct val="50000"/>
              </a:spcBef>
              <a:buFont typeface="Arial"/>
              <a:buNone/>
            </a:pPr>
            <a:endParaRPr lang="en-AU" altLang="en-US" sz="1600" i="1" dirty="0"/>
          </a:p>
          <a:p>
            <a:pPr marL="0" indent="0">
              <a:lnSpc>
                <a:spcPct val="90000"/>
              </a:lnSpc>
              <a:spcBef>
                <a:spcPct val="50000"/>
              </a:spcBef>
              <a:buFont typeface="Arial"/>
              <a:buNone/>
            </a:pPr>
            <a:r>
              <a:rPr lang="en-AU" altLang="en-US" sz="1400" i="1" dirty="0"/>
              <a:t>Please refer to your handout for more detailed information</a:t>
            </a:r>
          </a:p>
        </p:txBody>
      </p:sp>
    </p:spTree>
    <p:extLst>
      <p:ext uri="{BB962C8B-B14F-4D97-AF65-F5344CB8AC3E}">
        <p14:creationId xmlns:p14="http://schemas.microsoft.com/office/powerpoint/2010/main" val="700904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FD5A5EC-3AB2-4120-AC7E-33F7A7DA82DB}"/>
              </a:ext>
            </a:extLst>
          </p:cNvPr>
          <p:cNvSpPr/>
          <p:nvPr/>
        </p:nvSpPr>
        <p:spPr>
          <a:xfrm>
            <a:off x="1028700" y="1967266"/>
            <a:ext cx="2628900" cy="2547257"/>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3600" b="1" kern="1200">
                <a:ln w="13462">
                  <a:solidFill>
                    <a:schemeClr val="bg1"/>
                  </a:solidFill>
                  <a:prstDash val="solid"/>
                </a:ln>
                <a:solidFill>
                  <a:srgbClr val="FFFFFF"/>
                </a:solidFill>
                <a:effectLst>
                  <a:outerShdw dist="38100" dir="2700000" algn="bl" rotWithShape="0">
                    <a:schemeClr val="accent5"/>
                  </a:outerShdw>
                </a:effectLst>
                <a:latin typeface="+mj-lt"/>
                <a:ea typeface="+mj-ea"/>
                <a:cs typeface="+mj-cs"/>
              </a:rPr>
              <a:t>Activity</a:t>
            </a:r>
          </a:p>
        </p:txBody>
      </p:sp>
      <p:pic>
        <p:nvPicPr>
          <p:cNvPr id="4" name="Picture 3" descr="A picture containing text, clipart&#10;&#10;Description automatically generated">
            <a:extLst>
              <a:ext uri="{FF2B5EF4-FFF2-40B4-BE49-F238E27FC236}">
                <a16:creationId xmlns:a16="http://schemas.microsoft.com/office/drawing/2014/main" id="{7F98E4DD-7C44-4F23-840A-5E6DDBC76C7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1867201"/>
            <a:ext cx="4140349" cy="3040568"/>
          </a:xfrm>
          <a:prstGeom prst="rect">
            <a:avLst/>
          </a:prstGeom>
        </p:spPr>
      </p:pic>
      <p:pic>
        <p:nvPicPr>
          <p:cNvPr id="6" name="Picture 5">
            <a:extLst>
              <a:ext uri="{FF2B5EF4-FFF2-40B4-BE49-F238E27FC236}">
                <a16:creationId xmlns:a16="http://schemas.microsoft.com/office/drawing/2014/main" id="{263F89D1-0DA4-4238-9E72-DC7A25C4074C}"/>
              </a:ext>
            </a:extLst>
          </p:cNvPr>
          <p:cNvPicPr>
            <a:picLocks noChangeAspect="1"/>
          </p:cNvPicPr>
          <p:nvPr/>
        </p:nvPicPr>
        <p:blipFill>
          <a:blip r:embed="rId4"/>
          <a:stretch>
            <a:fillRect/>
          </a:stretch>
        </p:blipFill>
        <p:spPr>
          <a:xfrm>
            <a:off x="0" y="0"/>
            <a:ext cx="12192000" cy="128038"/>
          </a:xfrm>
          <a:prstGeom prst="rect">
            <a:avLst/>
          </a:prstGeom>
        </p:spPr>
      </p:pic>
      <p:pic>
        <p:nvPicPr>
          <p:cNvPr id="7" name="Picture 6">
            <a:extLst>
              <a:ext uri="{FF2B5EF4-FFF2-40B4-BE49-F238E27FC236}">
                <a16:creationId xmlns:a16="http://schemas.microsoft.com/office/drawing/2014/main" id="{03FD9188-42A3-48BB-8414-20CAF89EF605}"/>
              </a:ext>
            </a:extLst>
          </p:cNvPr>
          <p:cNvPicPr>
            <a:picLocks noChangeAspect="1"/>
          </p:cNvPicPr>
          <p:nvPr/>
        </p:nvPicPr>
        <p:blipFill>
          <a:blip r:embed="rId5"/>
          <a:stretch>
            <a:fillRect/>
          </a:stretch>
        </p:blipFill>
        <p:spPr>
          <a:xfrm>
            <a:off x="10505661" y="6100497"/>
            <a:ext cx="1462505" cy="557145"/>
          </a:xfrm>
          <a:prstGeom prst="rect">
            <a:avLst/>
          </a:prstGeom>
        </p:spPr>
      </p:pic>
    </p:spTree>
    <p:extLst>
      <p:ext uri="{BB962C8B-B14F-4D97-AF65-F5344CB8AC3E}">
        <p14:creationId xmlns:p14="http://schemas.microsoft.com/office/powerpoint/2010/main" val="2780616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B6A2D6F-BCDC-4ADA-AE31-05B4FE6D05D6}"/>
              </a:ext>
            </a:extLst>
          </p:cNvPr>
          <p:cNvCxnSpPr/>
          <p:nvPr/>
        </p:nvCxnSpPr>
        <p:spPr>
          <a:xfrm>
            <a:off x="673165" y="1068751"/>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7F3F7F4-7E83-4C93-94EB-09416AEFE064}"/>
              </a:ext>
            </a:extLst>
          </p:cNvPr>
          <p:cNvSpPr txBox="1">
            <a:spLocks/>
          </p:cNvSpPr>
          <p:nvPr/>
        </p:nvSpPr>
        <p:spPr>
          <a:xfrm>
            <a:off x="506895" y="1393923"/>
            <a:ext cx="10644809" cy="475090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a:solidFill>
                  <a:srgbClr val="0070C0"/>
                </a:solidFill>
              </a:rPr>
              <a:t>Additional principles for Aboriginal or Torres Strait Islander children (section 5C) - </a:t>
            </a:r>
          </a:p>
          <a:p>
            <a:pPr marL="0" indent="0">
              <a:buFont typeface="Arial"/>
              <a:buNone/>
            </a:pPr>
            <a:r>
              <a:rPr lang="en-GB" sz="1600" i="1" dirty="0">
                <a:solidFill>
                  <a:srgbClr val="0070C0"/>
                </a:solidFill>
              </a:rPr>
              <a:t>Child Placement Principles </a:t>
            </a:r>
            <a:r>
              <a:rPr lang="en-GB" sz="1100" i="1" dirty="0">
                <a:solidFill>
                  <a:srgbClr val="0070C0"/>
                </a:solidFill>
              </a:rPr>
              <a:t>(refer to handout)</a:t>
            </a:r>
          </a:p>
          <a:p>
            <a:endParaRPr lang="en-GB" sz="1000" dirty="0"/>
          </a:p>
          <a:p>
            <a:pPr marL="0" indent="0" algn="just">
              <a:buFont typeface="Arial"/>
              <a:buNone/>
            </a:pPr>
            <a:r>
              <a:rPr lang="en-GB" sz="1600" dirty="0"/>
              <a:t>The following additional principles apply for administering this Act in relation to Aboriginal or Torres Strait Islander children:</a:t>
            </a:r>
          </a:p>
          <a:p>
            <a:pPr marL="514350" indent="-242888" algn="just">
              <a:buFont typeface="+mj-lt"/>
              <a:buAutoNum type="alphaLcParenR"/>
            </a:pPr>
            <a:r>
              <a:rPr lang="en-GB" sz="1400" dirty="0"/>
              <a:t>Aboriginal and Torres Strait Islander people have the right to self-determination.</a:t>
            </a:r>
          </a:p>
          <a:p>
            <a:pPr marL="514350" indent="-242888" algn="just">
              <a:buFont typeface="+mj-lt"/>
              <a:buAutoNum type="alphaLcParenR"/>
            </a:pPr>
            <a:r>
              <a:rPr lang="en-GB" sz="1400" dirty="0"/>
              <a:t>the long-term effect of a decision on the child’s identity and connection with the child’s family and community must be taken into account.</a:t>
            </a:r>
          </a:p>
          <a:p>
            <a:pPr marL="0" indent="0" algn="just">
              <a:buFont typeface="Arial"/>
              <a:buNone/>
            </a:pPr>
            <a:endParaRPr lang="en-GB" sz="1000" dirty="0"/>
          </a:p>
          <a:p>
            <a:pPr marL="0" indent="0" algn="just">
              <a:buFont typeface="Arial"/>
              <a:buNone/>
            </a:pPr>
            <a:endParaRPr lang="en-GB" sz="1000" dirty="0"/>
          </a:p>
          <a:p>
            <a:pPr marL="0" indent="0" algn="just">
              <a:buFont typeface="Arial"/>
              <a:buNone/>
            </a:pPr>
            <a:r>
              <a:rPr lang="en-GB" sz="1600" dirty="0"/>
              <a:t>The following principles (the </a:t>
            </a:r>
            <a:r>
              <a:rPr lang="en-GB" sz="1600" i="1" dirty="0">
                <a:solidFill>
                  <a:srgbClr val="0070C0"/>
                </a:solidFill>
              </a:rPr>
              <a:t>child placement principles</a:t>
            </a:r>
            <a:r>
              <a:rPr lang="en-GB" sz="1600" dirty="0"/>
              <a:t>) also apply in relation to Aboriginal or Torres Strait Islander children:</a:t>
            </a:r>
          </a:p>
          <a:p>
            <a:pPr marL="514350" indent="-242888" algn="just">
              <a:buFont typeface="+mj-lt"/>
              <a:buAutoNum type="alphaLcParenR"/>
            </a:pPr>
            <a:r>
              <a:rPr lang="en-GB" sz="1400" dirty="0"/>
              <a:t>the </a:t>
            </a:r>
            <a:r>
              <a:rPr lang="en-GB" sz="1400" i="1" dirty="0">
                <a:solidFill>
                  <a:srgbClr val="0070C0"/>
                </a:solidFill>
              </a:rPr>
              <a:t>prevention</a:t>
            </a:r>
            <a:r>
              <a:rPr lang="en-GB" sz="1400" dirty="0"/>
              <a:t> principle - a child has the right to be brought up within the child’s own family and community</a:t>
            </a:r>
          </a:p>
          <a:p>
            <a:pPr marL="514350" indent="-242888" algn="just">
              <a:buFont typeface="+mj-lt"/>
              <a:buAutoNum type="alphaLcParenR"/>
            </a:pPr>
            <a:endParaRPr lang="en-GB" sz="800" dirty="0"/>
          </a:p>
          <a:p>
            <a:pPr marL="514350" indent="-242888" algn="just">
              <a:buFont typeface="+mj-lt"/>
              <a:buAutoNum type="alphaLcParenR"/>
            </a:pPr>
            <a:r>
              <a:rPr lang="en-GB" sz="1400" dirty="0"/>
              <a:t>the </a:t>
            </a:r>
            <a:r>
              <a:rPr lang="en-GB" sz="1400" i="1" dirty="0">
                <a:solidFill>
                  <a:srgbClr val="0070C0"/>
                </a:solidFill>
              </a:rPr>
              <a:t>partnership</a:t>
            </a:r>
            <a:r>
              <a:rPr lang="en-GB" sz="1400" dirty="0"/>
              <a:t> principle - Aboriginal or Torres Strait Islander persons have the right to participate in significant decisions under this Act about Aboriginal or Torres Strait Islander children;</a:t>
            </a:r>
          </a:p>
          <a:p>
            <a:pPr marL="514350" indent="-242888" algn="just">
              <a:buFont typeface="+mj-lt"/>
              <a:buAutoNum type="alphaLcParenR"/>
            </a:pPr>
            <a:endParaRPr lang="en-GB" sz="800" dirty="0"/>
          </a:p>
          <a:p>
            <a:pPr marL="514350" indent="-242888" algn="just">
              <a:buFont typeface="+mj-lt"/>
              <a:buAutoNum type="alphaLcParenR"/>
            </a:pPr>
            <a:r>
              <a:rPr lang="en-GB" sz="1400" dirty="0"/>
              <a:t>the </a:t>
            </a:r>
            <a:r>
              <a:rPr lang="en-GB" sz="1400" i="1" dirty="0">
                <a:solidFill>
                  <a:srgbClr val="0070C0"/>
                </a:solidFill>
              </a:rPr>
              <a:t>placement</a:t>
            </a:r>
            <a:r>
              <a:rPr lang="en-GB" sz="1400" dirty="0"/>
              <a:t> principle - if a child is to be placed in care, the child has a right to be placed with a member of the child’s family group;</a:t>
            </a:r>
          </a:p>
          <a:p>
            <a:pPr marL="514350" indent="-242888" algn="just">
              <a:buFont typeface="+mj-lt"/>
              <a:buAutoNum type="alphaLcParenR"/>
            </a:pPr>
            <a:endParaRPr lang="en-GB" sz="800" dirty="0"/>
          </a:p>
          <a:p>
            <a:pPr marL="514350" indent="-242888" algn="just">
              <a:buFont typeface="+mj-lt"/>
              <a:buAutoNum type="alphaLcParenR"/>
            </a:pPr>
            <a:r>
              <a:rPr lang="en-GB" sz="1400" dirty="0"/>
              <a:t>the </a:t>
            </a:r>
            <a:r>
              <a:rPr lang="en-GB" sz="1400" i="1" dirty="0">
                <a:solidFill>
                  <a:srgbClr val="0070C0"/>
                </a:solidFill>
              </a:rPr>
              <a:t>participation</a:t>
            </a:r>
            <a:r>
              <a:rPr lang="en-GB" sz="1400" dirty="0"/>
              <a:t> principle - a child and the child’s parents and family members have a right to participate, and be enabled to participate, in an administrative or judicial process for making a significant decision about the child;</a:t>
            </a:r>
          </a:p>
          <a:p>
            <a:pPr marL="514350" indent="-242888" algn="just">
              <a:buFont typeface="+mj-lt"/>
              <a:buAutoNum type="alphaLcParenR"/>
            </a:pPr>
            <a:endParaRPr lang="en-GB" sz="800" dirty="0"/>
          </a:p>
          <a:p>
            <a:pPr marL="514350" indent="-242888" algn="just">
              <a:buFont typeface="+mj-lt"/>
              <a:buAutoNum type="alphaLcParenR"/>
            </a:pPr>
            <a:r>
              <a:rPr lang="en-GB" sz="1400" dirty="0"/>
              <a:t>the </a:t>
            </a:r>
            <a:r>
              <a:rPr lang="en-GB" sz="1400" i="1" dirty="0">
                <a:solidFill>
                  <a:srgbClr val="0070C0"/>
                </a:solidFill>
              </a:rPr>
              <a:t>connection</a:t>
            </a:r>
            <a:r>
              <a:rPr lang="en-GB" sz="1400" dirty="0"/>
              <a:t> principle - a child has a right to be supported to develop and maintain a connection with the child’s family, community, culture, traditions and language, particularly when the child is in the care of a person who is not an Aboriginal or Torres Strait Islander person.</a:t>
            </a:r>
          </a:p>
          <a:p>
            <a:endParaRPr lang="en-AU" sz="1000" dirty="0"/>
          </a:p>
        </p:txBody>
      </p:sp>
      <p:sp>
        <p:nvSpPr>
          <p:cNvPr id="4" name="Title 1">
            <a:extLst>
              <a:ext uri="{FF2B5EF4-FFF2-40B4-BE49-F238E27FC236}">
                <a16:creationId xmlns:a16="http://schemas.microsoft.com/office/drawing/2014/main" id="{899B9615-2EFA-4A6C-8371-E02CFA408F91}"/>
              </a:ext>
            </a:extLst>
          </p:cNvPr>
          <p:cNvSpPr txBox="1">
            <a:spLocks/>
          </p:cNvSpPr>
          <p:nvPr/>
        </p:nvSpPr>
        <p:spPr>
          <a:xfrm>
            <a:off x="506895" y="407693"/>
            <a:ext cx="8132905" cy="74356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Principles of the </a:t>
            </a:r>
            <a:r>
              <a:rPr lang="en-AU" sz="2800" b="1" i="1" dirty="0"/>
              <a:t>Child Protection Act 1999</a:t>
            </a:r>
          </a:p>
        </p:txBody>
      </p:sp>
    </p:spTree>
    <p:extLst>
      <p:ext uri="{BB962C8B-B14F-4D97-AF65-F5344CB8AC3E}">
        <p14:creationId xmlns:p14="http://schemas.microsoft.com/office/powerpoint/2010/main" val="3492783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543C969-ACDE-4FB9-96E0-1EC7253B518F}"/>
              </a:ext>
            </a:extLst>
          </p:cNvPr>
          <p:cNvCxnSpPr/>
          <p:nvPr/>
        </p:nvCxnSpPr>
        <p:spPr>
          <a:xfrm>
            <a:off x="673165" y="107203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BA12F8BF-A9BC-40E6-B369-C96936B3C61F}"/>
              </a:ext>
            </a:extLst>
          </p:cNvPr>
          <p:cNvSpPr txBox="1">
            <a:spLocks/>
          </p:cNvSpPr>
          <p:nvPr/>
        </p:nvSpPr>
        <p:spPr>
          <a:xfrm>
            <a:off x="673165" y="418830"/>
            <a:ext cx="7824792" cy="65320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Principles of the </a:t>
            </a:r>
            <a:r>
              <a:rPr lang="en-AU" sz="2800" b="1" i="1" dirty="0"/>
              <a:t>Child Protection Act 1999</a:t>
            </a:r>
          </a:p>
        </p:txBody>
      </p:sp>
      <p:sp>
        <p:nvSpPr>
          <p:cNvPr id="4" name="Content Placeholder 2">
            <a:extLst>
              <a:ext uri="{FF2B5EF4-FFF2-40B4-BE49-F238E27FC236}">
                <a16:creationId xmlns:a16="http://schemas.microsoft.com/office/drawing/2014/main" id="{73EFE27B-47D2-4387-82DD-E14F46F430A0}"/>
              </a:ext>
            </a:extLst>
          </p:cNvPr>
          <p:cNvSpPr txBox="1">
            <a:spLocks/>
          </p:cNvSpPr>
          <p:nvPr/>
        </p:nvSpPr>
        <p:spPr>
          <a:xfrm>
            <a:off x="673165" y="1296187"/>
            <a:ext cx="9998765" cy="458777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dirty="0">
                <a:solidFill>
                  <a:srgbClr val="0070C0"/>
                </a:solidFill>
              </a:rPr>
              <a:t>Additional provisions for placing Aboriginal and Torres Strait Islander children in care </a:t>
            </a:r>
            <a:r>
              <a:rPr lang="en-AU" sz="1800" dirty="0">
                <a:solidFill>
                  <a:srgbClr val="0070C0"/>
                </a:solidFill>
              </a:rPr>
              <a:t>(section 83)</a:t>
            </a:r>
          </a:p>
          <a:p>
            <a:pPr marL="0" indent="0">
              <a:buFont typeface="Arial"/>
              <a:buNone/>
            </a:pPr>
            <a:endParaRPr lang="en-AU" sz="1800" dirty="0">
              <a:solidFill>
                <a:srgbClr val="0070C0"/>
              </a:solidFill>
            </a:endParaRPr>
          </a:p>
          <a:p>
            <a:r>
              <a:rPr lang="en-GB" sz="1600" dirty="0"/>
              <a:t>83(2) -The chief executive must, in consultation with the child and the child’s family, arrange for an independent Aboriginal or Torres Strait Islander entity for the child to facilitate the participation of the child and the child’s family in the process for making a decision about where or with whom the child will live.</a:t>
            </a:r>
          </a:p>
          <a:p>
            <a:endParaRPr lang="en-GB" sz="900" dirty="0"/>
          </a:p>
          <a:p>
            <a:r>
              <a:rPr lang="en-GB" sz="1600" dirty="0"/>
              <a:t>83(3) - However, the chief executive is not required to arrange for the involvement of an independent Aboriginal or Torres Strait Islander entity for the child under subsection (2) if—</a:t>
            </a:r>
          </a:p>
          <a:p>
            <a:pPr marL="968375">
              <a:buFont typeface="+mj-lt"/>
              <a:buAutoNum type="alphaLcParenR"/>
            </a:pPr>
            <a:r>
              <a:rPr lang="en-GB" sz="1600" dirty="0"/>
              <a:t>it is not practicable because an entity is not available or urgent action is required to protect the child; or</a:t>
            </a:r>
          </a:p>
          <a:p>
            <a:pPr marL="968375">
              <a:buFont typeface="+mj-lt"/>
              <a:buAutoNum type="alphaLcParenR"/>
            </a:pPr>
            <a:r>
              <a:rPr lang="en-GB" sz="1600" dirty="0"/>
              <a:t>the chief executive is satisfied that an entity’s involvement—</a:t>
            </a:r>
          </a:p>
          <a:p>
            <a:pPr marL="1524000" indent="-400050">
              <a:buFont typeface="+mj-lt"/>
              <a:buAutoNum type="romanLcPeriod"/>
            </a:pPr>
            <a:r>
              <a:rPr lang="en-GB" sz="1600" dirty="0"/>
              <a:t>is likely to have a significant adverse effect on the safety or psychological or emotional wellbeing of the child or any other person; or</a:t>
            </a:r>
          </a:p>
          <a:p>
            <a:pPr marL="1524000" indent="-400050">
              <a:buFont typeface="+mj-lt"/>
              <a:buAutoNum type="romanLcPeriod"/>
            </a:pPr>
            <a:r>
              <a:rPr lang="en-GB" sz="1600" dirty="0"/>
              <a:t>is not otherwise in the child’s best interests; or</a:t>
            </a:r>
          </a:p>
          <a:p>
            <a:pPr marL="625475" indent="0">
              <a:buFont typeface="Arial"/>
              <a:buNone/>
            </a:pPr>
            <a:r>
              <a:rPr lang="en-GB" sz="1600" dirty="0"/>
              <a:t>c)    the child or the child’s family does not consent to the entity’s involvement.</a:t>
            </a:r>
          </a:p>
          <a:p>
            <a:pPr marL="400050"/>
            <a:endParaRPr lang="en-GB" sz="900" dirty="0"/>
          </a:p>
        </p:txBody>
      </p:sp>
    </p:spTree>
    <p:extLst>
      <p:ext uri="{BB962C8B-B14F-4D97-AF65-F5344CB8AC3E}">
        <p14:creationId xmlns:p14="http://schemas.microsoft.com/office/powerpoint/2010/main" val="515293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BAB76C8-078E-414D-B959-BD2D59FFDA2E}"/>
              </a:ext>
            </a:extLst>
          </p:cNvPr>
          <p:cNvCxnSpPr/>
          <p:nvPr/>
        </p:nvCxnSpPr>
        <p:spPr>
          <a:xfrm>
            <a:off x="673165" y="1074672"/>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FF19592C-B56B-4AE9-B449-D3D946B62195}"/>
              </a:ext>
            </a:extLst>
          </p:cNvPr>
          <p:cNvSpPr txBox="1">
            <a:spLocks/>
          </p:cNvSpPr>
          <p:nvPr/>
        </p:nvSpPr>
        <p:spPr>
          <a:xfrm>
            <a:off x="673165" y="438709"/>
            <a:ext cx="7739924" cy="653209"/>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Principles of the </a:t>
            </a:r>
            <a:r>
              <a:rPr lang="en-AU" sz="2800" b="1" i="1" dirty="0"/>
              <a:t>Child Protection Act 1999</a:t>
            </a:r>
          </a:p>
        </p:txBody>
      </p:sp>
      <p:sp>
        <p:nvSpPr>
          <p:cNvPr id="4" name="Content Placeholder 2">
            <a:extLst>
              <a:ext uri="{FF2B5EF4-FFF2-40B4-BE49-F238E27FC236}">
                <a16:creationId xmlns:a16="http://schemas.microsoft.com/office/drawing/2014/main" id="{545AD408-7107-466C-85EB-AA18F950F2F7}"/>
              </a:ext>
            </a:extLst>
          </p:cNvPr>
          <p:cNvSpPr txBox="1">
            <a:spLocks/>
          </p:cNvSpPr>
          <p:nvPr/>
        </p:nvSpPr>
        <p:spPr>
          <a:xfrm>
            <a:off x="673165" y="1389823"/>
            <a:ext cx="10339392" cy="4563715"/>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dirty="0">
                <a:solidFill>
                  <a:srgbClr val="0070C0"/>
                </a:solidFill>
              </a:rPr>
              <a:t>Additional provisions for placing Aboriginal and Torres Strait Islander children in care </a:t>
            </a:r>
            <a:r>
              <a:rPr lang="en-AU" sz="1800" dirty="0">
                <a:solidFill>
                  <a:srgbClr val="0070C0"/>
                </a:solidFill>
              </a:rPr>
              <a:t>(section 83)</a:t>
            </a:r>
          </a:p>
          <a:p>
            <a:pPr marL="0" indent="0">
              <a:buFont typeface="Arial"/>
              <a:buNone/>
            </a:pPr>
            <a:endParaRPr lang="en-AU" sz="500" dirty="0">
              <a:solidFill>
                <a:srgbClr val="0070C0"/>
              </a:solidFill>
            </a:endParaRPr>
          </a:p>
          <a:p>
            <a:r>
              <a:rPr lang="en-AU" sz="1600" dirty="0"/>
              <a:t>s83(4) - </a:t>
            </a:r>
            <a:r>
              <a:rPr lang="en-GB" sz="1600" dirty="0"/>
              <a:t>In making a decision about the person in whose care the child should be placed, the chief executive must, if practicable, place the child with a member of the child’s family group.</a:t>
            </a:r>
          </a:p>
          <a:p>
            <a:endParaRPr lang="en-GB" sz="1000" dirty="0"/>
          </a:p>
          <a:p>
            <a:r>
              <a:rPr lang="en-GB" sz="1600" dirty="0"/>
              <a:t>S83(5) - However, if it is not practicable to place the child with a member of the child’s family group, in making a decision about the person in whose care the child should be placed, the chief executive must place the child with</a:t>
            </a:r>
          </a:p>
          <a:p>
            <a:pPr lvl="1">
              <a:buFont typeface="+mj-lt"/>
              <a:buAutoNum type="alphaLcParenR"/>
            </a:pPr>
            <a:r>
              <a:rPr lang="en-GB" sz="1600" dirty="0"/>
              <a:t>a member of the child’s community or language group; or</a:t>
            </a:r>
          </a:p>
          <a:p>
            <a:pPr lvl="1">
              <a:buFont typeface="+mj-lt"/>
              <a:buAutoNum type="alphaLcParenR"/>
            </a:pPr>
            <a:r>
              <a:rPr lang="en-GB" sz="1600" dirty="0"/>
              <a:t>if it is not practicable to place the child in the care of a person mentioned in paragraph (a), an Aboriginal or Torres Strait Islander person who is compatible with the child’s community or language group; or</a:t>
            </a:r>
          </a:p>
          <a:p>
            <a:pPr lvl="1">
              <a:buFont typeface="+mj-lt"/>
              <a:buAutoNum type="alphaLcParenR"/>
            </a:pPr>
            <a:r>
              <a:rPr lang="en-GB" sz="1600" dirty="0"/>
              <a:t>if it is not practicable to place the child in the care of a person mentioned in paragraph (a) or (b), another Aboriginal or Torres Strait Islander person; or</a:t>
            </a:r>
          </a:p>
          <a:p>
            <a:pPr lvl="1">
              <a:buFont typeface="+mj-lt"/>
              <a:buAutoNum type="alphaLcParenR"/>
            </a:pPr>
            <a:r>
              <a:rPr lang="en-GB" sz="1600" dirty="0"/>
              <a:t>if it is not practicable to place the child in the care of a person mentioned in paragraphs (a) to (c), a person who—</a:t>
            </a:r>
          </a:p>
          <a:p>
            <a:pPr marL="1200150" lvl="2" indent="-285750">
              <a:buFont typeface="+mj-lt"/>
              <a:buAutoNum type="romanLcPeriod"/>
            </a:pPr>
            <a:r>
              <a:rPr lang="en-GB" sz="1600" dirty="0"/>
              <a:t>lives near the child’s family, community or language group; and</a:t>
            </a:r>
          </a:p>
          <a:p>
            <a:pPr marL="1200150" lvl="2" indent="-285750">
              <a:buFont typeface="+mj-lt"/>
              <a:buAutoNum type="romanLcPeriod"/>
            </a:pPr>
            <a:r>
              <a:rPr lang="en-GB" sz="1600" dirty="0"/>
              <a:t>has a demonstrated capacity for ensuring the child’s continuity of connection to kin, country and culture.</a:t>
            </a:r>
          </a:p>
          <a:p>
            <a:pPr marL="400050"/>
            <a:endParaRPr lang="en-GB" sz="900" dirty="0"/>
          </a:p>
        </p:txBody>
      </p:sp>
    </p:spTree>
    <p:extLst>
      <p:ext uri="{BB962C8B-B14F-4D97-AF65-F5344CB8AC3E}">
        <p14:creationId xmlns:p14="http://schemas.microsoft.com/office/powerpoint/2010/main" val="364938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B275-C4A3-4578-9485-DF6F1CB063C3}"/>
              </a:ext>
            </a:extLst>
          </p:cNvPr>
          <p:cNvSpPr txBox="1">
            <a:spLocks/>
          </p:cNvSpPr>
          <p:nvPr/>
        </p:nvSpPr>
        <p:spPr>
          <a:xfrm>
            <a:off x="909027" y="511274"/>
            <a:ext cx="6427694" cy="52116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2800" b="1" dirty="0"/>
              <a:t>Module one: Context of foster care</a:t>
            </a:r>
            <a:endParaRPr lang="en-AU" sz="2800" dirty="0"/>
          </a:p>
        </p:txBody>
      </p:sp>
      <p:sp>
        <p:nvSpPr>
          <p:cNvPr id="3" name="Content Placeholder 2">
            <a:extLst>
              <a:ext uri="{FF2B5EF4-FFF2-40B4-BE49-F238E27FC236}">
                <a16:creationId xmlns:a16="http://schemas.microsoft.com/office/drawing/2014/main" id="{BEB17ED0-A3C5-44D8-9751-A0736C5B1D21}"/>
              </a:ext>
            </a:extLst>
          </p:cNvPr>
          <p:cNvSpPr txBox="1">
            <a:spLocks/>
          </p:cNvSpPr>
          <p:nvPr/>
        </p:nvSpPr>
        <p:spPr>
          <a:xfrm>
            <a:off x="909027" y="1422338"/>
            <a:ext cx="10094875" cy="467590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400" b="1" dirty="0"/>
              <a:t>Learning Outcomes – module one</a:t>
            </a:r>
          </a:p>
          <a:p>
            <a:pPr marL="0" indent="0">
              <a:buFont typeface="Arial"/>
              <a:buNone/>
            </a:pPr>
            <a:endParaRPr lang="en-GB" sz="1400" b="1" dirty="0"/>
          </a:p>
          <a:p>
            <a:pPr marL="0" indent="0">
              <a:buFont typeface="Arial"/>
              <a:buNone/>
            </a:pPr>
            <a:r>
              <a:rPr lang="en-GB" sz="1800" dirty="0">
                <a:solidFill>
                  <a:srgbClr val="0070C0"/>
                </a:solidFill>
              </a:rPr>
              <a:t>At the end of this module participants will be able to:</a:t>
            </a:r>
          </a:p>
          <a:p>
            <a:r>
              <a:rPr lang="en-GB" sz="1600" dirty="0"/>
              <a:t>Explain why children can require a care arrangements.</a:t>
            </a:r>
          </a:p>
          <a:p>
            <a:endParaRPr lang="en-GB" sz="1600" dirty="0"/>
          </a:p>
          <a:p>
            <a:r>
              <a:rPr lang="en-GB" sz="1600" dirty="0"/>
              <a:t>Demonstrate knowledge of how children come into care and who is involved in decision making.</a:t>
            </a:r>
          </a:p>
          <a:p>
            <a:endParaRPr lang="en-GB" sz="1600" dirty="0"/>
          </a:p>
          <a:p>
            <a:r>
              <a:rPr lang="en-GB" sz="1600" dirty="0"/>
              <a:t>Identify the needs of children in care, and the roles and responsibilities of the below groups in meeting those needs:</a:t>
            </a:r>
          </a:p>
          <a:p>
            <a:pPr marL="984250" lvl="1"/>
            <a:r>
              <a:rPr lang="en-GB" sz="1600" dirty="0"/>
              <a:t>Parents and family</a:t>
            </a:r>
          </a:p>
          <a:p>
            <a:pPr marL="984250" lvl="1"/>
            <a:r>
              <a:rPr lang="en-GB" sz="1600" dirty="0"/>
              <a:t>Safety and Support Network, </a:t>
            </a:r>
          </a:p>
          <a:p>
            <a:pPr marL="984250" lvl="1"/>
            <a:r>
              <a:rPr lang="en-GB" sz="1600" dirty="0"/>
              <a:t>Department of Children, Youth Justice and Multicultural Affairs (Child Safety), </a:t>
            </a:r>
          </a:p>
          <a:p>
            <a:pPr marL="984250" lvl="1"/>
            <a:r>
              <a:rPr lang="en-GB" sz="1600" dirty="0"/>
              <a:t>carers </a:t>
            </a:r>
          </a:p>
          <a:p>
            <a:pPr marL="984250" lvl="1"/>
            <a:r>
              <a:rPr lang="en-GB" sz="1600" dirty="0"/>
              <a:t>agencies</a:t>
            </a:r>
          </a:p>
          <a:p>
            <a:pPr marL="984250" lvl="1"/>
            <a:r>
              <a:rPr lang="en-GB" sz="1600" dirty="0"/>
              <a:t>other stakeholders</a:t>
            </a:r>
            <a:endParaRPr lang="en-AU" sz="1600" dirty="0"/>
          </a:p>
        </p:txBody>
      </p:sp>
      <p:cxnSp>
        <p:nvCxnSpPr>
          <p:cNvPr id="4" name="Straight Connector 3">
            <a:extLst>
              <a:ext uri="{FF2B5EF4-FFF2-40B4-BE49-F238E27FC236}">
                <a16:creationId xmlns:a16="http://schemas.microsoft.com/office/drawing/2014/main" id="{44C23876-0E31-4B14-9C60-D7DEC91362A4}"/>
              </a:ext>
            </a:extLst>
          </p:cNvPr>
          <p:cNvCxnSpPr/>
          <p:nvPr/>
        </p:nvCxnSpPr>
        <p:spPr>
          <a:xfrm>
            <a:off x="909027" y="1147156"/>
            <a:ext cx="740806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9072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122371C-95B4-4811-8FA6-A7C267FFB200}"/>
              </a:ext>
            </a:extLst>
          </p:cNvPr>
          <p:cNvCxnSpPr/>
          <p:nvPr/>
        </p:nvCxnSpPr>
        <p:spPr>
          <a:xfrm>
            <a:off x="673165" y="1140901"/>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57E5992-7BC4-4E1E-8BFE-B087FC718DBF}"/>
              </a:ext>
            </a:extLst>
          </p:cNvPr>
          <p:cNvSpPr txBox="1">
            <a:spLocks/>
          </p:cNvSpPr>
          <p:nvPr/>
        </p:nvSpPr>
        <p:spPr>
          <a:xfrm>
            <a:off x="673165" y="1473553"/>
            <a:ext cx="9889434" cy="450483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dirty="0">
                <a:solidFill>
                  <a:srgbClr val="0070C0"/>
                </a:solidFill>
              </a:rPr>
              <a:t>Additional provisions for placing Aboriginal and Torres Strait Islander children in care </a:t>
            </a:r>
            <a:r>
              <a:rPr lang="en-AU" sz="1800" dirty="0">
                <a:solidFill>
                  <a:srgbClr val="0070C0"/>
                </a:solidFill>
              </a:rPr>
              <a:t>(section 83) </a:t>
            </a:r>
            <a:r>
              <a:rPr lang="en-AU" sz="2000" dirty="0">
                <a:solidFill>
                  <a:srgbClr val="0070C0"/>
                </a:solidFill>
              </a:rPr>
              <a:t>(cont.)</a:t>
            </a:r>
          </a:p>
          <a:p>
            <a:endParaRPr lang="en-GB" sz="1050" dirty="0"/>
          </a:p>
          <a:p>
            <a:r>
              <a:rPr lang="en-GB" sz="1600" b="1" dirty="0"/>
              <a:t>S83(6) </a:t>
            </a:r>
            <a:r>
              <a:rPr lang="en-GB" sz="1600" dirty="0"/>
              <a:t>- Also, the chief executive must give proper consideration to—</a:t>
            </a:r>
          </a:p>
          <a:p>
            <a:pPr marL="800100" lvl="1" indent="-257175">
              <a:buFont typeface="+mj-lt"/>
              <a:buAutoNum type="alphaLcParenR"/>
            </a:pPr>
            <a:r>
              <a:rPr lang="en-GB" sz="1400" dirty="0"/>
              <a:t>the views of the child and the child’s family; and</a:t>
            </a:r>
          </a:p>
          <a:p>
            <a:pPr marL="800100" lvl="1" indent="-257175">
              <a:buFont typeface="+mj-lt"/>
              <a:buAutoNum type="alphaLcParenR"/>
            </a:pPr>
            <a:r>
              <a:rPr lang="en-GB" sz="1400" dirty="0"/>
              <a:t>ensuring the decision provides for the optimal retention of the child’s relationships with parents, siblings and other people of significance to the child under Aboriginal tradition or Island custom.</a:t>
            </a:r>
          </a:p>
          <a:p>
            <a:endParaRPr lang="en-GB" sz="900" dirty="0"/>
          </a:p>
          <a:p>
            <a:r>
              <a:rPr lang="en-GB" sz="1600" b="1" dirty="0"/>
              <a:t>S83(7)</a:t>
            </a:r>
            <a:r>
              <a:rPr lang="en-GB" sz="1600" dirty="0"/>
              <a:t> - Before placing the child in the care of a family member or other person who is not an Aboriginal person or Torres Strait Islander, the chief executive must give proper consideration to whether the person is committed to—</a:t>
            </a:r>
          </a:p>
          <a:p>
            <a:pPr marL="811213" lvl="1" indent="-268288">
              <a:buFont typeface="+mj-lt"/>
              <a:buAutoNum type="alphaLcParenR"/>
            </a:pPr>
            <a:r>
              <a:rPr lang="en-GB" sz="1400" dirty="0"/>
              <a:t>facilitating contact between the child and the child’s parents and other family members, subject to any limitations on the contact under section 87; and</a:t>
            </a:r>
          </a:p>
          <a:p>
            <a:pPr marL="811213" lvl="1" indent="-268288">
              <a:buFont typeface="+mj-lt"/>
              <a:buAutoNum type="alphaLcParenR"/>
            </a:pPr>
            <a:r>
              <a:rPr lang="en-GB" sz="1400" dirty="0"/>
              <a:t>helping the child to maintain contact with the child’s community or language group; and helping the child to maintain a connection with the child’s Aboriginal or Torres Strait Islander culture; and</a:t>
            </a:r>
          </a:p>
          <a:p>
            <a:pPr marL="811213" lvl="1" indent="-268288">
              <a:buFont typeface="+mj-lt"/>
              <a:buAutoNum type="alphaLcParenR"/>
            </a:pPr>
            <a:r>
              <a:rPr lang="en-GB" sz="1400" dirty="0"/>
              <a:t>preserving and enhancing the child’s sense of Aboriginal or Torres Strait Islander identity.</a:t>
            </a:r>
            <a:endParaRPr lang="en-AU" sz="1400" dirty="0"/>
          </a:p>
        </p:txBody>
      </p:sp>
      <p:sp>
        <p:nvSpPr>
          <p:cNvPr id="4" name="Title 1">
            <a:extLst>
              <a:ext uri="{FF2B5EF4-FFF2-40B4-BE49-F238E27FC236}">
                <a16:creationId xmlns:a16="http://schemas.microsoft.com/office/drawing/2014/main" id="{20CA4DA2-CAB7-4885-9FC7-21459E18BA07}"/>
              </a:ext>
            </a:extLst>
          </p:cNvPr>
          <p:cNvSpPr txBox="1">
            <a:spLocks/>
          </p:cNvSpPr>
          <p:nvPr/>
        </p:nvSpPr>
        <p:spPr>
          <a:xfrm>
            <a:off x="673165" y="468689"/>
            <a:ext cx="7663021" cy="51839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Principles of the </a:t>
            </a:r>
            <a:r>
              <a:rPr lang="en-AU" sz="2800" b="1" i="1" dirty="0"/>
              <a:t>Child Protection Act 1999</a:t>
            </a:r>
          </a:p>
        </p:txBody>
      </p:sp>
    </p:spTree>
    <p:extLst>
      <p:ext uri="{BB962C8B-B14F-4D97-AF65-F5344CB8AC3E}">
        <p14:creationId xmlns:p14="http://schemas.microsoft.com/office/powerpoint/2010/main" val="2635882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662D29D-67CE-444D-97DB-75C1DD825F8D}"/>
              </a:ext>
            </a:extLst>
          </p:cNvPr>
          <p:cNvCxnSpPr/>
          <p:nvPr/>
        </p:nvCxnSpPr>
        <p:spPr>
          <a:xfrm>
            <a:off x="673165" y="1076058"/>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D0A96979-F387-4EC4-BAFD-717A7F8505AC}"/>
              </a:ext>
            </a:extLst>
          </p:cNvPr>
          <p:cNvSpPr txBox="1">
            <a:spLocks/>
          </p:cNvSpPr>
          <p:nvPr/>
        </p:nvSpPr>
        <p:spPr>
          <a:xfrm>
            <a:off x="673165" y="482424"/>
            <a:ext cx="3408268" cy="606246"/>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Human Rights</a:t>
            </a:r>
          </a:p>
        </p:txBody>
      </p:sp>
      <p:sp>
        <p:nvSpPr>
          <p:cNvPr id="4" name="Content Placeholder 2">
            <a:extLst>
              <a:ext uri="{FF2B5EF4-FFF2-40B4-BE49-F238E27FC236}">
                <a16:creationId xmlns:a16="http://schemas.microsoft.com/office/drawing/2014/main" id="{407BE69F-174D-467F-A73C-E66141020D23}"/>
              </a:ext>
            </a:extLst>
          </p:cNvPr>
          <p:cNvSpPr txBox="1">
            <a:spLocks/>
          </p:cNvSpPr>
          <p:nvPr/>
        </p:nvSpPr>
        <p:spPr>
          <a:xfrm>
            <a:off x="673165" y="1441174"/>
            <a:ext cx="10587870" cy="450242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AU" sz="1400" dirty="0"/>
              <a:t>Queensland’s Human Rights Act was passed by State Parliament in February 2019. </a:t>
            </a:r>
          </a:p>
          <a:p>
            <a:pPr algn="just"/>
            <a:endParaRPr lang="en-AU" sz="600" dirty="0"/>
          </a:p>
          <a:p>
            <a:pPr algn="just"/>
            <a:r>
              <a:rPr lang="en-AU" sz="1400" dirty="0"/>
              <a:t>Queensland’s </a:t>
            </a:r>
            <a:r>
              <a:rPr lang="en-AU" sz="1400" i="1" dirty="0"/>
              <a:t>Human Rights Act 2019 </a:t>
            </a:r>
            <a:r>
              <a:rPr lang="en-AU" sz="1400" dirty="0"/>
              <a:t>protects 23 human rights in law. </a:t>
            </a:r>
          </a:p>
          <a:p>
            <a:pPr marL="0" indent="0" algn="just">
              <a:buFont typeface="Arial"/>
              <a:buNone/>
            </a:pPr>
            <a:endParaRPr lang="en-AU" sz="900" strike="sngStrike" dirty="0"/>
          </a:p>
          <a:p>
            <a:pPr algn="just"/>
            <a:r>
              <a:rPr lang="en-AU" sz="1400" dirty="0"/>
              <a:t>The </a:t>
            </a:r>
            <a:r>
              <a:rPr lang="en-AU" sz="1400" i="1" dirty="0"/>
              <a:t>Human Rights Act 2019</a:t>
            </a:r>
            <a:r>
              <a:rPr lang="en-AU" sz="1400" dirty="0"/>
              <a:t> protects the rights of everyone in Queensland and requires the Queensland public sector to act and make decisions which are compatible with these rights.</a:t>
            </a:r>
          </a:p>
          <a:p>
            <a:pPr algn="just"/>
            <a:endParaRPr lang="en-AU" sz="700" dirty="0"/>
          </a:p>
          <a:p>
            <a:pPr algn="just"/>
            <a:r>
              <a:rPr lang="en-AU" sz="1400" dirty="0"/>
              <a:t>The </a:t>
            </a:r>
            <a:r>
              <a:rPr lang="en-AU" sz="1400" i="1" dirty="0"/>
              <a:t>Human Rights Act 2019</a:t>
            </a:r>
            <a:r>
              <a:rPr lang="en-AU" sz="1400" dirty="0"/>
              <a:t>  requires ‘public entities’ to consider human rights in all decision-making and action, and only limit human rights in certain circumstances and after careful consideration. When delivering services and interacting with the community, public entities must:</a:t>
            </a:r>
          </a:p>
          <a:p>
            <a:pPr marL="1077913" lvl="1" algn="just"/>
            <a:r>
              <a:rPr lang="en-AU" sz="1400" dirty="0"/>
              <a:t>act compatibly with human rights when making decisions or taking actions</a:t>
            </a:r>
          </a:p>
          <a:p>
            <a:pPr marL="1077913" lvl="1" algn="just"/>
            <a:r>
              <a:rPr lang="en-AU" sz="1400" dirty="0"/>
              <a:t>give proper consideration to human rights when making decisions or taking actions.</a:t>
            </a:r>
          </a:p>
          <a:p>
            <a:pPr marL="457200" lvl="1" indent="0" algn="just">
              <a:buFont typeface="Arial"/>
              <a:buNone/>
            </a:pPr>
            <a:endParaRPr lang="en-AU" sz="700" dirty="0"/>
          </a:p>
          <a:p>
            <a:pPr algn="just"/>
            <a:r>
              <a:rPr lang="en-AU" sz="1400" dirty="0"/>
              <a:t>These obligations apply to Child Safety staff, as employees of a public entity under the </a:t>
            </a:r>
            <a:r>
              <a:rPr lang="en-AU" sz="1400" i="1" dirty="0"/>
              <a:t>Human Rights Act 2019</a:t>
            </a:r>
            <a:r>
              <a:rPr lang="en-AU" sz="1400" dirty="0"/>
              <a:t> and apply to all aspects of decision making that is undertaken by Child Safety staff, who have a responsibility to respect, protect and promote the human rights of individuals.</a:t>
            </a:r>
          </a:p>
          <a:p>
            <a:pPr algn="just"/>
            <a:endParaRPr lang="en-GB" sz="700" dirty="0"/>
          </a:p>
          <a:p>
            <a:pPr algn="just"/>
            <a:r>
              <a:rPr lang="en-GB" sz="1400" dirty="0"/>
              <a:t>Carers are also considered under this ‘public entity’ and have a responsibility to ensure that the decisions made for children and young people in their care are also in line with the Human Rights Act.</a:t>
            </a:r>
            <a:endParaRPr lang="en-AU" sz="1400" dirty="0"/>
          </a:p>
        </p:txBody>
      </p:sp>
    </p:spTree>
    <p:extLst>
      <p:ext uri="{BB962C8B-B14F-4D97-AF65-F5344CB8AC3E}">
        <p14:creationId xmlns:p14="http://schemas.microsoft.com/office/powerpoint/2010/main" val="1263868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D8D5A5-B51C-436D-8280-472BE9539AE3}"/>
              </a:ext>
            </a:extLst>
          </p:cNvPr>
          <p:cNvCxnSpPr/>
          <p:nvPr/>
        </p:nvCxnSpPr>
        <p:spPr>
          <a:xfrm>
            <a:off x="673165" y="1030880"/>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47B525AB-F8D1-4BB9-B745-5859592EFDF5}"/>
              </a:ext>
            </a:extLst>
          </p:cNvPr>
          <p:cNvSpPr txBox="1">
            <a:spLocks/>
          </p:cNvSpPr>
          <p:nvPr/>
        </p:nvSpPr>
        <p:spPr>
          <a:xfrm>
            <a:off x="673165" y="462278"/>
            <a:ext cx="4174435" cy="68580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Human Rights (cont.)</a:t>
            </a:r>
          </a:p>
        </p:txBody>
      </p:sp>
      <p:sp>
        <p:nvSpPr>
          <p:cNvPr id="4" name="Content Placeholder 2">
            <a:extLst>
              <a:ext uri="{FF2B5EF4-FFF2-40B4-BE49-F238E27FC236}">
                <a16:creationId xmlns:a16="http://schemas.microsoft.com/office/drawing/2014/main" id="{3F8779BC-515B-4D32-8BC1-824D64F1CE5C}"/>
              </a:ext>
            </a:extLst>
          </p:cNvPr>
          <p:cNvSpPr txBox="1">
            <a:spLocks/>
          </p:cNvSpPr>
          <p:nvPr/>
        </p:nvSpPr>
        <p:spPr>
          <a:xfrm>
            <a:off x="673165" y="2250760"/>
            <a:ext cx="5330069" cy="349405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buFont typeface="+mj-lt"/>
              <a:buAutoNum type="arabicPeriod"/>
            </a:pPr>
            <a:r>
              <a:rPr lang="en-AU" sz="1400" dirty="0"/>
              <a:t>Your right to recognition and equality before the law </a:t>
            </a:r>
          </a:p>
          <a:p>
            <a:pPr fontAlgn="base">
              <a:buFont typeface="+mj-lt"/>
              <a:buAutoNum type="arabicPeriod"/>
            </a:pPr>
            <a:r>
              <a:rPr lang="en-AU" sz="1400" dirty="0"/>
              <a:t>Your right to life </a:t>
            </a:r>
          </a:p>
          <a:p>
            <a:pPr fontAlgn="base">
              <a:buFont typeface="+mj-lt"/>
              <a:buAutoNum type="arabicPeriod"/>
            </a:pPr>
            <a:r>
              <a:rPr lang="en-AU" sz="1400" dirty="0"/>
              <a:t>Your right to protection from torture and cruel, inhuman or degrading treatment</a:t>
            </a:r>
          </a:p>
          <a:p>
            <a:pPr fontAlgn="base">
              <a:buFont typeface="+mj-lt"/>
              <a:buAutoNum type="arabicPeriod"/>
            </a:pPr>
            <a:r>
              <a:rPr lang="en-AU" sz="1400" dirty="0"/>
              <a:t>Your right to freedom from forced work </a:t>
            </a:r>
          </a:p>
          <a:p>
            <a:pPr fontAlgn="base">
              <a:buFont typeface="+mj-lt"/>
              <a:buAutoNum type="arabicPeriod"/>
            </a:pPr>
            <a:r>
              <a:rPr lang="en-AU" sz="1400" dirty="0"/>
              <a:t>Your right to freedom of movement </a:t>
            </a:r>
          </a:p>
          <a:p>
            <a:pPr fontAlgn="base">
              <a:buFont typeface="+mj-lt"/>
              <a:buAutoNum type="arabicPeriod"/>
            </a:pPr>
            <a:r>
              <a:rPr lang="en-AU" sz="1400" dirty="0"/>
              <a:t>Your right to freedom of thought, conscience, religion and belief </a:t>
            </a:r>
          </a:p>
          <a:p>
            <a:pPr fontAlgn="base">
              <a:buFont typeface="+mj-lt"/>
              <a:buAutoNum type="arabicPeriod"/>
            </a:pPr>
            <a:r>
              <a:rPr lang="en-AU" sz="1400" dirty="0"/>
              <a:t>Your right to freedom of expression </a:t>
            </a:r>
          </a:p>
          <a:p>
            <a:pPr fontAlgn="base">
              <a:buFont typeface="+mj-lt"/>
              <a:buAutoNum type="arabicPeriod"/>
            </a:pPr>
            <a:r>
              <a:rPr lang="en-AU" sz="1400" dirty="0"/>
              <a:t>Your right to peaceful assembly and freedom of association </a:t>
            </a:r>
          </a:p>
          <a:p>
            <a:pPr fontAlgn="base">
              <a:buFont typeface="+mj-lt"/>
              <a:buAutoNum type="arabicPeriod"/>
            </a:pPr>
            <a:r>
              <a:rPr lang="en-AU" sz="1400" dirty="0"/>
              <a:t>Your right to taking part in public life </a:t>
            </a:r>
          </a:p>
          <a:p>
            <a:pPr fontAlgn="base">
              <a:buFont typeface="+mj-lt"/>
              <a:buAutoNum type="arabicPeriod"/>
            </a:pPr>
            <a:r>
              <a:rPr lang="en-AU" sz="1400" dirty="0"/>
              <a:t>Property rights </a:t>
            </a:r>
          </a:p>
          <a:p>
            <a:pPr fontAlgn="base">
              <a:buFont typeface="+mj-lt"/>
              <a:buAutoNum type="arabicPeriod"/>
            </a:pPr>
            <a:r>
              <a:rPr lang="en-AU" sz="1400" dirty="0"/>
              <a:t>Your right to privacy and reputation </a:t>
            </a:r>
          </a:p>
          <a:p>
            <a:endParaRPr lang="en-AU" sz="1400" dirty="0"/>
          </a:p>
        </p:txBody>
      </p:sp>
      <p:sp>
        <p:nvSpPr>
          <p:cNvPr id="5" name="Content Placeholder 3">
            <a:extLst>
              <a:ext uri="{FF2B5EF4-FFF2-40B4-BE49-F238E27FC236}">
                <a16:creationId xmlns:a16="http://schemas.microsoft.com/office/drawing/2014/main" id="{A34C50CF-8429-4375-B07B-99D93E009041}"/>
              </a:ext>
            </a:extLst>
          </p:cNvPr>
          <p:cNvSpPr txBox="1">
            <a:spLocks/>
          </p:cNvSpPr>
          <p:nvPr/>
        </p:nvSpPr>
        <p:spPr>
          <a:xfrm>
            <a:off x="6384234" y="2224692"/>
            <a:ext cx="5274366" cy="349405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buFont typeface="+mj-lt"/>
              <a:buAutoNum type="arabicPeriod" startAt="12"/>
            </a:pPr>
            <a:r>
              <a:rPr lang="en-AU" sz="1400" dirty="0"/>
              <a:t>Your right to protection of families and children </a:t>
            </a:r>
          </a:p>
          <a:p>
            <a:pPr fontAlgn="base">
              <a:buFont typeface="+mj-lt"/>
              <a:buAutoNum type="arabicPeriod" startAt="12"/>
            </a:pPr>
            <a:r>
              <a:rPr lang="en-AU" sz="1400" dirty="0"/>
              <a:t>Cultural rights – generally </a:t>
            </a:r>
          </a:p>
          <a:p>
            <a:pPr fontAlgn="base">
              <a:buFont typeface="+mj-lt"/>
              <a:buAutoNum type="arabicPeriod" startAt="12"/>
            </a:pPr>
            <a:r>
              <a:rPr lang="en-AU" sz="1400" dirty="0"/>
              <a:t>Cultural rights – Aboriginal peoples and Torres Strait Islander peoples </a:t>
            </a:r>
          </a:p>
          <a:p>
            <a:pPr fontAlgn="base">
              <a:buFont typeface="+mj-lt"/>
              <a:buAutoNum type="arabicPeriod" startAt="12"/>
            </a:pPr>
            <a:r>
              <a:rPr lang="en-AU" sz="1400" dirty="0"/>
              <a:t>Your right to liberty and security of person </a:t>
            </a:r>
          </a:p>
          <a:p>
            <a:pPr fontAlgn="base">
              <a:buFont typeface="+mj-lt"/>
              <a:buAutoNum type="arabicPeriod" startAt="12"/>
            </a:pPr>
            <a:r>
              <a:rPr lang="en-AU" sz="1400" dirty="0"/>
              <a:t>Your right to humane treatment when deprived of liberty </a:t>
            </a:r>
          </a:p>
          <a:p>
            <a:pPr fontAlgn="base">
              <a:buFont typeface="+mj-lt"/>
              <a:buAutoNum type="arabicPeriod" startAt="12"/>
            </a:pPr>
            <a:r>
              <a:rPr lang="en-AU" sz="1400" dirty="0"/>
              <a:t>Your right to a fair hearing </a:t>
            </a:r>
          </a:p>
          <a:p>
            <a:pPr fontAlgn="base">
              <a:buFont typeface="+mj-lt"/>
              <a:buAutoNum type="arabicPeriod" startAt="12"/>
            </a:pPr>
            <a:r>
              <a:rPr lang="en-AU" sz="1400" dirty="0"/>
              <a:t>Rights in criminal proceedings </a:t>
            </a:r>
          </a:p>
          <a:p>
            <a:pPr fontAlgn="base">
              <a:buFont typeface="+mj-lt"/>
              <a:buAutoNum type="arabicPeriod" startAt="12"/>
            </a:pPr>
            <a:r>
              <a:rPr lang="en-AU" sz="1400" dirty="0"/>
              <a:t>Rights of children in the criminal process </a:t>
            </a:r>
          </a:p>
          <a:p>
            <a:pPr fontAlgn="base">
              <a:buFont typeface="+mj-lt"/>
              <a:buAutoNum type="arabicPeriod" startAt="12"/>
            </a:pPr>
            <a:r>
              <a:rPr lang="en-AU" sz="1400" dirty="0"/>
              <a:t>Right not to be tried or punished more than once </a:t>
            </a:r>
          </a:p>
          <a:p>
            <a:pPr fontAlgn="base">
              <a:buFont typeface="+mj-lt"/>
              <a:buAutoNum type="arabicPeriod" startAt="12"/>
            </a:pPr>
            <a:r>
              <a:rPr lang="en-AU" sz="1400" dirty="0"/>
              <a:t>Retrospective criminal laws </a:t>
            </a:r>
          </a:p>
          <a:p>
            <a:pPr fontAlgn="base">
              <a:buFont typeface="+mj-lt"/>
              <a:buAutoNum type="arabicPeriod" startAt="12"/>
            </a:pPr>
            <a:r>
              <a:rPr lang="en-AU" sz="1400" dirty="0"/>
              <a:t>Right to education </a:t>
            </a:r>
          </a:p>
          <a:p>
            <a:pPr fontAlgn="base">
              <a:buFont typeface="+mj-lt"/>
              <a:buAutoNum type="arabicPeriod" startAt="12"/>
            </a:pPr>
            <a:r>
              <a:rPr lang="en-AU" sz="1400" dirty="0"/>
              <a:t>Right to health services </a:t>
            </a:r>
          </a:p>
          <a:p>
            <a:endParaRPr lang="en-AU" sz="1400" dirty="0"/>
          </a:p>
        </p:txBody>
      </p:sp>
      <p:sp>
        <p:nvSpPr>
          <p:cNvPr id="6" name="Rectangle 5">
            <a:extLst>
              <a:ext uri="{FF2B5EF4-FFF2-40B4-BE49-F238E27FC236}">
                <a16:creationId xmlns:a16="http://schemas.microsoft.com/office/drawing/2014/main" id="{62D40CA2-58CC-4FD3-8F67-CD11B7EC5B76}"/>
              </a:ext>
            </a:extLst>
          </p:cNvPr>
          <p:cNvSpPr/>
          <p:nvPr/>
        </p:nvSpPr>
        <p:spPr>
          <a:xfrm>
            <a:off x="673165" y="1322365"/>
            <a:ext cx="9899373" cy="584775"/>
          </a:xfrm>
          <a:prstGeom prst="rect">
            <a:avLst/>
          </a:prstGeom>
        </p:spPr>
        <p:txBody>
          <a:bodyPr wrap="square">
            <a:spAutoFit/>
          </a:bodyPr>
          <a:lstStyle/>
          <a:p>
            <a:r>
              <a:rPr lang="en-AU" sz="1600" dirty="0"/>
              <a:t>The 23 human rights are not absolute - that is, they are allowed to be limited, but only in a way that is necessary, justifiable and proportionate. </a:t>
            </a:r>
          </a:p>
        </p:txBody>
      </p:sp>
    </p:spTree>
    <p:extLst>
      <p:ext uri="{BB962C8B-B14F-4D97-AF65-F5344CB8AC3E}">
        <p14:creationId xmlns:p14="http://schemas.microsoft.com/office/powerpoint/2010/main" val="2822358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840227-C528-417B-8422-8F0CB3CA1644}"/>
              </a:ext>
            </a:extLst>
          </p:cNvPr>
          <p:cNvCxnSpPr/>
          <p:nvPr/>
        </p:nvCxnSpPr>
        <p:spPr>
          <a:xfrm>
            <a:off x="673165" y="986606"/>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13164DD-BC4D-4C97-B0EA-C9BDC895F722}"/>
              </a:ext>
            </a:extLst>
          </p:cNvPr>
          <p:cNvSpPr txBox="1">
            <a:spLocks/>
          </p:cNvSpPr>
          <p:nvPr/>
        </p:nvSpPr>
        <p:spPr>
          <a:xfrm>
            <a:off x="596486" y="1773708"/>
            <a:ext cx="10617687" cy="410527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600" dirty="0"/>
              <a:t>Everyone has a sexual orientation and gender identity. Some of the children and young people you care for may have diverse genders and sexual orientations, which means that they may not be heterosexual (they may not be solely attracted to people of the opposite sex) or may not be cisgender (their sense of gender may not correspond with their assigned sex at birth).</a:t>
            </a:r>
          </a:p>
          <a:p>
            <a:pPr marL="0" indent="0" algn="just">
              <a:buFont typeface="Arial"/>
              <a:buNone/>
            </a:pPr>
            <a:endParaRPr lang="en-GB" sz="1600" dirty="0"/>
          </a:p>
          <a:p>
            <a:pPr marL="0" indent="0" algn="just">
              <a:buFont typeface="Arial"/>
              <a:buNone/>
            </a:pPr>
            <a:r>
              <a:rPr lang="en-GB" sz="1600" dirty="0"/>
              <a:t>Respectfully understanding the gender identity and sexual orientation of the children, young people, parents and carers we work with helps us to make better decision about appropriate care arrangements for children and how we can best work with family-based carers to meet the needs of children and young people with diverse genders and sexual orientations.</a:t>
            </a:r>
          </a:p>
          <a:p>
            <a:pPr marL="0" indent="0" algn="just">
              <a:buFont typeface="Arial"/>
              <a:buNone/>
            </a:pPr>
            <a:endParaRPr lang="en-GB" sz="1600" dirty="0"/>
          </a:p>
          <a:p>
            <a:pPr marL="0" indent="0" algn="just">
              <a:buFont typeface="Arial"/>
              <a:buNone/>
            </a:pPr>
            <a:r>
              <a:rPr lang="en-GB" sz="1600" dirty="0"/>
              <a:t>It is critical to affirm the gender identity and sexual orientation of the children and young people you care for. When a child or young people’s sexual orientation and gender identity is honoured and affirmed, it results in the child or young person experiencing increased safety, a stronger sense of belonging, and improved wellbeing.</a:t>
            </a:r>
          </a:p>
          <a:p>
            <a:pPr marL="0" indent="0" algn="just">
              <a:buFont typeface="Arial"/>
              <a:buNone/>
            </a:pPr>
            <a:endParaRPr lang="en-GB" sz="1600" dirty="0"/>
          </a:p>
          <a:p>
            <a:pPr marL="0" indent="0" algn="just">
              <a:buFont typeface="Arial"/>
              <a:buNone/>
            </a:pPr>
            <a:endParaRPr lang="en-GB" sz="1600" dirty="0"/>
          </a:p>
          <a:p>
            <a:pPr marL="0" indent="0" algn="just">
              <a:buFont typeface="Arial"/>
              <a:buNone/>
            </a:pPr>
            <a:endParaRPr lang="en-GB" sz="1600" dirty="0"/>
          </a:p>
          <a:p>
            <a:pPr marL="0" indent="0" algn="just">
              <a:buFont typeface="Arial"/>
              <a:buNone/>
            </a:pPr>
            <a:endParaRPr lang="en-AU" sz="1600" dirty="0"/>
          </a:p>
        </p:txBody>
      </p:sp>
      <p:sp>
        <p:nvSpPr>
          <p:cNvPr id="4" name="Title 1">
            <a:extLst>
              <a:ext uri="{FF2B5EF4-FFF2-40B4-BE49-F238E27FC236}">
                <a16:creationId xmlns:a16="http://schemas.microsoft.com/office/drawing/2014/main" id="{B614685E-83B0-4043-8532-88E83501FF6B}"/>
              </a:ext>
            </a:extLst>
          </p:cNvPr>
          <p:cNvSpPr txBox="1">
            <a:spLocks/>
          </p:cNvSpPr>
          <p:nvPr/>
        </p:nvSpPr>
        <p:spPr>
          <a:xfrm>
            <a:off x="596486" y="409440"/>
            <a:ext cx="7484748" cy="115433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2800" b="1" dirty="0"/>
              <a:t>Meeting the child’s rights and needs</a:t>
            </a:r>
          </a:p>
          <a:p>
            <a:pPr algn="l"/>
            <a:br>
              <a:rPr lang="en-AU" altLang="en-US" sz="2400" b="1" dirty="0"/>
            </a:br>
            <a:r>
              <a:rPr lang="en-AU" altLang="en-US" sz="1800" b="1" dirty="0"/>
              <a:t>Gender and sexual orientation diversity</a:t>
            </a:r>
            <a:endParaRPr lang="en-AU" sz="2400" b="1" dirty="0"/>
          </a:p>
        </p:txBody>
      </p:sp>
    </p:spTree>
    <p:extLst>
      <p:ext uri="{BB962C8B-B14F-4D97-AF65-F5344CB8AC3E}">
        <p14:creationId xmlns:p14="http://schemas.microsoft.com/office/powerpoint/2010/main" val="576769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8A90FA3-F3AB-4B3C-940C-D4DA475517FE}"/>
              </a:ext>
            </a:extLst>
          </p:cNvPr>
          <p:cNvCxnSpPr/>
          <p:nvPr/>
        </p:nvCxnSpPr>
        <p:spPr>
          <a:xfrm>
            <a:off x="673165" y="1026362"/>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6B20E2B-2BF0-4F71-AC3F-6C8B3374DBF8}"/>
              </a:ext>
            </a:extLst>
          </p:cNvPr>
          <p:cNvSpPr txBox="1">
            <a:spLocks/>
          </p:cNvSpPr>
          <p:nvPr/>
        </p:nvSpPr>
        <p:spPr>
          <a:xfrm>
            <a:off x="673165" y="1637195"/>
            <a:ext cx="10613705" cy="4063081"/>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600" dirty="0">
                <a:solidFill>
                  <a:srgbClr val="0070C0"/>
                </a:solidFill>
              </a:rPr>
              <a:t>The term LGBTIQA+ is broken down as:</a:t>
            </a:r>
          </a:p>
          <a:p>
            <a:pPr marL="0" indent="0">
              <a:buFont typeface="Arial"/>
              <a:buNone/>
            </a:pPr>
            <a:endParaRPr lang="en-GB" sz="1100" dirty="0"/>
          </a:p>
          <a:p>
            <a:r>
              <a:rPr lang="en-GB" sz="2600" dirty="0">
                <a:solidFill>
                  <a:srgbClr val="0070C0"/>
                </a:solidFill>
              </a:rPr>
              <a:t>L</a:t>
            </a:r>
            <a:r>
              <a:rPr lang="en-GB" sz="2600" dirty="0"/>
              <a:t> - lesbian </a:t>
            </a:r>
            <a:r>
              <a:rPr lang="en-GB" sz="2200" i="1" dirty="0"/>
              <a:t>(a female who is attracted to females)</a:t>
            </a:r>
          </a:p>
          <a:p>
            <a:endParaRPr lang="en-GB" sz="1500" dirty="0"/>
          </a:p>
          <a:p>
            <a:r>
              <a:rPr lang="en-GB" sz="2900" dirty="0">
                <a:solidFill>
                  <a:srgbClr val="0070C0"/>
                </a:solidFill>
              </a:rPr>
              <a:t>G</a:t>
            </a:r>
            <a:r>
              <a:rPr lang="en-GB" sz="2600" dirty="0"/>
              <a:t> - gay </a:t>
            </a:r>
            <a:r>
              <a:rPr lang="en-GB" sz="2300" i="1" dirty="0"/>
              <a:t>(someone who is attracted to people of the same gender)</a:t>
            </a:r>
          </a:p>
          <a:p>
            <a:endParaRPr lang="en-GB" sz="1300" dirty="0"/>
          </a:p>
          <a:p>
            <a:r>
              <a:rPr lang="en-GB" sz="2900" dirty="0">
                <a:solidFill>
                  <a:srgbClr val="0070C0"/>
                </a:solidFill>
              </a:rPr>
              <a:t>B</a:t>
            </a:r>
            <a:r>
              <a:rPr lang="en-GB" sz="2600" dirty="0"/>
              <a:t> - bisexual </a:t>
            </a:r>
            <a:r>
              <a:rPr lang="en-GB" sz="2300" i="1" dirty="0"/>
              <a:t>(someone who is attracted to people of more than one gender)</a:t>
            </a:r>
          </a:p>
          <a:p>
            <a:endParaRPr lang="en-GB" sz="1300" dirty="0"/>
          </a:p>
          <a:p>
            <a:r>
              <a:rPr lang="en-GB" sz="2900" dirty="0">
                <a:solidFill>
                  <a:srgbClr val="0070C0"/>
                </a:solidFill>
              </a:rPr>
              <a:t>T</a:t>
            </a:r>
            <a:r>
              <a:rPr lang="en-GB" sz="2900" dirty="0"/>
              <a:t> </a:t>
            </a:r>
            <a:r>
              <a:rPr lang="en-GB" sz="2600" dirty="0"/>
              <a:t>- transgender </a:t>
            </a:r>
          </a:p>
          <a:p>
            <a:endParaRPr lang="en-GB" sz="1300" dirty="0"/>
          </a:p>
          <a:p>
            <a:r>
              <a:rPr lang="en-GB" sz="2900" dirty="0">
                <a:solidFill>
                  <a:srgbClr val="0070C0"/>
                </a:solidFill>
              </a:rPr>
              <a:t>I</a:t>
            </a:r>
            <a:r>
              <a:rPr lang="en-GB" sz="2500" dirty="0"/>
              <a:t> - intersex </a:t>
            </a:r>
            <a:r>
              <a:rPr lang="en-GB" sz="2300" i="1" dirty="0"/>
              <a:t>(someone who is born with reproductive or sexual anatomy that falls outside the typical definitions of ‘male’ and ‘female’)</a:t>
            </a:r>
          </a:p>
          <a:p>
            <a:endParaRPr lang="en-GB" sz="1300" dirty="0"/>
          </a:p>
          <a:p>
            <a:r>
              <a:rPr lang="en-GB" sz="2900" dirty="0">
                <a:solidFill>
                  <a:srgbClr val="0070C0"/>
                </a:solidFill>
              </a:rPr>
              <a:t>Q</a:t>
            </a:r>
            <a:r>
              <a:rPr lang="en-GB" sz="2600" dirty="0">
                <a:solidFill>
                  <a:srgbClr val="0070C0"/>
                </a:solidFill>
              </a:rPr>
              <a:t> </a:t>
            </a:r>
            <a:r>
              <a:rPr lang="en-GB" sz="2600" dirty="0"/>
              <a:t>- queer </a:t>
            </a:r>
            <a:r>
              <a:rPr lang="en-GB" sz="2300" dirty="0"/>
              <a:t>- an umbrella term used by some LGBTIQA+ people to refer to themselves and the LGBTIQA+ community. (</a:t>
            </a:r>
            <a:r>
              <a:rPr lang="en-GB" sz="2300" i="1" dirty="0"/>
              <a:t>Note: this is an ‘ingroup term that can be considered offensive to some but has been reclaimed by many as a proud term to describe sexuality or gender that is anything other than cisgender (a person whose gender corresponds with their sex assigned at birth) and/or heterosexual)</a:t>
            </a:r>
          </a:p>
          <a:p>
            <a:endParaRPr lang="en-GB" sz="1300" i="1" dirty="0"/>
          </a:p>
          <a:p>
            <a:r>
              <a:rPr lang="en-GB" sz="2900" dirty="0">
                <a:solidFill>
                  <a:srgbClr val="0070C0"/>
                </a:solidFill>
              </a:rPr>
              <a:t>A</a:t>
            </a:r>
            <a:r>
              <a:rPr lang="en-GB" sz="2600" dirty="0">
                <a:solidFill>
                  <a:srgbClr val="0070C0"/>
                </a:solidFill>
              </a:rPr>
              <a:t> </a:t>
            </a:r>
            <a:r>
              <a:rPr lang="en-GB" sz="2600" dirty="0"/>
              <a:t>– asexual </a:t>
            </a:r>
            <a:r>
              <a:rPr lang="en-GB" sz="2300" i="1" dirty="0"/>
              <a:t>(someone who has low or no sexual attraction to any gender, but may have a romantic attraction towards another person)</a:t>
            </a:r>
          </a:p>
          <a:p>
            <a:endParaRPr lang="en-GB" sz="1300" dirty="0"/>
          </a:p>
          <a:p>
            <a:r>
              <a:rPr lang="en-GB" sz="2900" dirty="0">
                <a:solidFill>
                  <a:srgbClr val="0070C0"/>
                </a:solidFill>
              </a:rPr>
              <a:t>+</a:t>
            </a:r>
            <a:r>
              <a:rPr lang="en-GB" sz="2900" dirty="0"/>
              <a:t> </a:t>
            </a:r>
            <a:r>
              <a:rPr lang="en-GB" sz="2600" dirty="0"/>
              <a:t>- </a:t>
            </a:r>
            <a:r>
              <a:rPr lang="en-GB" sz="2300" dirty="0"/>
              <a:t>this acknowledges there are many other diverse sexual orientations and gender identities.</a:t>
            </a:r>
          </a:p>
        </p:txBody>
      </p:sp>
      <p:sp>
        <p:nvSpPr>
          <p:cNvPr id="4" name="Title 1">
            <a:extLst>
              <a:ext uri="{FF2B5EF4-FFF2-40B4-BE49-F238E27FC236}">
                <a16:creationId xmlns:a16="http://schemas.microsoft.com/office/drawing/2014/main" id="{CBDA9503-6E0B-4B1A-B74F-4380E914F147}"/>
              </a:ext>
            </a:extLst>
          </p:cNvPr>
          <p:cNvSpPr txBox="1">
            <a:spLocks/>
          </p:cNvSpPr>
          <p:nvPr/>
        </p:nvSpPr>
        <p:spPr>
          <a:xfrm>
            <a:off x="673165" y="448936"/>
            <a:ext cx="8023777" cy="101570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2800" b="1" dirty="0"/>
              <a:t>Meeting the child’s rights and needs</a:t>
            </a:r>
          </a:p>
          <a:p>
            <a:pPr algn="l"/>
            <a:endParaRPr lang="en-AU" altLang="en-US" sz="1400" b="1" dirty="0"/>
          </a:p>
          <a:p>
            <a:pPr algn="l"/>
            <a:r>
              <a:rPr lang="en-AU" altLang="en-US" sz="1800" b="1" dirty="0"/>
              <a:t>Gender and sexual orientation diversity</a:t>
            </a:r>
            <a:endParaRPr lang="en-AU" sz="2000" b="1" dirty="0"/>
          </a:p>
        </p:txBody>
      </p:sp>
    </p:spTree>
    <p:extLst>
      <p:ext uri="{BB962C8B-B14F-4D97-AF65-F5344CB8AC3E}">
        <p14:creationId xmlns:p14="http://schemas.microsoft.com/office/powerpoint/2010/main" val="1000349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FE0B6A-5779-4E7A-86CB-4AD6A872EBE8}"/>
              </a:ext>
            </a:extLst>
          </p:cNvPr>
          <p:cNvCxnSpPr/>
          <p:nvPr/>
        </p:nvCxnSpPr>
        <p:spPr>
          <a:xfrm>
            <a:off x="673165" y="996545"/>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ontent Placeholder 2">
            <a:extLst>
              <a:ext uri="{FF2B5EF4-FFF2-40B4-BE49-F238E27FC236}">
                <a16:creationId xmlns:a16="http://schemas.microsoft.com/office/drawing/2014/main" id="{700E53FA-2FFB-4BE1-BC39-2FCC263C3557}"/>
              </a:ext>
            </a:extLst>
          </p:cNvPr>
          <p:cNvSpPr txBox="1">
            <a:spLocks/>
          </p:cNvSpPr>
          <p:nvPr/>
        </p:nvSpPr>
        <p:spPr>
          <a:xfrm>
            <a:off x="599832" y="1788304"/>
            <a:ext cx="10710897" cy="406775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
              </a:spcBef>
              <a:buFont typeface="Arial"/>
              <a:buNone/>
              <a:defRPr/>
            </a:pPr>
            <a:r>
              <a:rPr lang="en-GB" altLang="en-US" sz="1800" dirty="0"/>
              <a:t>Child Safety is committed to meeting the safety, belonging and wellbeing of all children and young people subject to statutory intervention, including children and young people with diverse genders and sexual orientations.</a:t>
            </a:r>
            <a:endParaRPr lang="en-AU" altLang="en-US" sz="1000" dirty="0"/>
          </a:p>
          <a:p>
            <a:pPr marL="0" indent="0">
              <a:buFont typeface="Arial"/>
              <a:buNone/>
            </a:pPr>
            <a:endParaRPr lang="en-AU" altLang="en-US" sz="1100" dirty="0"/>
          </a:p>
          <a:p>
            <a:pPr marL="0" indent="0">
              <a:buFont typeface="Arial"/>
              <a:buNone/>
            </a:pPr>
            <a:r>
              <a:rPr lang="en-AU" altLang="en-US" sz="1800" dirty="0"/>
              <a:t>As a carer, you will be required to:</a:t>
            </a:r>
          </a:p>
          <a:p>
            <a:pPr lvl="1"/>
            <a:r>
              <a:rPr lang="en-GB" altLang="en-US" sz="1600" dirty="0"/>
              <a:t>support the wellbeing of children and young people with diverse genders and sexual orientations, including affirming their gender and sexual orientation</a:t>
            </a:r>
          </a:p>
          <a:p>
            <a:pPr lvl="1"/>
            <a:endParaRPr lang="en-AU" sz="700" dirty="0"/>
          </a:p>
          <a:p>
            <a:pPr lvl="1"/>
            <a:r>
              <a:rPr lang="en-GB" altLang="en-US" sz="1600" dirty="0"/>
              <a:t>work with Child Safety staff and partners to ensure children and young people with diverse genders and sexual orientations are provided with support and access to services they need to safety explore, express and affirm their gender identity and sexual orientation</a:t>
            </a:r>
          </a:p>
          <a:p>
            <a:pPr lvl="1"/>
            <a:endParaRPr lang="en-AU" sz="800" dirty="0"/>
          </a:p>
          <a:p>
            <a:pPr lvl="1"/>
            <a:r>
              <a:rPr lang="en-GB" sz="1600" dirty="0"/>
              <a:t>ensure you are not directly or indirectly discriminating against a child or young person due to their sexual orientation, gender identity or gender expression.</a:t>
            </a:r>
            <a:endParaRPr lang="en-AU" sz="1600" dirty="0"/>
          </a:p>
        </p:txBody>
      </p:sp>
      <p:sp>
        <p:nvSpPr>
          <p:cNvPr id="5" name="Title 1">
            <a:extLst>
              <a:ext uri="{FF2B5EF4-FFF2-40B4-BE49-F238E27FC236}">
                <a16:creationId xmlns:a16="http://schemas.microsoft.com/office/drawing/2014/main" id="{33B166FB-ED07-448F-9FE7-6A87AB18AB37}"/>
              </a:ext>
            </a:extLst>
          </p:cNvPr>
          <p:cNvSpPr txBox="1">
            <a:spLocks/>
          </p:cNvSpPr>
          <p:nvPr/>
        </p:nvSpPr>
        <p:spPr>
          <a:xfrm>
            <a:off x="599832" y="433386"/>
            <a:ext cx="8023777" cy="101570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2800" b="1" dirty="0"/>
              <a:t>Meeting the child’s rights and needs</a:t>
            </a:r>
          </a:p>
          <a:p>
            <a:pPr algn="l"/>
            <a:endParaRPr lang="en-AU" altLang="en-US" sz="1400" b="1" dirty="0"/>
          </a:p>
          <a:p>
            <a:pPr algn="l"/>
            <a:r>
              <a:rPr lang="en-AU" altLang="en-US" sz="1800" b="1" dirty="0"/>
              <a:t>Gender and sexual orientation diversity</a:t>
            </a:r>
            <a:endParaRPr lang="en-AU" sz="2000" b="1" dirty="0"/>
          </a:p>
        </p:txBody>
      </p:sp>
    </p:spTree>
    <p:extLst>
      <p:ext uri="{BB962C8B-B14F-4D97-AF65-F5344CB8AC3E}">
        <p14:creationId xmlns:p14="http://schemas.microsoft.com/office/powerpoint/2010/main" val="2397815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118772D-B405-47BA-860C-230359DB3C22}"/>
              </a:ext>
            </a:extLst>
          </p:cNvPr>
          <p:cNvCxnSpPr/>
          <p:nvPr/>
        </p:nvCxnSpPr>
        <p:spPr>
          <a:xfrm>
            <a:off x="673165" y="1095936"/>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807C9B53-ECDF-48D6-8716-FAB39B0617A9}"/>
              </a:ext>
            </a:extLst>
          </p:cNvPr>
          <p:cNvSpPr txBox="1">
            <a:spLocks/>
          </p:cNvSpPr>
          <p:nvPr/>
        </p:nvSpPr>
        <p:spPr>
          <a:xfrm>
            <a:off x="673164" y="480898"/>
            <a:ext cx="6115261" cy="62445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The Safety and Support Network</a:t>
            </a:r>
          </a:p>
        </p:txBody>
      </p:sp>
      <p:sp>
        <p:nvSpPr>
          <p:cNvPr id="4" name="Content Placeholder 2">
            <a:extLst>
              <a:ext uri="{FF2B5EF4-FFF2-40B4-BE49-F238E27FC236}">
                <a16:creationId xmlns:a16="http://schemas.microsoft.com/office/drawing/2014/main" id="{5640BA12-0DDA-4072-97FE-1AF09D6A2AAA}"/>
              </a:ext>
            </a:extLst>
          </p:cNvPr>
          <p:cNvSpPr txBox="1">
            <a:spLocks/>
          </p:cNvSpPr>
          <p:nvPr/>
        </p:nvSpPr>
        <p:spPr>
          <a:xfrm>
            <a:off x="673164" y="1398106"/>
            <a:ext cx="10458661" cy="42592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a:t>A safety and support network is made up of a range of people, and could include family members, professionals, carers and community members. </a:t>
            </a:r>
          </a:p>
          <a:p>
            <a:pPr marL="0" indent="0">
              <a:buFont typeface="Arial"/>
              <a:buNone/>
            </a:pPr>
            <a:endParaRPr lang="en-GB" sz="1600" dirty="0"/>
          </a:p>
          <a:p>
            <a:pPr marL="0" indent="0">
              <a:buFont typeface="Arial"/>
              <a:buNone/>
            </a:pPr>
            <a:r>
              <a:rPr lang="en-GB" sz="1600" dirty="0"/>
              <a:t>The membership of the network will be different for every child and young person, and for some may include only departmental and professional workers at the start.</a:t>
            </a:r>
          </a:p>
          <a:p>
            <a:pPr marL="0" indent="0">
              <a:buFont typeface="Arial"/>
              <a:buNone/>
            </a:pPr>
            <a:endParaRPr lang="en-GB" sz="1600" dirty="0"/>
          </a:p>
          <a:p>
            <a:pPr marL="0" indent="0">
              <a:buFont typeface="Arial"/>
              <a:buNone/>
            </a:pPr>
            <a:r>
              <a:rPr lang="en-GB" sz="1600" dirty="0"/>
              <a:t>Over time the aim of the Safety and Support network is to build the network to parents, family, friends, community members, carers and professionals who:</a:t>
            </a:r>
          </a:p>
          <a:p>
            <a:pPr marL="536575" indent="-161925"/>
            <a:r>
              <a:rPr lang="en-GB" sz="1600" dirty="0"/>
              <a:t>care about the child or young person</a:t>
            </a:r>
          </a:p>
          <a:p>
            <a:pPr marL="536575" indent="-161925"/>
            <a:r>
              <a:rPr lang="en-GB" sz="1600" dirty="0"/>
              <a:t>are willing to meet with the Child Safety and other key people</a:t>
            </a:r>
          </a:p>
          <a:p>
            <a:pPr marL="536575" indent="-161925"/>
            <a:r>
              <a:rPr lang="en-GB" sz="1600" dirty="0"/>
              <a:t>have an understanding of the harm that has occurred</a:t>
            </a:r>
          </a:p>
          <a:p>
            <a:pPr marL="536575" indent="-161925"/>
            <a:r>
              <a:rPr lang="en-GB" sz="1600" dirty="0"/>
              <a:t>have an understanding of the worries and risks for the future</a:t>
            </a:r>
          </a:p>
          <a:p>
            <a:pPr marL="536575" indent="-161925"/>
            <a:r>
              <a:rPr lang="en-GB" sz="1600" dirty="0"/>
              <a:t>are willing to take actions that support the family and help keep the child or young person safe.</a:t>
            </a:r>
            <a:endParaRPr lang="en-AU" sz="1600" dirty="0"/>
          </a:p>
        </p:txBody>
      </p:sp>
    </p:spTree>
    <p:extLst>
      <p:ext uri="{BB962C8B-B14F-4D97-AF65-F5344CB8AC3E}">
        <p14:creationId xmlns:p14="http://schemas.microsoft.com/office/powerpoint/2010/main" val="1344701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E611702-CB92-427A-B811-DAB541357CE9}"/>
              </a:ext>
            </a:extLst>
          </p:cNvPr>
          <p:cNvCxnSpPr/>
          <p:nvPr/>
        </p:nvCxnSpPr>
        <p:spPr>
          <a:xfrm>
            <a:off x="673165" y="1085997"/>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BD1357D-52CC-4BBC-B0E7-9CCBEA1AFC27}"/>
              </a:ext>
            </a:extLst>
          </p:cNvPr>
          <p:cNvSpPr txBox="1">
            <a:spLocks/>
          </p:cNvSpPr>
          <p:nvPr/>
        </p:nvSpPr>
        <p:spPr>
          <a:xfrm>
            <a:off x="673165" y="451616"/>
            <a:ext cx="6803749" cy="71641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The Safety and Support Network</a:t>
            </a:r>
          </a:p>
        </p:txBody>
      </p:sp>
      <p:sp>
        <p:nvSpPr>
          <p:cNvPr id="4" name="Content Placeholder 2">
            <a:extLst>
              <a:ext uri="{FF2B5EF4-FFF2-40B4-BE49-F238E27FC236}">
                <a16:creationId xmlns:a16="http://schemas.microsoft.com/office/drawing/2014/main" id="{8BF15E77-D345-46CE-B4C7-6A4F5D171489}"/>
              </a:ext>
            </a:extLst>
          </p:cNvPr>
          <p:cNvSpPr txBox="1">
            <a:spLocks/>
          </p:cNvSpPr>
          <p:nvPr/>
        </p:nvSpPr>
        <p:spPr>
          <a:xfrm>
            <a:off x="673165" y="1720379"/>
            <a:ext cx="10389087" cy="333863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a:t>An important difference between a Safety and Support Network and a more general ‘group of concerned people’ is that Safety and Support Network members know the harms that have already been experienced and the worries and goals for the future. That is, they know the risks of future harm to the child or young person should nothing change in the family or if new issues emerge. </a:t>
            </a:r>
          </a:p>
          <a:p>
            <a:pPr marL="0" indent="0">
              <a:buFont typeface="Arial"/>
              <a:buNone/>
            </a:pPr>
            <a:endParaRPr lang="en-GB" sz="1600" dirty="0"/>
          </a:p>
          <a:p>
            <a:pPr marL="0" indent="0">
              <a:buFont typeface="Arial"/>
              <a:buNone/>
            </a:pPr>
            <a:r>
              <a:rPr lang="en-GB" sz="1600" dirty="0"/>
              <a:t>The key premise for any Safety and Support Network is that network members are:</a:t>
            </a:r>
          </a:p>
          <a:p>
            <a:pPr marL="822325" indent="-285750"/>
            <a:r>
              <a:rPr lang="en-GB" sz="1600" dirty="0"/>
              <a:t>informed </a:t>
            </a:r>
          </a:p>
          <a:p>
            <a:pPr marL="822325" indent="-285750"/>
            <a:r>
              <a:rPr lang="en-GB" sz="1600" dirty="0"/>
              <a:t>willing to help, and </a:t>
            </a:r>
          </a:p>
          <a:p>
            <a:pPr marL="822325" indent="-285750"/>
            <a:r>
              <a:rPr lang="en-GB" sz="1600" dirty="0"/>
              <a:t>clear about what they must do to respond. </a:t>
            </a:r>
            <a:endParaRPr lang="en-AU" sz="1600" dirty="0"/>
          </a:p>
        </p:txBody>
      </p:sp>
    </p:spTree>
    <p:extLst>
      <p:ext uri="{BB962C8B-B14F-4D97-AF65-F5344CB8AC3E}">
        <p14:creationId xmlns:p14="http://schemas.microsoft.com/office/powerpoint/2010/main" val="1646014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5DED5E5-E0B4-4CCD-B45E-4EFA1A7093AA}"/>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37DAA488-EE67-4D4C-8551-882667F92940}"/>
              </a:ext>
            </a:extLst>
          </p:cNvPr>
          <p:cNvSpPr txBox="1">
            <a:spLocks/>
          </p:cNvSpPr>
          <p:nvPr/>
        </p:nvSpPr>
        <p:spPr>
          <a:xfrm>
            <a:off x="673165" y="640229"/>
            <a:ext cx="7624035" cy="60071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2800" b="1" dirty="0"/>
              <a:t>Roles within a Child Safety Service Centre</a:t>
            </a:r>
            <a:endParaRPr lang="en-AU" sz="2800" dirty="0"/>
          </a:p>
        </p:txBody>
      </p:sp>
      <p:sp>
        <p:nvSpPr>
          <p:cNvPr id="4" name="Content Placeholder 2">
            <a:extLst>
              <a:ext uri="{FF2B5EF4-FFF2-40B4-BE49-F238E27FC236}">
                <a16:creationId xmlns:a16="http://schemas.microsoft.com/office/drawing/2014/main" id="{B55CB9C2-BC29-4E0A-B171-AC44D7B05CC8}"/>
              </a:ext>
            </a:extLst>
          </p:cNvPr>
          <p:cNvSpPr txBox="1">
            <a:spLocks/>
          </p:cNvSpPr>
          <p:nvPr/>
        </p:nvSpPr>
        <p:spPr>
          <a:xfrm>
            <a:off x="1222513" y="2002986"/>
            <a:ext cx="4293705" cy="317000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buFont typeface="Wingdings" panose="05000000000000000000" pitchFamily="2" charset="2"/>
              <a:buChar char="ð"/>
              <a:defRPr/>
            </a:pPr>
            <a:r>
              <a:rPr lang="en-AU" altLang="en-US" sz="2000" dirty="0"/>
              <a:t>CSSC Manager</a:t>
            </a:r>
          </a:p>
          <a:p>
            <a:pPr>
              <a:spcBef>
                <a:spcPct val="50000"/>
              </a:spcBef>
              <a:buFont typeface="Wingdings" panose="05000000000000000000" pitchFamily="2" charset="2"/>
              <a:buChar char="ð"/>
              <a:defRPr/>
            </a:pPr>
            <a:r>
              <a:rPr lang="en-AU" altLang="en-US" sz="2000" dirty="0"/>
              <a:t>Senior Practitioner </a:t>
            </a:r>
          </a:p>
          <a:p>
            <a:pPr>
              <a:spcBef>
                <a:spcPct val="50000"/>
              </a:spcBef>
              <a:buFont typeface="Wingdings" panose="05000000000000000000" pitchFamily="2" charset="2"/>
              <a:buChar char="ð"/>
              <a:defRPr/>
            </a:pPr>
            <a:r>
              <a:rPr lang="en-AU" altLang="en-US" sz="2000" dirty="0"/>
              <a:t>Senior Team Leader</a:t>
            </a:r>
          </a:p>
          <a:p>
            <a:pPr>
              <a:spcBef>
                <a:spcPct val="50000"/>
              </a:spcBef>
              <a:buFont typeface="Wingdings" panose="05000000000000000000" pitchFamily="2" charset="2"/>
              <a:buChar char="ð"/>
              <a:defRPr/>
            </a:pPr>
            <a:r>
              <a:rPr lang="en-AU" altLang="en-US" sz="2000" dirty="0"/>
              <a:t>Child Safety Officer</a:t>
            </a:r>
          </a:p>
          <a:p>
            <a:pPr>
              <a:spcBef>
                <a:spcPct val="50000"/>
              </a:spcBef>
              <a:buFont typeface="Wingdings" panose="05000000000000000000" pitchFamily="2" charset="2"/>
              <a:buChar char="ð"/>
              <a:defRPr/>
            </a:pPr>
            <a:r>
              <a:rPr lang="en-AU" altLang="en-US" sz="2000" dirty="0"/>
              <a:t>Child Safety Support Officer</a:t>
            </a:r>
          </a:p>
          <a:p>
            <a:endParaRPr lang="en-AU" sz="2000" dirty="0"/>
          </a:p>
        </p:txBody>
      </p:sp>
      <p:sp>
        <p:nvSpPr>
          <p:cNvPr id="5" name="Content Placeholder 2">
            <a:extLst>
              <a:ext uri="{FF2B5EF4-FFF2-40B4-BE49-F238E27FC236}">
                <a16:creationId xmlns:a16="http://schemas.microsoft.com/office/drawing/2014/main" id="{E6D4A564-B3E6-45CE-9068-E5B5E37DC9CD}"/>
              </a:ext>
            </a:extLst>
          </p:cNvPr>
          <p:cNvSpPr txBox="1">
            <a:spLocks/>
          </p:cNvSpPr>
          <p:nvPr/>
        </p:nvSpPr>
        <p:spPr>
          <a:xfrm>
            <a:off x="6342511" y="2002986"/>
            <a:ext cx="4517646" cy="274593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buFont typeface="Wingdings" panose="05000000000000000000" pitchFamily="2" charset="2"/>
              <a:buChar char="ð"/>
              <a:defRPr/>
            </a:pPr>
            <a:r>
              <a:rPr lang="en-AU" altLang="en-US" sz="2000" dirty="0"/>
              <a:t>Cultural Practice Advisor</a:t>
            </a:r>
          </a:p>
          <a:p>
            <a:pPr>
              <a:spcBef>
                <a:spcPct val="50000"/>
              </a:spcBef>
              <a:buFont typeface="Wingdings" panose="05000000000000000000" pitchFamily="2" charset="2"/>
              <a:buChar char="ð"/>
              <a:defRPr/>
            </a:pPr>
            <a:r>
              <a:rPr lang="en-AU" altLang="en-US" sz="2000" dirty="0"/>
              <a:t>OCFOS Lawyer (Legal Officer)</a:t>
            </a:r>
          </a:p>
          <a:p>
            <a:pPr>
              <a:spcBef>
                <a:spcPct val="50000"/>
              </a:spcBef>
              <a:buFont typeface="Wingdings" panose="05000000000000000000" pitchFamily="2" charset="2"/>
              <a:buChar char="ð"/>
              <a:defRPr/>
            </a:pPr>
            <a:r>
              <a:rPr lang="en-AU" altLang="en-US" sz="2000" dirty="0"/>
              <a:t>Family Group Meeting Convenor</a:t>
            </a:r>
          </a:p>
          <a:p>
            <a:pPr>
              <a:spcBef>
                <a:spcPct val="50000"/>
              </a:spcBef>
              <a:buFont typeface="Wingdings" panose="05000000000000000000" pitchFamily="2" charset="2"/>
              <a:buChar char="ð"/>
              <a:defRPr/>
            </a:pPr>
            <a:r>
              <a:rPr lang="en-AU" altLang="en-US" sz="2000" dirty="0"/>
              <a:t>Administrative Staff</a:t>
            </a:r>
          </a:p>
          <a:p>
            <a:pPr>
              <a:spcBef>
                <a:spcPct val="50000"/>
              </a:spcBef>
              <a:buFont typeface="Wingdings" panose="05000000000000000000" pitchFamily="2" charset="2"/>
              <a:buChar char="ð"/>
              <a:defRPr/>
            </a:pPr>
            <a:r>
              <a:rPr lang="en-AU" altLang="en-US" sz="2000" dirty="0"/>
              <a:t>Business Support Officer </a:t>
            </a:r>
          </a:p>
          <a:p>
            <a:endParaRPr lang="en-AU" sz="2000" dirty="0"/>
          </a:p>
        </p:txBody>
      </p:sp>
    </p:spTree>
    <p:extLst>
      <p:ext uri="{BB962C8B-B14F-4D97-AF65-F5344CB8AC3E}">
        <p14:creationId xmlns:p14="http://schemas.microsoft.com/office/powerpoint/2010/main" val="21597673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8C08DC2-6A0C-43A3-92A3-3BEADEDBCFAE}"/>
              </a:ext>
            </a:extLst>
          </p:cNvPr>
          <p:cNvCxnSpPr/>
          <p:nvPr/>
        </p:nvCxnSpPr>
        <p:spPr>
          <a:xfrm>
            <a:off x="673165" y="1210005"/>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55C647EB-1DC9-4193-A8AB-54A43AF4F0FA}"/>
              </a:ext>
            </a:extLst>
          </p:cNvPr>
          <p:cNvSpPr txBox="1">
            <a:spLocks/>
          </p:cNvSpPr>
          <p:nvPr/>
        </p:nvSpPr>
        <p:spPr>
          <a:xfrm>
            <a:off x="673165" y="545179"/>
            <a:ext cx="8247996" cy="58011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2800" b="1" dirty="0"/>
              <a:t>Roles within a licensed care services</a:t>
            </a:r>
            <a:endParaRPr lang="en-AU" sz="2800" dirty="0"/>
          </a:p>
        </p:txBody>
      </p:sp>
      <p:sp>
        <p:nvSpPr>
          <p:cNvPr id="4" name="Content Placeholder 2">
            <a:extLst>
              <a:ext uri="{FF2B5EF4-FFF2-40B4-BE49-F238E27FC236}">
                <a16:creationId xmlns:a16="http://schemas.microsoft.com/office/drawing/2014/main" id="{62F2C70C-D7C8-4FC9-898A-A077E2257B07}"/>
              </a:ext>
            </a:extLst>
          </p:cNvPr>
          <p:cNvSpPr txBox="1">
            <a:spLocks/>
          </p:cNvSpPr>
          <p:nvPr/>
        </p:nvSpPr>
        <p:spPr>
          <a:xfrm>
            <a:off x="673165" y="1784834"/>
            <a:ext cx="9902070" cy="293625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
              </a:spcBef>
              <a:buFont typeface="Arial"/>
              <a:buNone/>
              <a:defRPr/>
            </a:pPr>
            <a:r>
              <a:rPr lang="en-GB" sz="2000" dirty="0"/>
              <a:t>Foster and kinship care services are funded to recruit, train, assess and support foster and kinship carers and to manage and monitor the quality of care arrangements provided to children and young people. </a:t>
            </a:r>
          </a:p>
          <a:p>
            <a:pPr marL="0" indent="0">
              <a:spcBef>
                <a:spcPct val="50000"/>
              </a:spcBef>
              <a:buFont typeface="Arial"/>
              <a:buNone/>
              <a:defRPr/>
            </a:pPr>
            <a:r>
              <a:rPr lang="en-GB" sz="2000" dirty="0"/>
              <a:t>Services operate in a particular region and CSSC catchment areas. Services identify carers best able to meet the needs of children and young people referred by Child Safety.</a:t>
            </a:r>
            <a:endParaRPr lang="en-AU" altLang="en-US" sz="2000" b="1" dirty="0"/>
          </a:p>
          <a:p>
            <a:endParaRPr lang="en-AU" sz="2000" dirty="0"/>
          </a:p>
        </p:txBody>
      </p:sp>
    </p:spTree>
    <p:extLst>
      <p:ext uri="{BB962C8B-B14F-4D97-AF65-F5344CB8AC3E}">
        <p14:creationId xmlns:p14="http://schemas.microsoft.com/office/powerpoint/2010/main" val="24699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52BD-4D8A-4E5B-92AA-CD8005696A74}"/>
              </a:ext>
            </a:extLst>
          </p:cNvPr>
          <p:cNvSpPr txBox="1">
            <a:spLocks/>
          </p:cNvSpPr>
          <p:nvPr/>
        </p:nvSpPr>
        <p:spPr>
          <a:xfrm>
            <a:off x="828675" y="337377"/>
            <a:ext cx="3321558" cy="74249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3200" b="1" dirty="0"/>
              <a:t>Assessment</a:t>
            </a:r>
          </a:p>
        </p:txBody>
      </p:sp>
      <p:sp>
        <p:nvSpPr>
          <p:cNvPr id="3" name="Content Placeholder 2">
            <a:extLst>
              <a:ext uri="{FF2B5EF4-FFF2-40B4-BE49-F238E27FC236}">
                <a16:creationId xmlns:a16="http://schemas.microsoft.com/office/drawing/2014/main" id="{B20C05AC-87DC-4F9B-838B-EE11641A94C0}"/>
              </a:ext>
            </a:extLst>
          </p:cNvPr>
          <p:cNvSpPr txBox="1">
            <a:spLocks/>
          </p:cNvSpPr>
          <p:nvPr/>
        </p:nvSpPr>
        <p:spPr>
          <a:xfrm>
            <a:off x="828675" y="1535595"/>
            <a:ext cx="6930736" cy="378680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Font typeface="Arial"/>
              <a:buNone/>
            </a:pPr>
            <a:r>
              <a:rPr lang="en-GB" sz="1800" dirty="0"/>
              <a:t>A comprehensive assessment is necessary for each applicant and will go toward the assessment of their suitability to be approved as a carer.</a:t>
            </a:r>
          </a:p>
          <a:p>
            <a:pPr marL="0" indent="0">
              <a:lnSpc>
                <a:spcPct val="90000"/>
              </a:lnSpc>
              <a:buFont typeface="Arial"/>
              <a:buNone/>
            </a:pPr>
            <a:endParaRPr lang="en-GB" sz="1800" dirty="0"/>
          </a:p>
          <a:p>
            <a:pPr marL="0" indent="0">
              <a:lnSpc>
                <a:spcPct val="90000"/>
              </a:lnSpc>
              <a:buFont typeface="Arial"/>
              <a:buNone/>
            </a:pPr>
            <a:r>
              <a:rPr lang="en-GB" sz="1800" dirty="0"/>
              <a:t>The assessment will be based on:</a:t>
            </a:r>
          </a:p>
          <a:p>
            <a:pPr marL="717550" indent="-355600">
              <a:lnSpc>
                <a:spcPct val="150000"/>
              </a:lnSpc>
              <a:buFont typeface="+mj-lt"/>
              <a:buAutoNum type="arabicPeriod"/>
            </a:pPr>
            <a:r>
              <a:rPr lang="en-GB" sz="1800" dirty="0"/>
              <a:t>Observations</a:t>
            </a:r>
          </a:p>
          <a:p>
            <a:pPr marL="717550" indent="-355600">
              <a:lnSpc>
                <a:spcPct val="150000"/>
              </a:lnSpc>
              <a:buFont typeface="+mj-lt"/>
              <a:buAutoNum type="arabicPeriod"/>
            </a:pPr>
            <a:r>
              <a:rPr lang="en-GB" sz="1800" dirty="0"/>
              <a:t>Participation and responses in discussions and training activities</a:t>
            </a:r>
          </a:p>
          <a:p>
            <a:pPr marL="717550" indent="-355600">
              <a:lnSpc>
                <a:spcPct val="150000"/>
              </a:lnSpc>
              <a:buFont typeface="+mj-lt"/>
              <a:buAutoNum type="arabicPeriod"/>
            </a:pPr>
            <a:r>
              <a:rPr lang="en-GB" sz="1800" dirty="0"/>
              <a:t>Satisfactory completion of Worksheets</a:t>
            </a:r>
          </a:p>
          <a:p>
            <a:pPr marL="717550" indent="-355600">
              <a:lnSpc>
                <a:spcPct val="150000"/>
              </a:lnSpc>
              <a:buFont typeface="+mj-lt"/>
              <a:buAutoNum type="arabicPeriod"/>
            </a:pPr>
            <a:r>
              <a:rPr lang="en-GB" sz="1800" dirty="0"/>
              <a:t>Completion of Personal Reflections forms</a:t>
            </a:r>
          </a:p>
          <a:p>
            <a:pPr marL="0" indent="0">
              <a:lnSpc>
                <a:spcPct val="90000"/>
              </a:lnSpc>
              <a:buFont typeface="Arial"/>
              <a:buNone/>
            </a:pPr>
            <a:endParaRPr lang="en-AU" sz="1800" dirty="0"/>
          </a:p>
        </p:txBody>
      </p:sp>
      <p:pic>
        <p:nvPicPr>
          <p:cNvPr id="4" name="Picture 3" descr="A picture containing diagram&#10;&#10;Description automatically generated">
            <a:extLst>
              <a:ext uri="{FF2B5EF4-FFF2-40B4-BE49-F238E27FC236}">
                <a16:creationId xmlns:a16="http://schemas.microsoft.com/office/drawing/2014/main" id="{9BF4DA8E-873C-44F4-81EA-FA15858D4C1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20471" y="1779829"/>
            <a:ext cx="3314916" cy="3298341"/>
          </a:xfrm>
          <a:prstGeom prst="rect">
            <a:avLst/>
          </a:prstGeom>
          <a:noFill/>
        </p:spPr>
      </p:pic>
      <p:cxnSp>
        <p:nvCxnSpPr>
          <p:cNvPr id="6" name="Straight Connector 5">
            <a:extLst>
              <a:ext uri="{FF2B5EF4-FFF2-40B4-BE49-F238E27FC236}">
                <a16:creationId xmlns:a16="http://schemas.microsoft.com/office/drawing/2014/main" id="{CBFFB89E-3491-497B-B2E2-3F3E06D45BC5}"/>
              </a:ext>
            </a:extLst>
          </p:cNvPr>
          <p:cNvCxnSpPr/>
          <p:nvPr/>
        </p:nvCxnSpPr>
        <p:spPr>
          <a:xfrm>
            <a:off x="828675" y="1074533"/>
            <a:ext cx="7408069"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8599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03CC78E-1705-49C0-951E-2DC0BA20F12B}"/>
              </a:ext>
            </a:extLst>
          </p:cNvPr>
          <p:cNvCxnSpPr/>
          <p:nvPr/>
        </p:nvCxnSpPr>
        <p:spPr>
          <a:xfrm>
            <a:off x="673165" y="965556"/>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D45FDE5B-7CE2-42DE-B846-F845BA59DF57}"/>
              </a:ext>
            </a:extLst>
          </p:cNvPr>
          <p:cNvSpPr txBox="1">
            <a:spLocks/>
          </p:cNvSpPr>
          <p:nvPr/>
        </p:nvSpPr>
        <p:spPr>
          <a:xfrm>
            <a:off x="636722" y="371219"/>
            <a:ext cx="8778028" cy="118867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2800" b="1" dirty="0"/>
              <a:t>Meeting the child’s rights and needs</a:t>
            </a:r>
          </a:p>
          <a:p>
            <a:pPr algn="l"/>
            <a:endParaRPr lang="en-AU" altLang="en-US" sz="1400" dirty="0"/>
          </a:p>
          <a:p>
            <a:pPr algn="l"/>
            <a:r>
              <a:rPr lang="en-AU" altLang="en-US" sz="2400" dirty="0"/>
              <a:t>Child Safety roles </a:t>
            </a:r>
            <a:r>
              <a:rPr lang="en-AU" altLang="en-US" sz="2000" dirty="0"/>
              <a:t>and</a:t>
            </a:r>
            <a:r>
              <a:rPr lang="en-AU" altLang="en-US" sz="2400" dirty="0"/>
              <a:t> responsibilities </a:t>
            </a:r>
            <a:endParaRPr lang="en-AU" sz="4000" dirty="0"/>
          </a:p>
        </p:txBody>
      </p:sp>
      <p:sp>
        <p:nvSpPr>
          <p:cNvPr id="4" name="Rectangle 3">
            <a:extLst>
              <a:ext uri="{FF2B5EF4-FFF2-40B4-BE49-F238E27FC236}">
                <a16:creationId xmlns:a16="http://schemas.microsoft.com/office/drawing/2014/main" id="{113D4EC4-C86D-4FB7-A852-ADA1926A9D6C}"/>
              </a:ext>
            </a:extLst>
          </p:cNvPr>
          <p:cNvSpPr txBox="1">
            <a:spLocks noChangeArrowheads="1"/>
          </p:cNvSpPr>
          <p:nvPr/>
        </p:nvSpPr>
        <p:spPr>
          <a:xfrm>
            <a:off x="673165" y="1637678"/>
            <a:ext cx="10846287" cy="3252716"/>
          </a:xfrm>
          <a:prstGeom prst="rect">
            <a:avLst/>
          </a:prstGeom>
        </p:spPr>
        <p:txBody>
          <a:bodyPr>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ct val="80000"/>
              </a:spcBef>
              <a:buFont typeface="Arial"/>
              <a:buNone/>
              <a:defRPr/>
            </a:pPr>
            <a:r>
              <a:rPr lang="en-AU" altLang="en-US" sz="3400" b="1" dirty="0">
                <a:solidFill>
                  <a:srgbClr val="0070C0"/>
                </a:solidFill>
              </a:rPr>
              <a:t>Case Plan </a:t>
            </a:r>
          </a:p>
          <a:p>
            <a:pPr marL="0" indent="0" algn="just">
              <a:spcBef>
                <a:spcPts val="600"/>
              </a:spcBef>
              <a:buFont typeface="Arial"/>
              <a:buNone/>
              <a:defRPr/>
            </a:pPr>
            <a:r>
              <a:rPr lang="en-GB" sz="2900" dirty="0"/>
              <a:t>A case plan for a child is a written plan for meeting the child's protection and care needs. It is developed in a participative process between Child Safety, a child, the child's family and other people of significance to the child and family. It records the goals and outcomes of ongoing intervention and identifies the agreed tasks that will occur to meet the goal and outcomes.</a:t>
            </a:r>
          </a:p>
          <a:p>
            <a:pPr marL="0" indent="0" algn="just">
              <a:spcBef>
                <a:spcPts val="600"/>
              </a:spcBef>
              <a:buFont typeface="Arial"/>
              <a:buNone/>
              <a:defRPr/>
            </a:pPr>
            <a:endParaRPr lang="en-AU" altLang="en-US" sz="1100" b="1" dirty="0"/>
          </a:p>
          <a:p>
            <a:pPr marL="0" indent="0" algn="just">
              <a:spcBef>
                <a:spcPts val="600"/>
              </a:spcBef>
              <a:buFont typeface="Arial"/>
              <a:buNone/>
              <a:defRPr/>
            </a:pPr>
            <a:r>
              <a:rPr lang="en-AU" altLang="en-US" sz="3400" b="1" dirty="0">
                <a:solidFill>
                  <a:srgbClr val="0070C0"/>
                </a:solidFill>
              </a:rPr>
              <a:t>Cultural Support Plan</a:t>
            </a:r>
          </a:p>
          <a:p>
            <a:pPr marL="0" indent="0" algn="just">
              <a:spcBef>
                <a:spcPts val="600"/>
              </a:spcBef>
              <a:buFont typeface="Arial"/>
              <a:buNone/>
              <a:defRPr/>
            </a:pPr>
            <a:r>
              <a:rPr lang="en-GB" sz="2900" dirty="0"/>
              <a:t>The cultural support plan is an essential component of the case plan for an Aboriginal or Torres Strait Islander child or a child from another cultural community. It is completed when a child is in need of protection, to ensure they remain connected with their culture, families and communities regardless of where they are living.</a:t>
            </a:r>
          </a:p>
          <a:p>
            <a:pPr marL="0" indent="0" algn="just">
              <a:spcBef>
                <a:spcPts val="600"/>
              </a:spcBef>
              <a:buFont typeface="Arial"/>
              <a:buNone/>
              <a:defRPr/>
            </a:pPr>
            <a:endParaRPr lang="en-AU" altLang="en-US" sz="1700" b="1" dirty="0"/>
          </a:p>
          <a:p>
            <a:pPr marL="0" indent="0" algn="just">
              <a:spcBef>
                <a:spcPts val="600"/>
              </a:spcBef>
              <a:buFont typeface="Arial"/>
              <a:buNone/>
              <a:defRPr/>
            </a:pPr>
            <a:r>
              <a:rPr lang="en-AU" altLang="en-US" sz="3400" b="1" dirty="0">
                <a:solidFill>
                  <a:srgbClr val="0070C0"/>
                </a:solidFill>
              </a:rPr>
              <a:t>Child’s Strengths and Needs Assessment (CSNA)</a:t>
            </a:r>
          </a:p>
          <a:p>
            <a:pPr marL="0" indent="0" algn="just">
              <a:spcBef>
                <a:spcPts val="600"/>
              </a:spcBef>
              <a:buFont typeface="Arial"/>
              <a:buNone/>
              <a:defRPr/>
            </a:pPr>
            <a:r>
              <a:rPr lang="en-AU" altLang="en-US" sz="2900" dirty="0"/>
              <a:t>Child Safety carries out an assessment for each child in care. Carers participate in case planning, goals, actions and tasks to meet any of the assessed needs of the child, including:</a:t>
            </a:r>
          </a:p>
        </p:txBody>
      </p:sp>
      <p:sp>
        <p:nvSpPr>
          <p:cNvPr id="5" name="Text Box 4">
            <a:extLst>
              <a:ext uri="{FF2B5EF4-FFF2-40B4-BE49-F238E27FC236}">
                <a16:creationId xmlns:a16="http://schemas.microsoft.com/office/drawing/2014/main" id="{7254ED3D-6AED-48C9-B26C-F5645BA67A65}"/>
              </a:ext>
            </a:extLst>
          </p:cNvPr>
          <p:cNvSpPr txBox="1">
            <a:spLocks noChangeArrowheads="1"/>
          </p:cNvSpPr>
          <p:nvPr/>
        </p:nvSpPr>
        <p:spPr bwMode="auto">
          <a:xfrm>
            <a:off x="2042196" y="4475150"/>
            <a:ext cx="3715873" cy="17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AU" altLang="en-US" sz="1600" dirty="0">
                <a:latin typeface="+mj-lt"/>
              </a:rPr>
              <a:t> </a:t>
            </a:r>
            <a:r>
              <a:rPr lang="en-AU" altLang="en-US" sz="1400" dirty="0">
                <a:latin typeface="+mj-lt"/>
              </a:rPr>
              <a:t>Behaviour</a:t>
            </a:r>
          </a:p>
          <a:p>
            <a:pPr eaLnBrk="1" hangingPunct="1">
              <a:spcBef>
                <a:spcPct val="30000"/>
              </a:spcBef>
            </a:pPr>
            <a:r>
              <a:rPr lang="en-AU" altLang="en-US" sz="1400" dirty="0">
                <a:latin typeface="+mj-lt"/>
              </a:rPr>
              <a:t> Emotional stability</a:t>
            </a:r>
          </a:p>
          <a:p>
            <a:pPr eaLnBrk="1" hangingPunct="1">
              <a:spcBef>
                <a:spcPct val="30000"/>
              </a:spcBef>
            </a:pPr>
            <a:r>
              <a:rPr lang="en-AU" altLang="en-US" sz="1400" dirty="0">
                <a:latin typeface="+mj-lt"/>
              </a:rPr>
              <a:t> Alcohol and drug use</a:t>
            </a:r>
          </a:p>
          <a:p>
            <a:pPr eaLnBrk="1" hangingPunct="1">
              <a:spcBef>
                <a:spcPct val="30000"/>
              </a:spcBef>
            </a:pPr>
            <a:r>
              <a:rPr lang="en-AU" altLang="en-US" sz="1400" dirty="0">
                <a:latin typeface="+mj-lt"/>
              </a:rPr>
              <a:t> Family of origin relationships</a:t>
            </a:r>
          </a:p>
          <a:p>
            <a:pPr eaLnBrk="1" hangingPunct="1">
              <a:spcBef>
                <a:spcPct val="30000"/>
              </a:spcBef>
            </a:pPr>
            <a:r>
              <a:rPr lang="en-AU" altLang="en-US" sz="1400" dirty="0">
                <a:latin typeface="+mj-lt"/>
              </a:rPr>
              <a:t> Social relationships</a:t>
            </a:r>
          </a:p>
          <a:p>
            <a:pPr eaLnBrk="1" hangingPunct="1">
              <a:spcBef>
                <a:spcPct val="30000"/>
              </a:spcBef>
            </a:pPr>
            <a:r>
              <a:rPr lang="en-AU" altLang="en-US" sz="1400" dirty="0">
                <a:latin typeface="+mj-lt"/>
              </a:rPr>
              <a:t> Cultural identity</a:t>
            </a:r>
            <a:endParaRPr lang="en-AU" altLang="en-US" sz="1800" dirty="0">
              <a:latin typeface="+mj-lt"/>
            </a:endParaRPr>
          </a:p>
        </p:txBody>
      </p:sp>
      <p:sp>
        <p:nvSpPr>
          <p:cNvPr id="6" name="Text Box 5">
            <a:extLst>
              <a:ext uri="{FF2B5EF4-FFF2-40B4-BE49-F238E27FC236}">
                <a16:creationId xmlns:a16="http://schemas.microsoft.com/office/drawing/2014/main" id="{DF0D96A0-4F00-4884-9D27-E6FD49982F1D}"/>
              </a:ext>
            </a:extLst>
          </p:cNvPr>
          <p:cNvSpPr txBox="1">
            <a:spLocks noChangeArrowheads="1"/>
          </p:cNvSpPr>
          <p:nvPr/>
        </p:nvSpPr>
        <p:spPr bwMode="auto">
          <a:xfrm>
            <a:off x="5593779" y="4475150"/>
            <a:ext cx="4361329"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6213" indent="-176213"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AU" altLang="en-US" sz="1400" dirty="0">
                <a:latin typeface="+mn-lt"/>
              </a:rPr>
              <a:t>Physical health</a:t>
            </a:r>
          </a:p>
          <a:p>
            <a:pPr eaLnBrk="1" hangingPunct="1">
              <a:spcBef>
                <a:spcPct val="30000"/>
              </a:spcBef>
            </a:pPr>
            <a:r>
              <a:rPr lang="en-AU" altLang="en-US" sz="1400" dirty="0">
                <a:latin typeface="+mn-lt"/>
              </a:rPr>
              <a:t>Child development and intellectual ability</a:t>
            </a:r>
          </a:p>
          <a:p>
            <a:pPr eaLnBrk="1" hangingPunct="1">
              <a:spcBef>
                <a:spcPct val="30000"/>
              </a:spcBef>
            </a:pPr>
            <a:r>
              <a:rPr lang="en-AU" altLang="en-US" sz="1400" dirty="0">
                <a:latin typeface="+mn-lt"/>
              </a:rPr>
              <a:t>Education / vocation / employment</a:t>
            </a:r>
          </a:p>
          <a:p>
            <a:pPr eaLnBrk="1" hangingPunct="1">
              <a:spcBef>
                <a:spcPct val="30000"/>
              </a:spcBef>
            </a:pPr>
            <a:r>
              <a:rPr lang="en-AU" altLang="en-US" sz="1400" dirty="0">
                <a:latin typeface="+mn-lt"/>
              </a:rPr>
              <a:t>Additional child strengths and/or needs identified </a:t>
            </a:r>
          </a:p>
          <a:p>
            <a:pPr eaLnBrk="1" hangingPunct="1">
              <a:spcBef>
                <a:spcPct val="30000"/>
              </a:spcBef>
            </a:pPr>
            <a:r>
              <a:rPr lang="en-AU" altLang="en-US" sz="1400" dirty="0">
                <a:latin typeface="+mn-lt"/>
              </a:rPr>
              <a:t>Life skills for young people aged 15 years and over</a:t>
            </a:r>
          </a:p>
          <a:p>
            <a:pPr eaLnBrk="1" hangingPunct="1">
              <a:spcBef>
                <a:spcPct val="30000"/>
              </a:spcBef>
            </a:pPr>
            <a:r>
              <a:rPr lang="en-AU" altLang="en-US" sz="1400" dirty="0">
                <a:latin typeface="+mn-lt"/>
              </a:rPr>
              <a:t>Relationship with carer family</a:t>
            </a:r>
          </a:p>
        </p:txBody>
      </p:sp>
    </p:spTree>
    <p:extLst>
      <p:ext uri="{BB962C8B-B14F-4D97-AF65-F5344CB8AC3E}">
        <p14:creationId xmlns:p14="http://schemas.microsoft.com/office/powerpoint/2010/main" val="23122788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283FAC4-69AB-4ABC-8B5A-D2E8D4B29549}"/>
              </a:ext>
            </a:extLst>
          </p:cNvPr>
          <p:cNvCxnSpPr/>
          <p:nvPr/>
        </p:nvCxnSpPr>
        <p:spPr>
          <a:xfrm>
            <a:off x="673165" y="1016745"/>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E6D965EE-7071-4371-BFB3-3CF58E8321AD}"/>
              </a:ext>
            </a:extLst>
          </p:cNvPr>
          <p:cNvSpPr txBox="1">
            <a:spLocks/>
          </p:cNvSpPr>
          <p:nvPr/>
        </p:nvSpPr>
        <p:spPr>
          <a:xfrm>
            <a:off x="569844" y="443933"/>
            <a:ext cx="4363278" cy="572812"/>
          </a:xfrm>
          <a:prstGeom prst="rect">
            <a:avLst/>
          </a:prstGeom>
        </p:spPr>
        <p:txBody>
          <a:bodyPr>
            <a:normAutofit fontScale="925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n-AU" sz="2800" b="1" dirty="0"/>
              <a:t>Critical Incident Reporting</a:t>
            </a:r>
          </a:p>
        </p:txBody>
      </p:sp>
      <p:sp>
        <p:nvSpPr>
          <p:cNvPr id="4" name="Content Placeholder 2">
            <a:extLst>
              <a:ext uri="{FF2B5EF4-FFF2-40B4-BE49-F238E27FC236}">
                <a16:creationId xmlns:a16="http://schemas.microsoft.com/office/drawing/2014/main" id="{C4F2A6D4-CA51-491D-A647-0218D2A67F26}"/>
              </a:ext>
            </a:extLst>
          </p:cNvPr>
          <p:cNvSpPr txBox="1">
            <a:spLocks/>
          </p:cNvSpPr>
          <p:nvPr/>
        </p:nvSpPr>
        <p:spPr>
          <a:xfrm>
            <a:off x="569844" y="1277671"/>
            <a:ext cx="11029121" cy="188176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400" dirty="0"/>
              <a:t>As a carer you may be the first person to become aware of a major incident regarding a child or young person in your care.</a:t>
            </a:r>
          </a:p>
          <a:p>
            <a:pPr marL="0" indent="0">
              <a:buFont typeface="Arial"/>
              <a:buNone/>
            </a:pPr>
            <a:endParaRPr lang="en-AU" sz="400" dirty="0"/>
          </a:p>
          <a:p>
            <a:pPr>
              <a:buFont typeface="Wingdings" panose="05000000000000000000" pitchFamily="2" charset="2"/>
              <a:buChar char="ð"/>
            </a:pPr>
            <a:r>
              <a:rPr lang="en-AU" sz="1400" dirty="0"/>
              <a:t>Child Safety requires carers to, respond to and report events which negatively impact, or have the potential to negatively impact on the safety, well-being and best interests of a child or young person in care.</a:t>
            </a:r>
          </a:p>
          <a:p>
            <a:pPr>
              <a:buFont typeface="Wingdings" panose="05000000000000000000" pitchFamily="2" charset="2"/>
              <a:buChar char="ð"/>
            </a:pPr>
            <a:endParaRPr lang="en-AU" sz="200" dirty="0"/>
          </a:p>
          <a:p>
            <a:pPr>
              <a:buFont typeface="Wingdings" panose="05000000000000000000" pitchFamily="2" charset="2"/>
              <a:buChar char="ð"/>
            </a:pPr>
            <a:endParaRPr lang="en-AU" sz="200" dirty="0"/>
          </a:p>
          <a:p>
            <a:pPr>
              <a:buFont typeface="Wingdings" panose="05000000000000000000" pitchFamily="2" charset="2"/>
              <a:buChar char="ð"/>
            </a:pPr>
            <a:r>
              <a:rPr lang="en-AU" sz="1400" dirty="0"/>
              <a:t>Carers are to report directly to Child Safety and where necessary contact emergency services on 000</a:t>
            </a:r>
          </a:p>
          <a:p>
            <a:pPr>
              <a:buFont typeface="Wingdings" panose="05000000000000000000" pitchFamily="2" charset="2"/>
              <a:buChar char="ð"/>
            </a:pPr>
            <a:r>
              <a:rPr lang="en-AU" sz="1400" dirty="0"/>
              <a:t>In reporting critical incidents to Child Safety carers are meeting their legislative obligation</a:t>
            </a:r>
          </a:p>
          <a:p>
            <a:pPr marL="0" indent="0">
              <a:buFont typeface="Arial"/>
              <a:buNone/>
            </a:pPr>
            <a:endParaRPr lang="en-AU" sz="500" dirty="0"/>
          </a:p>
          <a:p>
            <a:pPr marL="0" indent="0">
              <a:buFont typeface="Arial"/>
              <a:buNone/>
            </a:pPr>
            <a:r>
              <a:rPr lang="en-AU" sz="1400" dirty="0"/>
              <a:t>There are 2 categories for critical incident reporting to Child Safety:</a:t>
            </a:r>
          </a:p>
          <a:p>
            <a:pPr marL="0" indent="0">
              <a:buFont typeface="Arial"/>
              <a:buNone/>
            </a:pPr>
            <a:endParaRPr lang="en-AU" sz="1800" dirty="0"/>
          </a:p>
          <a:p>
            <a:pPr marL="0" indent="0">
              <a:buFont typeface="Arial"/>
              <a:buNone/>
            </a:pPr>
            <a:endParaRPr lang="en-AU" sz="1800" dirty="0"/>
          </a:p>
          <a:p>
            <a:pPr lvl="1"/>
            <a:endParaRPr lang="en-AU" sz="1200" dirty="0"/>
          </a:p>
          <a:p>
            <a:endParaRPr lang="en-AU" sz="1600" dirty="0"/>
          </a:p>
          <a:p>
            <a:pPr lvl="1"/>
            <a:endParaRPr lang="en-AU" sz="1200" dirty="0"/>
          </a:p>
        </p:txBody>
      </p:sp>
      <p:pic>
        <p:nvPicPr>
          <p:cNvPr id="5" name="Picture 4">
            <a:extLst>
              <a:ext uri="{FF2B5EF4-FFF2-40B4-BE49-F238E27FC236}">
                <a16:creationId xmlns:a16="http://schemas.microsoft.com/office/drawing/2014/main" id="{993A6769-42F5-4366-BA35-B4A8DB76C179}"/>
              </a:ext>
            </a:extLst>
          </p:cNvPr>
          <p:cNvPicPr>
            <a:picLocks noChangeAspect="1"/>
          </p:cNvPicPr>
          <p:nvPr/>
        </p:nvPicPr>
        <p:blipFill>
          <a:blip r:embed="rId2"/>
          <a:stretch>
            <a:fillRect/>
          </a:stretch>
        </p:blipFill>
        <p:spPr>
          <a:xfrm>
            <a:off x="8081234" y="5649878"/>
            <a:ext cx="978462" cy="978462"/>
          </a:xfrm>
          <a:prstGeom prst="rect">
            <a:avLst/>
          </a:prstGeom>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9B4ED5D3-0346-46D7-A89B-017EE5A217C1}"/>
              </a:ext>
            </a:extLst>
          </p:cNvPr>
          <p:cNvSpPr txBox="1"/>
          <p:nvPr/>
        </p:nvSpPr>
        <p:spPr>
          <a:xfrm>
            <a:off x="872856" y="5957060"/>
            <a:ext cx="7160518" cy="307777"/>
          </a:xfrm>
          <a:prstGeom prst="rect">
            <a:avLst/>
          </a:prstGeom>
          <a:noFill/>
        </p:spPr>
        <p:txBody>
          <a:bodyPr wrap="square" rtlCol="0">
            <a:spAutoFit/>
          </a:bodyPr>
          <a:lstStyle/>
          <a:p>
            <a:r>
              <a:rPr lang="en-AU" sz="1400" dirty="0">
                <a:solidFill>
                  <a:srgbClr val="0070C0"/>
                </a:solidFill>
              </a:rPr>
              <a:t>For more detailed information on Critical and major incidents reporting please scan the QR code</a:t>
            </a:r>
          </a:p>
        </p:txBody>
      </p:sp>
      <p:sp>
        <p:nvSpPr>
          <p:cNvPr id="7" name="TextBox 6">
            <a:extLst>
              <a:ext uri="{FF2B5EF4-FFF2-40B4-BE49-F238E27FC236}">
                <a16:creationId xmlns:a16="http://schemas.microsoft.com/office/drawing/2014/main" id="{A63F52D6-AEC5-404D-A747-76F7B463E33D}"/>
              </a:ext>
            </a:extLst>
          </p:cNvPr>
          <p:cNvSpPr txBox="1"/>
          <p:nvPr/>
        </p:nvSpPr>
        <p:spPr>
          <a:xfrm>
            <a:off x="872856" y="3327299"/>
            <a:ext cx="4800517" cy="1993168"/>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400" dirty="0">
                <a:solidFill>
                  <a:srgbClr val="C00000"/>
                </a:solidFill>
              </a:rPr>
              <a:t>Category 1 </a:t>
            </a:r>
            <a:r>
              <a:rPr lang="en-GB" sz="1400" dirty="0"/>
              <a:t>– </a:t>
            </a:r>
            <a:r>
              <a:rPr lang="en-GB" sz="1400" i="1" dirty="0"/>
              <a:t>reporting response </a:t>
            </a:r>
            <a:r>
              <a:rPr lang="en-GB" sz="1400" dirty="0"/>
              <a:t>- </a:t>
            </a:r>
            <a:r>
              <a:rPr lang="en-GB" sz="1400" b="1" dirty="0">
                <a:solidFill>
                  <a:srgbClr val="C00000"/>
                </a:solidFill>
              </a:rPr>
              <a:t>immediate</a:t>
            </a:r>
            <a:r>
              <a:rPr lang="en-GB" sz="1400" dirty="0"/>
              <a:t> or </a:t>
            </a:r>
            <a:r>
              <a:rPr lang="en-GB" sz="1400" b="1" dirty="0">
                <a:solidFill>
                  <a:srgbClr val="C00000"/>
                </a:solidFill>
              </a:rPr>
              <a:t>as soon as practical</a:t>
            </a:r>
            <a:r>
              <a:rPr lang="en-GB" sz="1400" dirty="0"/>
              <a:t> (given the circumstance) and may include but is not limited to:</a:t>
            </a:r>
          </a:p>
          <a:p>
            <a:endParaRPr lang="en-GB" sz="700" dirty="0"/>
          </a:p>
          <a:p>
            <a:pPr marL="268288" indent="-179388" defTabSz="357188">
              <a:buFont typeface="Arial" panose="020B0604020202020204" pitchFamily="34" charset="0"/>
              <a:buChar char="•"/>
            </a:pPr>
            <a:r>
              <a:rPr lang="en-GB" sz="1400" dirty="0"/>
              <a:t>Child death or child allegedly involved in the death of another person</a:t>
            </a:r>
          </a:p>
          <a:p>
            <a:pPr marL="268288" indent="-179388" defTabSz="357188">
              <a:buFont typeface="Arial" panose="020B0604020202020204" pitchFamily="34" charset="0"/>
              <a:buChar char="•"/>
            </a:pPr>
            <a:r>
              <a:rPr lang="en-GB" sz="1400" dirty="0"/>
              <a:t>Life threatening injury (hospitalisation)</a:t>
            </a:r>
          </a:p>
          <a:p>
            <a:pPr marL="268288" indent="-179388" defTabSz="357188">
              <a:buFont typeface="Arial" panose="020B0604020202020204" pitchFamily="34" charset="0"/>
              <a:buChar char="•"/>
            </a:pPr>
            <a:r>
              <a:rPr lang="en-GB" sz="1400" dirty="0"/>
              <a:t>Missing or abducted child or young person</a:t>
            </a:r>
          </a:p>
          <a:p>
            <a:pPr marL="268288" indent="-179388" defTabSz="357188">
              <a:buFont typeface="Arial" panose="020B0604020202020204" pitchFamily="34" charset="0"/>
              <a:buChar char="•"/>
            </a:pPr>
            <a:r>
              <a:rPr lang="en-GB" sz="1400" dirty="0"/>
              <a:t>Rape, sexual assault or other serious assault</a:t>
            </a:r>
          </a:p>
        </p:txBody>
      </p:sp>
      <p:sp>
        <p:nvSpPr>
          <p:cNvPr id="8" name="TextBox 7">
            <a:extLst>
              <a:ext uri="{FF2B5EF4-FFF2-40B4-BE49-F238E27FC236}">
                <a16:creationId xmlns:a16="http://schemas.microsoft.com/office/drawing/2014/main" id="{A2D6CF59-8B44-448C-B967-6AD3B7C0DC09}"/>
              </a:ext>
            </a:extLst>
          </p:cNvPr>
          <p:cNvSpPr txBox="1"/>
          <p:nvPr/>
        </p:nvSpPr>
        <p:spPr>
          <a:xfrm>
            <a:off x="6034148" y="3327299"/>
            <a:ext cx="4592327" cy="1993169"/>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solidFill>
                  <a:schemeClr val="accent6">
                    <a:lumMod val="75000"/>
                  </a:schemeClr>
                </a:solidFill>
              </a:rPr>
              <a:t>Category 2 </a:t>
            </a:r>
            <a:r>
              <a:rPr lang="en-GB" sz="1400" dirty="0"/>
              <a:t>– </a:t>
            </a:r>
            <a:r>
              <a:rPr lang="en-GB" sz="1400" i="1" dirty="0"/>
              <a:t>reporting response </a:t>
            </a:r>
            <a:r>
              <a:rPr lang="en-GB" sz="1400" dirty="0"/>
              <a:t>- </a:t>
            </a:r>
            <a:r>
              <a:rPr lang="en-GB" sz="1400" b="1" dirty="0">
                <a:solidFill>
                  <a:schemeClr val="accent6">
                    <a:lumMod val="75000"/>
                  </a:schemeClr>
                </a:solidFill>
              </a:rPr>
              <a:t>immediate</a:t>
            </a:r>
            <a:r>
              <a:rPr lang="en-GB" sz="1400" dirty="0">
                <a:solidFill>
                  <a:schemeClr val="accent6">
                    <a:lumMod val="75000"/>
                  </a:schemeClr>
                </a:solidFill>
              </a:rPr>
              <a:t>, </a:t>
            </a:r>
            <a:r>
              <a:rPr lang="en-GB" sz="1400" b="1" dirty="0">
                <a:solidFill>
                  <a:schemeClr val="accent6">
                    <a:lumMod val="75000"/>
                  </a:schemeClr>
                </a:solidFill>
              </a:rPr>
              <a:t>as soon a possible</a:t>
            </a:r>
            <a:r>
              <a:rPr lang="en-GB" sz="1400" b="1" dirty="0"/>
              <a:t> </a:t>
            </a:r>
            <a:r>
              <a:rPr lang="en-GB" sz="1400" dirty="0"/>
              <a:t>or </a:t>
            </a:r>
            <a:r>
              <a:rPr lang="en-GB" sz="1400" b="1" dirty="0">
                <a:solidFill>
                  <a:schemeClr val="accent6">
                    <a:lumMod val="75000"/>
                  </a:schemeClr>
                </a:solidFill>
              </a:rPr>
              <a:t>at least by the next business </a:t>
            </a:r>
            <a:r>
              <a:rPr lang="en-GB" sz="1400" b="1" dirty="0"/>
              <a:t>day </a:t>
            </a:r>
            <a:r>
              <a:rPr lang="en-GB" sz="1400" dirty="0"/>
              <a:t>of you becoming aware of the incident, and may include but is not limited to:</a:t>
            </a:r>
          </a:p>
          <a:p>
            <a:endParaRPr lang="en-GB" sz="700" dirty="0"/>
          </a:p>
          <a:p>
            <a:pPr marL="357188" indent="-196850">
              <a:buFont typeface="Arial" panose="020B0604020202020204" pitchFamily="34" charset="0"/>
              <a:buChar char="•"/>
            </a:pPr>
            <a:r>
              <a:rPr lang="en-GB" sz="1400" dirty="0"/>
              <a:t>Serious injury</a:t>
            </a:r>
          </a:p>
          <a:p>
            <a:pPr marL="357188" indent="-196850">
              <a:buFont typeface="Arial" panose="020B0604020202020204" pitchFamily="34" charset="0"/>
              <a:buChar char="•"/>
            </a:pPr>
            <a:r>
              <a:rPr lang="en-GB" sz="1400" dirty="0"/>
              <a:t>Alleged harm, neglect or exploitation</a:t>
            </a:r>
          </a:p>
          <a:p>
            <a:pPr marL="357188" indent="-196850">
              <a:buFont typeface="Arial" panose="020B0604020202020204" pitchFamily="34" charset="0"/>
              <a:buChar char="•"/>
            </a:pPr>
            <a:r>
              <a:rPr lang="en-GB" sz="1400" dirty="0"/>
              <a:t>Self-harm</a:t>
            </a:r>
          </a:p>
          <a:p>
            <a:pPr marL="357188" indent="-196850">
              <a:buFont typeface="Arial" panose="020B0604020202020204" pitchFamily="34" charset="0"/>
              <a:buChar char="•"/>
            </a:pPr>
            <a:r>
              <a:rPr lang="en-GB" sz="1400" dirty="0"/>
              <a:t>Escalating risk taking behaviour</a:t>
            </a:r>
          </a:p>
        </p:txBody>
      </p:sp>
    </p:spTree>
    <p:extLst>
      <p:ext uri="{BB962C8B-B14F-4D97-AF65-F5344CB8AC3E}">
        <p14:creationId xmlns:p14="http://schemas.microsoft.com/office/powerpoint/2010/main" val="3663390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9CF762E-27B3-4F0F-BB63-578F50B94466}"/>
              </a:ext>
            </a:extLst>
          </p:cNvPr>
          <p:cNvCxnSpPr/>
          <p:nvPr/>
        </p:nvCxnSpPr>
        <p:spPr>
          <a:xfrm>
            <a:off x="673165" y="1046241"/>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18F310FD-FA69-451E-A531-9678C1DF3B7E}"/>
              </a:ext>
            </a:extLst>
          </p:cNvPr>
          <p:cNvSpPr txBox="1">
            <a:spLocks/>
          </p:cNvSpPr>
          <p:nvPr/>
        </p:nvSpPr>
        <p:spPr>
          <a:xfrm>
            <a:off x="673165" y="474741"/>
            <a:ext cx="7408069" cy="1143000"/>
          </a:xfrm>
          <a:prstGeom prst="rect">
            <a:avLst/>
          </a:prstGeom>
        </p:spPr>
        <p:txBody>
          <a:bodyPr anchor="ctr">
            <a:normAutofit lnSpcReduction="1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lnSpc>
                <a:spcPct val="90000"/>
              </a:lnSpc>
            </a:pPr>
            <a:r>
              <a:rPr lang="en-AU" sz="2800" b="1" dirty="0"/>
              <a:t>Meeting a child’s rights and needs</a:t>
            </a:r>
          </a:p>
          <a:p>
            <a:pPr algn="l">
              <a:lnSpc>
                <a:spcPct val="90000"/>
              </a:lnSpc>
            </a:pPr>
            <a:endParaRPr lang="en-AU" sz="2400" b="1" dirty="0"/>
          </a:p>
          <a:p>
            <a:pPr algn="l">
              <a:lnSpc>
                <a:spcPct val="90000"/>
              </a:lnSpc>
            </a:pPr>
            <a:r>
              <a:rPr lang="en-AU" sz="2400" b="1" dirty="0"/>
              <a:t>Summary</a:t>
            </a:r>
            <a:r>
              <a:rPr lang="en-AU" sz="2800" b="1" dirty="0"/>
              <a:t> </a:t>
            </a:r>
          </a:p>
        </p:txBody>
      </p:sp>
      <p:sp>
        <p:nvSpPr>
          <p:cNvPr id="4" name="Content Placeholder 2">
            <a:extLst>
              <a:ext uri="{FF2B5EF4-FFF2-40B4-BE49-F238E27FC236}">
                <a16:creationId xmlns:a16="http://schemas.microsoft.com/office/drawing/2014/main" id="{E5740618-AD61-4978-9CE4-04053EF52EDF}"/>
              </a:ext>
            </a:extLst>
          </p:cNvPr>
          <p:cNvSpPr txBox="1">
            <a:spLocks/>
          </p:cNvSpPr>
          <p:nvPr/>
        </p:nvSpPr>
        <p:spPr>
          <a:xfrm>
            <a:off x="7036906" y="2659617"/>
            <a:ext cx="4154556" cy="2188339"/>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solidFill>
                  <a:srgbClr val="0070C0"/>
                </a:solidFill>
              </a:rPr>
              <a:t>Working together in partnership enables a  child’s or young person’s rights and needs to be met.</a:t>
            </a:r>
          </a:p>
        </p:txBody>
      </p:sp>
      <p:pic>
        <p:nvPicPr>
          <p:cNvPr id="5" name="Picture 4">
            <a:extLst>
              <a:ext uri="{FF2B5EF4-FFF2-40B4-BE49-F238E27FC236}">
                <a16:creationId xmlns:a16="http://schemas.microsoft.com/office/drawing/2014/main" id="{F219AB58-9390-4DD8-AB1D-BA74D5492210}"/>
              </a:ext>
            </a:extLst>
          </p:cNvPr>
          <p:cNvPicPr>
            <a:picLocks noChangeAspect="1"/>
          </p:cNvPicPr>
          <p:nvPr/>
        </p:nvPicPr>
        <p:blipFill>
          <a:blip r:embed="rId2"/>
          <a:stretch>
            <a:fillRect/>
          </a:stretch>
        </p:blipFill>
        <p:spPr>
          <a:xfrm>
            <a:off x="1649366" y="1761445"/>
            <a:ext cx="5005203" cy="4204371"/>
          </a:xfrm>
          <a:prstGeom prst="rect">
            <a:avLst/>
          </a:prstGeom>
          <a:noFill/>
        </p:spPr>
      </p:pic>
    </p:spTree>
    <p:extLst>
      <p:ext uri="{BB962C8B-B14F-4D97-AF65-F5344CB8AC3E}">
        <p14:creationId xmlns:p14="http://schemas.microsoft.com/office/powerpoint/2010/main" val="3693060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85207B4-47F8-48C7-ACDE-4E059850DE7C}"/>
              </a:ext>
            </a:extLst>
          </p:cNvPr>
          <p:cNvSpPr/>
          <p:nvPr/>
        </p:nvSpPr>
        <p:spPr>
          <a:xfrm>
            <a:off x="1028700" y="1967266"/>
            <a:ext cx="2628900" cy="2547257"/>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3600" b="1" kern="1200">
                <a:ln w="13462">
                  <a:solidFill>
                    <a:schemeClr val="bg1"/>
                  </a:solidFill>
                  <a:prstDash val="solid"/>
                </a:ln>
                <a:solidFill>
                  <a:srgbClr val="FFFFFF"/>
                </a:solidFill>
                <a:effectLst>
                  <a:outerShdw dist="38100" dir="2700000" algn="bl" rotWithShape="0">
                    <a:schemeClr val="accent5"/>
                  </a:outerShdw>
                </a:effectLst>
                <a:latin typeface="+mj-lt"/>
                <a:ea typeface="+mj-ea"/>
                <a:cs typeface="+mj-cs"/>
              </a:rPr>
              <a:t>Activity</a:t>
            </a:r>
          </a:p>
        </p:txBody>
      </p:sp>
      <p:pic>
        <p:nvPicPr>
          <p:cNvPr id="7" name="Picture 6" descr="A picture containing text, clipart&#10;&#10;Description automatically generated">
            <a:extLst>
              <a:ext uri="{FF2B5EF4-FFF2-40B4-BE49-F238E27FC236}">
                <a16:creationId xmlns:a16="http://schemas.microsoft.com/office/drawing/2014/main" id="{EC43646D-C9C3-489E-9EA1-51C1DAED716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1574020"/>
            <a:ext cx="4539575" cy="3333750"/>
          </a:xfrm>
          <a:prstGeom prst="rect">
            <a:avLst/>
          </a:prstGeom>
        </p:spPr>
      </p:pic>
      <p:pic>
        <p:nvPicPr>
          <p:cNvPr id="9" name="Picture 8">
            <a:extLst>
              <a:ext uri="{FF2B5EF4-FFF2-40B4-BE49-F238E27FC236}">
                <a16:creationId xmlns:a16="http://schemas.microsoft.com/office/drawing/2014/main" id="{59A13CE7-6BD7-466B-AD8B-58E50D524AB7}"/>
              </a:ext>
            </a:extLst>
          </p:cNvPr>
          <p:cNvPicPr>
            <a:picLocks noChangeAspect="1"/>
          </p:cNvPicPr>
          <p:nvPr/>
        </p:nvPicPr>
        <p:blipFill>
          <a:blip r:embed="rId4"/>
          <a:stretch>
            <a:fillRect/>
          </a:stretch>
        </p:blipFill>
        <p:spPr>
          <a:xfrm>
            <a:off x="0" y="0"/>
            <a:ext cx="12192000" cy="128038"/>
          </a:xfrm>
          <a:prstGeom prst="rect">
            <a:avLst/>
          </a:prstGeom>
        </p:spPr>
      </p:pic>
      <p:pic>
        <p:nvPicPr>
          <p:cNvPr id="10" name="Picture 9">
            <a:extLst>
              <a:ext uri="{FF2B5EF4-FFF2-40B4-BE49-F238E27FC236}">
                <a16:creationId xmlns:a16="http://schemas.microsoft.com/office/drawing/2014/main" id="{13B7E94D-947B-44C3-8E1A-C45B023812AD}"/>
              </a:ext>
            </a:extLst>
          </p:cNvPr>
          <p:cNvPicPr>
            <a:picLocks noChangeAspect="1"/>
          </p:cNvPicPr>
          <p:nvPr/>
        </p:nvPicPr>
        <p:blipFill>
          <a:blip r:embed="rId5"/>
          <a:stretch>
            <a:fillRect/>
          </a:stretch>
        </p:blipFill>
        <p:spPr>
          <a:xfrm>
            <a:off x="10505661" y="6100497"/>
            <a:ext cx="1462505" cy="557145"/>
          </a:xfrm>
          <a:prstGeom prst="rect">
            <a:avLst/>
          </a:prstGeom>
        </p:spPr>
      </p:pic>
    </p:spTree>
    <p:extLst>
      <p:ext uri="{BB962C8B-B14F-4D97-AF65-F5344CB8AC3E}">
        <p14:creationId xmlns:p14="http://schemas.microsoft.com/office/powerpoint/2010/main" val="3918382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DB3D860-F00E-452D-AE43-0B29D3FAD7C2}"/>
              </a:ext>
            </a:extLst>
          </p:cNvPr>
          <p:cNvCxnSpPr/>
          <p:nvPr/>
        </p:nvCxnSpPr>
        <p:spPr>
          <a:xfrm>
            <a:off x="673165" y="2179302"/>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C665317A-B898-4925-8E06-06ABDE117CB6}"/>
              </a:ext>
            </a:extLst>
          </p:cNvPr>
          <p:cNvSpPr txBox="1">
            <a:spLocks/>
          </p:cNvSpPr>
          <p:nvPr/>
        </p:nvSpPr>
        <p:spPr>
          <a:xfrm>
            <a:off x="673165" y="1560443"/>
            <a:ext cx="4997239" cy="77525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Carer Allowances</a:t>
            </a:r>
          </a:p>
        </p:txBody>
      </p:sp>
      <p:pic>
        <p:nvPicPr>
          <p:cNvPr id="7" name="Picture 6" descr="A picture containing vector graphics&#10;&#10;Description automatically generated">
            <a:extLst>
              <a:ext uri="{FF2B5EF4-FFF2-40B4-BE49-F238E27FC236}">
                <a16:creationId xmlns:a16="http://schemas.microsoft.com/office/drawing/2014/main" id="{7FC7D4C5-095E-47EA-98CB-8D19E99B03B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23973"/>
          <a:stretch/>
        </p:blipFill>
        <p:spPr>
          <a:xfrm>
            <a:off x="2523249" y="3071190"/>
            <a:ext cx="7344286" cy="3786809"/>
          </a:xfrm>
          <a:prstGeom prst="rect">
            <a:avLst/>
          </a:prstGeom>
        </p:spPr>
      </p:pic>
    </p:spTree>
    <p:extLst>
      <p:ext uri="{BB962C8B-B14F-4D97-AF65-F5344CB8AC3E}">
        <p14:creationId xmlns:p14="http://schemas.microsoft.com/office/powerpoint/2010/main" val="9123779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0B4A61F-9F5F-4564-9F3B-09315778B08F}"/>
              </a:ext>
            </a:extLst>
          </p:cNvPr>
          <p:cNvCxnSpPr/>
          <p:nvPr/>
        </p:nvCxnSpPr>
        <p:spPr>
          <a:xfrm>
            <a:off x="673165" y="1076058"/>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0F630C02-CD49-4D23-BD9D-BE1BE780709F}"/>
              </a:ext>
            </a:extLst>
          </p:cNvPr>
          <p:cNvSpPr txBox="1">
            <a:spLocks/>
          </p:cNvSpPr>
          <p:nvPr/>
        </p:nvSpPr>
        <p:spPr>
          <a:xfrm>
            <a:off x="673165" y="478689"/>
            <a:ext cx="5257799" cy="58377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Carer Allowances</a:t>
            </a:r>
          </a:p>
        </p:txBody>
      </p:sp>
      <p:sp>
        <p:nvSpPr>
          <p:cNvPr id="4" name="Content Placeholder 2">
            <a:extLst>
              <a:ext uri="{FF2B5EF4-FFF2-40B4-BE49-F238E27FC236}">
                <a16:creationId xmlns:a16="http://schemas.microsoft.com/office/drawing/2014/main" id="{2D77E38A-6160-40E4-AD0F-EB0A0AA5B1EF}"/>
              </a:ext>
            </a:extLst>
          </p:cNvPr>
          <p:cNvSpPr txBox="1">
            <a:spLocks/>
          </p:cNvSpPr>
          <p:nvPr/>
        </p:nvSpPr>
        <p:spPr>
          <a:xfrm>
            <a:off x="673165" y="1439566"/>
            <a:ext cx="10399025" cy="4611754"/>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100" b="1" dirty="0">
                <a:solidFill>
                  <a:srgbClr val="0070C0"/>
                </a:solidFill>
              </a:rPr>
              <a:t>Types of Carer Allowances</a:t>
            </a:r>
          </a:p>
          <a:p>
            <a:pPr marL="0" indent="0">
              <a:buFont typeface="Arial"/>
              <a:buNone/>
            </a:pPr>
            <a:endParaRPr lang="en-AU" sz="900" b="1" dirty="0"/>
          </a:p>
          <a:p>
            <a:pPr marL="625475">
              <a:buFont typeface="Wingdings" panose="05000000000000000000" pitchFamily="2" charset="2"/>
              <a:buChar char="ð"/>
            </a:pPr>
            <a:r>
              <a:rPr lang="en-AU" sz="1500" dirty="0"/>
              <a:t>Fortnightly caring allowance</a:t>
            </a:r>
          </a:p>
          <a:p>
            <a:pPr marL="625475">
              <a:buFont typeface="Wingdings" panose="05000000000000000000" pitchFamily="2" charset="2"/>
              <a:buChar char="ð"/>
            </a:pPr>
            <a:r>
              <a:rPr lang="en-AU" sz="1500" dirty="0"/>
              <a:t>Regional and remote loading</a:t>
            </a:r>
          </a:p>
          <a:p>
            <a:pPr marL="625475">
              <a:buFont typeface="Wingdings" panose="05000000000000000000" pitchFamily="2" charset="2"/>
              <a:buChar char="ð"/>
            </a:pPr>
            <a:r>
              <a:rPr lang="en-AU" sz="1500" dirty="0"/>
              <a:t>Establishment allowance</a:t>
            </a:r>
          </a:p>
          <a:p>
            <a:pPr marL="625475">
              <a:buFont typeface="Wingdings" panose="05000000000000000000" pitchFamily="2" charset="2"/>
              <a:buChar char="ð"/>
            </a:pPr>
            <a:r>
              <a:rPr lang="en-AU" sz="1500" dirty="0"/>
              <a:t>Start Up / Outfitting allowance</a:t>
            </a:r>
          </a:p>
          <a:p>
            <a:pPr marL="625475">
              <a:buFont typeface="Wingdings" panose="05000000000000000000" pitchFamily="2" charset="2"/>
              <a:buChar char="ð"/>
            </a:pPr>
            <a:r>
              <a:rPr lang="en-AU" sz="1500" dirty="0"/>
              <a:t>High Support Needs Allowance (HSNA)</a:t>
            </a:r>
          </a:p>
          <a:p>
            <a:pPr marL="625475">
              <a:buFont typeface="Wingdings" panose="05000000000000000000" pitchFamily="2" charset="2"/>
              <a:buChar char="ð"/>
            </a:pPr>
            <a:r>
              <a:rPr lang="en-AU" sz="1500" dirty="0"/>
              <a:t>Complex Support Needs Allowance ( CSNA)</a:t>
            </a:r>
          </a:p>
          <a:p>
            <a:endParaRPr lang="en-AU" sz="2000" dirty="0"/>
          </a:p>
          <a:p>
            <a:pPr marL="0" indent="0">
              <a:buFont typeface="Arial"/>
              <a:buNone/>
            </a:pPr>
            <a:r>
              <a:rPr lang="en-AU" sz="2100" b="1" dirty="0">
                <a:solidFill>
                  <a:srgbClr val="0070C0"/>
                </a:solidFill>
              </a:rPr>
              <a:t>Fortnightly Caring Allowance</a:t>
            </a:r>
          </a:p>
          <a:p>
            <a:pPr marL="0" indent="0">
              <a:buFont typeface="Arial"/>
              <a:buNone/>
            </a:pPr>
            <a:endParaRPr lang="en-AU" sz="800" b="1" dirty="0">
              <a:solidFill>
                <a:srgbClr val="0070C0"/>
              </a:solidFill>
            </a:endParaRPr>
          </a:p>
          <a:p>
            <a:r>
              <a:rPr lang="en-AU" sz="1500" dirty="0"/>
              <a:t>The foster care allowance (or fortnightly caring allowance) is the base payment provided to all approved carer when providing direct care for a child cared for under the </a:t>
            </a:r>
            <a:r>
              <a:rPr lang="en-AU" sz="1500" i="1" dirty="0"/>
              <a:t>Child Protection Act 1999.</a:t>
            </a:r>
          </a:p>
          <a:p>
            <a:endParaRPr lang="en-AU" sz="900" i="1" dirty="0"/>
          </a:p>
          <a:p>
            <a:r>
              <a:rPr lang="en-AU" sz="1500" dirty="0"/>
              <a:t>The foster care allowance is also paid to long-term guardians and permanent guardians who were approved carers for the child prior to being granted long-term guardianship.</a:t>
            </a:r>
          </a:p>
          <a:p>
            <a:endParaRPr lang="en-AU" sz="800" dirty="0"/>
          </a:p>
          <a:p>
            <a:r>
              <a:rPr lang="en-AU" sz="1500" dirty="0"/>
              <a:t>The allowance is paid fortnightly in arrears, at different rates depending on the age of the child.</a:t>
            </a:r>
          </a:p>
          <a:p>
            <a:endParaRPr lang="en-AU" sz="2000" dirty="0"/>
          </a:p>
        </p:txBody>
      </p:sp>
    </p:spTree>
    <p:extLst>
      <p:ext uri="{BB962C8B-B14F-4D97-AF65-F5344CB8AC3E}">
        <p14:creationId xmlns:p14="http://schemas.microsoft.com/office/powerpoint/2010/main" val="34858656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F6A6F0A-7601-42FC-B221-2A9377815D41}"/>
              </a:ext>
            </a:extLst>
          </p:cNvPr>
          <p:cNvCxnSpPr/>
          <p:nvPr/>
        </p:nvCxnSpPr>
        <p:spPr>
          <a:xfrm>
            <a:off x="673165" y="1046240"/>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B7EBDBDA-6ED5-4F2B-AF5D-B3DF3EF9889E}"/>
              </a:ext>
            </a:extLst>
          </p:cNvPr>
          <p:cNvSpPr txBox="1">
            <a:spLocks/>
          </p:cNvSpPr>
          <p:nvPr/>
        </p:nvSpPr>
        <p:spPr>
          <a:xfrm>
            <a:off x="673165" y="469328"/>
            <a:ext cx="4518991" cy="611478"/>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Carer Allowances (cont.)</a:t>
            </a:r>
          </a:p>
        </p:txBody>
      </p:sp>
      <p:sp>
        <p:nvSpPr>
          <p:cNvPr id="4" name="Content Placeholder 2">
            <a:extLst>
              <a:ext uri="{FF2B5EF4-FFF2-40B4-BE49-F238E27FC236}">
                <a16:creationId xmlns:a16="http://schemas.microsoft.com/office/drawing/2014/main" id="{AB6E22F2-63E1-4005-9271-D978C2C992BA}"/>
              </a:ext>
            </a:extLst>
          </p:cNvPr>
          <p:cNvSpPr txBox="1">
            <a:spLocks/>
          </p:cNvSpPr>
          <p:nvPr/>
        </p:nvSpPr>
        <p:spPr>
          <a:xfrm>
            <a:off x="673164" y="1401634"/>
            <a:ext cx="10597809" cy="458947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600" b="1" dirty="0">
                <a:solidFill>
                  <a:srgbClr val="0070C0"/>
                </a:solidFill>
              </a:rPr>
              <a:t>Regional and Remote loading</a:t>
            </a:r>
          </a:p>
          <a:p>
            <a:pPr marL="0" indent="0">
              <a:buFont typeface="Arial"/>
              <a:buNone/>
            </a:pPr>
            <a:r>
              <a:rPr lang="en-AU" sz="1600" dirty="0"/>
              <a:t>Regional and remote loading is an additional fortnightly payment in locations with higher retail prices.   It is paid to carers residing in the child safety service centres (CSSC) areas of Cape York South (Cooktown), Cape York North and Torres Strait Islands (including Weipa and Thursday Island), Emerald, Gladstone, Mackay, Mt Isa, parts of Roma and applicable Aboriginal Councils and Indigenous communities.</a:t>
            </a:r>
          </a:p>
          <a:p>
            <a:pPr marL="0" indent="0">
              <a:buFont typeface="Arial"/>
              <a:buNone/>
            </a:pPr>
            <a:endParaRPr lang="en-AU" sz="1600" dirty="0"/>
          </a:p>
          <a:p>
            <a:pPr marL="0" indent="0">
              <a:buFont typeface="Arial"/>
              <a:buNone/>
            </a:pPr>
            <a:r>
              <a:rPr lang="en-AU" sz="1800" b="1" dirty="0">
                <a:solidFill>
                  <a:srgbClr val="0070C0"/>
                </a:solidFill>
              </a:rPr>
              <a:t>Establishment Allowance</a:t>
            </a:r>
          </a:p>
          <a:p>
            <a:pPr marL="0" indent="0">
              <a:buFont typeface="Arial"/>
              <a:buNone/>
            </a:pPr>
            <a:r>
              <a:rPr lang="en-AU" sz="1600" dirty="0"/>
              <a:t>The Establishment allowance is a one-off payment provided the first time a child enters care.  It is to assist the carer with establishment costs for ongoing care arrangements of one month or longer.  Generally the items purchased remain the property of the child.  </a:t>
            </a:r>
          </a:p>
          <a:p>
            <a:pPr marL="0" indent="0">
              <a:buFont typeface="Arial"/>
              <a:buNone/>
            </a:pPr>
            <a:endParaRPr lang="en-AU" sz="1600" dirty="0"/>
          </a:p>
          <a:p>
            <a:pPr marL="0" indent="0">
              <a:buFont typeface="Arial"/>
              <a:buNone/>
            </a:pPr>
            <a:r>
              <a:rPr lang="en-AU" sz="1600" b="1" dirty="0">
                <a:solidFill>
                  <a:srgbClr val="0070C0"/>
                </a:solidFill>
              </a:rPr>
              <a:t>Start Up / Outfitting Allowance</a:t>
            </a:r>
          </a:p>
          <a:p>
            <a:pPr marL="0" indent="0">
              <a:buFont typeface="Arial"/>
              <a:buNone/>
            </a:pPr>
            <a:r>
              <a:rPr lang="en-GB" sz="1600" dirty="0"/>
              <a:t>The start-up/outfitting allowance is a one‐off payment for initial set up costs to establish appropriate accommodation and resources for a new placement longer than 5 nights, including respite care placements. This allowance may be paid for placements less than 5 nights depending on the child’s need and the individual circumstances of the carer.</a:t>
            </a:r>
            <a:endParaRPr lang="en-AU" sz="1600" dirty="0"/>
          </a:p>
        </p:txBody>
      </p:sp>
    </p:spTree>
    <p:extLst>
      <p:ext uri="{BB962C8B-B14F-4D97-AF65-F5344CB8AC3E}">
        <p14:creationId xmlns:p14="http://schemas.microsoft.com/office/powerpoint/2010/main" val="698782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C7C570E-C66B-4398-B5DF-265236D7054B}"/>
              </a:ext>
            </a:extLst>
          </p:cNvPr>
          <p:cNvCxnSpPr/>
          <p:nvPr/>
        </p:nvCxnSpPr>
        <p:spPr>
          <a:xfrm>
            <a:off x="673165" y="1076058"/>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A1B8D0A0-01F4-454A-86EB-9CDDA892C585}"/>
              </a:ext>
            </a:extLst>
          </p:cNvPr>
          <p:cNvSpPr txBox="1">
            <a:spLocks/>
          </p:cNvSpPr>
          <p:nvPr/>
        </p:nvSpPr>
        <p:spPr>
          <a:xfrm>
            <a:off x="673165" y="477997"/>
            <a:ext cx="5161105" cy="57542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Carer Allowances (cont.)</a:t>
            </a:r>
          </a:p>
        </p:txBody>
      </p:sp>
      <p:sp>
        <p:nvSpPr>
          <p:cNvPr id="4" name="Content Placeholder 2">
            <a:extLst>
              <a:ext uri="{FF2B5EF4-FFF2-40B4-BE49-F238E27FC236}">
                <a16:creationId xmlns:a16="http://schemas.microsoft.com/office/drawing/2014/main" id="{65CCD10A-A07A-4A3F-881E-B2269579B8B7}"/>
              </a:ext>
            </a:extLst>
          </p:cNvPr>
          <p:cNvSpPr txBox="1">
            <a:spLocks/>
          </p:cNvSpPr>
          <p:nvPr/>
        </p:nvSpPr>
        <p:spPr>
          <a:xfrm>
            <a:off x="673165" y="1426680"/>
            <a:ext cx="10766774" cy="475409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600" b="1" dirty="0">
                <a:solidFill>
                  <a:srgbClr val="0070C0"/>
                </a:solidFill>
              </a:rPr>
              <a:t>High Support Needs Allowance (HSNA)</a:t>
            </a:r>
          </a:p>
          <a:p>
            <a:pPr marL="0" indent="0">
              <a:buFont typeface="Arial"/>
              <a:buNone/>
            </a:pPr>
            <a:r>
              <a:rPr lang="en-AU" sz="1400" dirty="0"/>
              <a:t>The HSNA may be provided to assist a carer w</a:t>
            </a:r>
            <a:r>
              <a:rPr lang="en-GB" sz="1400" dirty="0" err="1"/>
              <a:t>ith</a:t>
            </a:r>
            <a:r>
              <a:rPr lang="en-GB" sz="1400" dirty="0"/>
              <a:t> the direct care costs of a child assessed as having a high level of support needs where the needs consistently result in costs exceeding the fortnightly caring allowance.</a:t>
            </a:r>
          </a:p>
          <a:p>
            <a:pPr marL="0" indent="0">
              <a:buFont typeface="Arial"/>
              <a:buNone/>
            </a:pPr>
            <a:endParaRPr lang="en-GB" sz="700" dirty="0"/>
          </a:p>
          <a:p>
            <a:pPr marL="0" indent="0">
              <a:buFont typeface="Arial"/>
              <a:buNone/>
            </a:pPr>
            <a:r>
              <a:rPr lang="en-GB" sz="1400" dirty="0"/>
              <a:t>The HSNA will be approved for a set period or on an ongoing basis (for a child with ongoing medical or psychological needs).</a:t>
            </a:r>
          </a:p>
          <a:p>
            <a:pPr marL="0" indent="0">
              <a:buFont typeface="Arial"/>
              <a:buNone/>
            </a:pPr>
            <a:endParaRPr lang="en-GB" sz="1600" dirty="0"/>
          </a:p>
          <a:p>
            <a:pPr marL="0" indent="0">
              <a:buFont typeface="Arial"/>
              <a:buNone/>
            </a:pPr>
            <a:r>
              <a:rPr lang="en-GB" sz="1600" b="1" dirty="0">
                <a:solidFill>
                  <a:srgbClr val="0070C0"/>
                </a:solidFill>
              </a:rPr>
              <a:t>Complex Support Needs Allowance (CSNA)</a:t>
            </a:r>
          </a:p>
          <a:p>
            <a:pPr marL="0" indent="0">
              <a:buFont typeface="Arial"/>
              <a:buNone/>
            </a:pPr>
            <a:r>
              <a:rPr lang="en-GB" sz="1400" dirty="0"/>
              <a:t>The CSNA may be provided to assist a carer meet the direct and additional indirect costs of caring for a child assessed as having a complex or extreme level of support needs, that consistently result in costs exceeding both the fortnightly caring allowance and HSNA, due to there being more costly expenses, a wider range of expenses and/or a greater frequency of expenses. The CSO will discuss with the carer and the agency support worker at a placement meeting, and will submit an application for the CSSC Manager's approval. </a:t>
            </a:r>
          </a:p>
          <a:p>
            <a:pPr marL="0" indent="0">
              <a:buFont typeface="Arial"/>
              <a:buNone/>
            </a:pPr>
            <a:endParaRPr lang="en-GB" sz="1400" dirty="0"/>
          </a:p>
          <a:p>
            <a:pPr marL="0" indent="0">
              <a:buFont typeface="Arial"/>
              <a:buNone/>
            </a:pPr>
            <a:r>
              <a:rPr lang="en-GB" sz="1400" dirty="0"/>
              <a:t>More information regarding Carer Allowances can be found at the following link or use the QR code provided to the right:</a:t>
            </a:r>
          </a:p>
          <a:p>
            <a:pPr marL="0" indent="0">
              <a:buFont typeface="Arial"/>
              <a:buNone/>
            </a:pPr>
            <a:endParaRPr lang="en-GB" sz="1400" dirty="0"/>
          </a:p>
          <a:p>
            <a:pPr marL="0" indent="0">
              <a:buFont typeface="Arial"/>
              <a:buNone/>
            </a:pPr>
            <a:endParaRPr lang="en-GB" sz="1400" dirty="0"/>
          </a:p>
          <a:p>
            <a:pPr marL="0" indent="0">
              <a:buFont typeface="Arial"/>
              <a:buNone/>
            </a:pPr>
            <a:r>
              <a:rPr lang="en-GB" sz="1400" dirty="0">
                <a:hlinkClick r:id="rId2"/>
              </a:rPr>
              <a:t>Carer allowances | Community support | Queensland Government (www.qld.gov.au)</a:t>
            </a:r>
            <a:r>
              <a:rPr lang="en-GB" sz="1400" dirty="0"/>
              <a:t> </a:t>
            </a:r>
          </a:p>
        </p:txBody>
      </p:sp>
      <p:pic>
        <p:nvPicPr>
          <p:cNvPr id="5" name="Picture 4">
            <a:extLst>
              <a:ext uri="{FF2B5EF4-FFF2-40B4-BE49-F238E27FC236}">
                <a16:creationId xmlns:a16="http://schemas.microsoft.com/office/drawing/2014/main" id="{41D0C0FD-B6F5-4209-AA2C-3DB576DAA771}"/>
              </a:ext>
            </a:extLst>
          </p:cNvPr>
          <p:cNvPicPr>
            <a:picLocks noChangeAspect="1"/>
          </p:cNvPicPr>
          <p:nvPr/>
        </p:nvPicPr>
        <p:blipFill>
          <a:blip r:embed="rId3"/>
          <a:stretch>
            <a:fillRect/>
          </a:stretch>
        </p:blipFill>
        <p:spPr>
          <a:xfrm>
            <a:off x="7659694" y="5074279"/>
            <a:ext cx="982228" cy="978003"/>
          </a:xfrm>
          <a:prstGeom prst="rect">
            <a:avLst/>
          </a:prstGeom>
        </p:spPr>
      </p:pic>
    </p:spTree>
    <p:extLst>
      <p:ext uri="{BB962C8B-B14F-4D97-AF65-F5344CB8AC3E}">
        <p14:creationId xmlns:p14="http://schemas.microsoft.com/office/powerpoint/2010/main" val="15408801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9C29317-BCD3-4308-BE1D-12CA12359394}"/>
              </a:ext>
            </a:extLst>
          </p:cNvPr>
          <p:cNvCxnSpPr/>
          <p:nvPr/>
        </p:nvCxnSpPr>
        <p:spPr>
          <a:xfrm>
            <a:off x="673165" y="94684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586946CD-AA0B-4EA9-91AF-7C24D003FF6D}"/>
              </a:ext>
            </a:extLst>
          </p:cNvPr>
          <p:cNvSpPr txBox="1">
            <a:spLocks/>
          </p:cNvSpPr>
          <p:nvPr/>
        </p:nvSpPr>
        <p:spPr>
          <a:xfrm>
            <a:off x="673165" y="380078"/>
            <a:ext cx="7408069" cy="56677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Australian government financial support</a:t>
            </a:r>
          </a:p>
        </p:txBody>
      </p:sp>
      <p:sp>
        <p:nvSpPr>
          <p:cNvPr id="4" name="Content Placeholder 2">
            <a:extLst>
              <a:ext uri="{FF2B5EF4-FFF2-40B4-BE49-F238E27FC236}">
                <a16:creationId xmlns:a16="http://schemas.microsoft.com/office/drawing/2014/main" id="{1A3BC03E-4E3E-4051-ABA2-239947D50AC8}"/>
              </a:ext>
            </a:extLst>
          </p:cNvPr>
          <p:cNvSpPr txBox="1">
            <a:spLocks/>
          </p:cNvSpPr>
          <p:nvPr/>
        </p:nvSpPr>
        <p:spPr>
          <a:xfrm>
            <a:off x="673164" y="1218753"/>
            <a:ext cx="10786653" cy="5259167"/>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1700" dirty="0"/>
              <a:t>Carers may be eligible to receive family and parenting payments from the Australian government.</a:t>
            </a:r>
          </a:p>
          <a:p>
            <a:pPr marL="0" indent="0">
              <a:buFont typeface="Arial"/>
              <a:buNone/>
            </a:pPr>
            <a:endParaRPr lang="en-AU" sz="1000" dirty="0"/>
          </a:p>
          <a:p>
            <a:pPr marL="0" indent="0">
              <a:buFont typeface="Arial"/>
              <a:buNone/>
            </a:pPr>
            <a:r>
              <a:rPr lang="en-AU" sz="2000" dirty="0">
                <a:solidFill>
                  <a:srgbClr val="0070C0"/>
                </a:solidFill>
              </a:rPr>
              <a:t>Family tax benefits part A and B (FTB)</a:t>
            </a:r>
          </a:p>
          <a:p>
            <a:r>
              <a:rPr lang="en-AU" sz="1800" dirty="0"/>
              <a:t>As a foster or kinship carer you may be eligible for the Family Tax benefit parts A and B </a:t>
            </a:r>
          </a:p>
          <a:p>
            <a:r>
              <a:rPr lang="en-AU" sz="1800" dirty="0"/>
              <a:t>You must meet an income test and there are residency and other requirements</a:t>
            </a:r>
          </a:p>
          <a:p>
            <a:endParaRPr lang="en-AU" sz="1800" dirty="0"/>
          </a:p>
          <a:p>
            <a:pPr marL="536575" indent="0">
              <a:buFont typeface="Arial"/>
              <a:buNone/>
            </a:pPr>
            <a:r>
              <a:rPr lang="en-AU" sz="1800" dirty="0"/>
              <a:t>For more information on the FTB please refer to the website below or scan the QR code:</a:t>
            </a:r>
          </a:p>
          <a:p>
            <a:pPr marL="536575" indent="0">
              <a:buFont typeface="Arial"/>
              <a:buNone/>
            </a:pPr>
            <a:r>
              <a:rPr lang="en-GB" sz="1600" dirty="0">
                <a:hlinkClick r:id="rId2"/>
              </a:rPr>
              <a:t>Family Tax Benefit - Services Australia</a:t>
            </a:r>
            <a:endParaRPr lang="en-AU" sz="1600" dirty="0"/>
          </a:p>
          <a:p>
            <a:pPr marL="0" indent="0">
              <a:buFont typeface="Arial"/>
              <a:buNone/>
            </a:pPr>
            <a:endParaRPr lang="en-AU" sz="1700" dirty="0"/>
          </a:p>
          <a:p>
            <a:pPr marL="0" indent="0">
              <a:buFont typeface="Arial"/>
              <a:buNone/>
            </a:pPr>
            <a:endParaRPr lang="en-AU" sz="1700" dirty="0"/>
          </a:p>
          <a:p>
            <a:pPr marL="0" indent="0">
              <a:buFont typeface="Arial"/>
              <a:buNone/>
            </a:pPr>
            <a:r>
              <a:rPr lang="en-AU" sz="2000" dirty="0">
                <a:solidFill>
                  <a:srgbClr val="0070C0"/>
                </a:solidFill>
              </a:rPr>
              <a:t>Child Care subsidy</a:t>
            </a:r>
          </a:p>
          <a:p>
            <a:r>
              <a:rPr lang="en-AU" sz="1800" dirty="0"/>
              <a:t>Is a single means-tested subsidy paid directly to child care service providers to reduce the cost of child care for eligible families</a:t>
            </a:r>
          </a:p>
          <a:p>
            <a:endParaRPr lang="en-AU" sz="800" dirty="0"/>
          </a:p>
          <a:p>
            <a:r>
              <a:rPr lang="en-AU" sz="1800" dirty="0"/>
              <a:t>If you meet the eligibility requirements you may be eligible for the Additional Child Care Subsidy (Child Wellbeing) for up to 100 hours of subsidised child care per fortnight.</a:t>
            </a:r>
          </a:p>
          <a:p>
            <a:endParaRPr lang="en-AU" sz="800" dirty="0"/>
          </a:p>
          <a:p>
            <a:r>
              <a:rPr lang="en-AU" sz="1800" dirty="0"/>
              <a:t>All children in care who have been assessed as being ‘in need of protection’ under the </a:t>
            </a:r>
            <a:r>
              <a:rPr lang="en-AU" sz="1800" i="1" dirty="0"/>
              <a:t>Child Protection Act 1999 </a:t>
            </a:r>
            <a:r>
              <a:rPr lang="en-AU" sz="1800" dirty="0"/>
              <a:t>will automatically satisfy the ‘at risk’ threshold for the Child Wellbeing subsidy.</a:t>
            </a:r>
          </a:p>
          <a:p>
            <a:pPr marL="0" indent="0">
              <a:buFont typeface="Arial"/>
              <a:buNone/>
            </a:pPr>
            <a:endParaRPr lang="en-AU" sz="1800" dirty="0"/>
          </a:p>
          <a:p>
            <a:pPr marL="536575" indent="0">
              <a:buFont typeface="Arial"/>
              <a:buNone/>
            </a:pPr>
            <a:r>
              <a:rPr lang="en-AU" sz="1800" dirty="0"/>
              <a:t>For more information please on the Child Wellbeing subsidy please refer to </a:t>
            </a:r>
          </a:p>
          <a:p>
            <a:pPr marL="536575" indent="0">
              <a:buFont typeface="Arial"/>
              <a:buNone/>
            </a:pPr>
            <a:r>
              <a:rPr lang="en-AU" sz="1800" dirty="0"/>
              <a:t>the following web site or scan the QR code.</a:t>
            </a:r>
          </a:p>
          <a:p>
            <a:pPr marL="536575" indent="0">
              <a:buFont typeface="Arial"/>
              <a:buNone/>
            </a:pPr>
            <a:endParaRPr lang="en-AU" sz="1800" dirty="0"/>
          </a:p>
          <a:p>
            <a:pPr marL="536575" indent="0">
              <a:buFont typeface="Arial"/>
              <a:buNone/>
            </a:pPr>
            <a:r>
              <a:rPr lang="en-GB" sz="1600" dirty="0">
                <a:hlinkClick r:id="rId3"/>
              </a:rPr>
              <a:t>Child Care Subsidy - Department of Education, Skills and Employment, Australian Government (dese.gov.au)</a:t>
            </a:r>
            <a:endParaRPr lang="en-AU" sz="1600" dirty="0"/>
          </a:p>
          <a:p>
            <a:pPr marL="0" indent="0">
              <a:buFont typeface="Arial"/>
              <a:buNone/>
            </a:pPr>
            <a:endParaRPr lang="en-AU" sz="1500" dirty="0"/>
          </a:p>
        </p:txBody>
      </p:sp>
      <p:pic>
        <p:nvPicPr>
          <p:cNvPr id="5" name="Picture 4">
            <a:extLst>
              <a:ext uri="{FF2B5EF4-FFF2-40B4-BE49-F238E27FC236}">
                <a16:creationId xmlns:a16="http://schemas.microsoft.com/office/drawing/2014/main" id="{A072B7BF-9048-4CD7-B714-FAF9CA86E1A4}"/>
              </a:ext>
            </a:extLst>
          </p:cNvPr>
          <p:cNvPicPr>
            <a:picLocks noChangeAspect="1"/>
          </p:cNvPicPr>
          <p:nvPr/>
        </p:nvPicPr>
        <p:blipFill>
          <a:blip r:embed="rId4"/>
          <a:stretch>
            <a:fillRect/>
          </a:stretch>
        </p:blipFill>
        <p:spPr>
          <a:xfrm>
            <a:off x="8164996" y="5152230"/>
            <a:ext cx="705678" cy="705678"/>
          </a:xfrm>
          <a:prstGeom prst="rect">
            <a:avLst/>
          </a:prstGeom>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2CA7BAE-680E-4788-B483-FF2AB2FB8033}"/>
              </a:ext>
            </a:extLst>
          </p:cNvPr>
          <p:cNvPicPr>
            <a:picLocks noChangeAspect="1"/>
          </p:cNvPicPr>
          <p:nvPr/>
        </p:nvPicPr>
        <p:blipFill>
          <a:blip r:embed="rId5"/>
          <a:stretch>
            <a:fillRect/>
          </a:stretch>
        </p:blipFill>
        <p:spPr>
          <a:xfrm>
            <a:off x="8988848" y="2271713"/>
            <a:ext cx="771378" cy="7713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67454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AE63B3C-5D97-457C-BB25-579F2A9D5F4E}"/>
              </a:ext>
            </a:extLst>
          </p:cNvPr>
          <p:cNvCxnSpPr/>
          <p:nvPr/>
        </p:nvCxnSpPr>
        <p:spPr>
          <a:xfrm>
            <a:off x="673165" y="253710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6A53BE05-60BE-4CDF-90FF-6810A1C3E52D}"/>
              </a:ext>
            </a:extLst>
          </p:cNvPr>
          <p:cNvSpPr txBox="1">
            <a:spLocks/>
          </p:cNvSpPr>
          <p:nvPr/>
        </p:nvSpPr>
        <p:spPr>
          <a:xfrm>
            <a:off x="673164" y="1873526"/>
            <a:ext cx="7408069" cy="58407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Foster and Kinship Carer Supports</a:t>
            </a:r>
          </a:p>
        </p:txBody>
      </p:sp>
      <p:pic>
        <p:nvPicPr>
          <p:cNvPr id="7" name="Picture 6" descr="Icon&#10;&#10;Description automatically generated with medium confidence">
            <a:extLst>
              <a:ext uri="{FF2B5EF4-FFF2-40B4-BE49-F238E27FC236}">
                <a16:creationId xmlns:a16="http://schemas.microsoft.com/office/drawing/2014/main" id="{89084094-8195-4146-B164-705F01D47F6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54536" y="3600450"/>
            <a:ext cx="6667500" cy="3257550"/>
          </a:xfrm>
          <a:prstGeom prst="rect">
            <a:avLst/>
          </a:prstGeom>
        </p:spPr>
      </p:pic>
    </p:spTree>
    <p:extLst>
      <p:ext uri="{BB962C8B-B14F-4D97-AF65-F5344CB8AC3E}">
        <p14:creationId xmlns:p14="http://schemas.microsoft.com/office/powerpoint/2010/main" val="231058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6A26055-758C-495B-96F5-09F4BB98FF15}"/>
              </a:ext>
            </a:extLst>
          </p:cNvPr>
          <p:cNvCxnSpPr/>
          <p:nvPr/>
        </p:nvCxnSpPr>
        <p:spPr>
          <a:xfrm>
            <a:off x="673165" y="1091458"/>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EE482798-0ABD-4588-9D26-369876E7C9A1}"/>
              </a:ext>
            </a:extLst>
          </p:cNvPr>
          <p:cNvSpPr txBox="1">
            <a:spLocks/>
          </p:cNvSpPr>
          <p:nvPr/>
        </p:nvSpPr>
        <p:spPr>
          <a:xfrm>
            <a:off x="87085" y="503124"/>
            <a:ext cx="7076661" cy="57576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n-AU" sz="2800" b="1" dirty="0"/>
              <a:t>Module one: Context of foster care</a:t>
            </a:r>
          </a:p>
        </p:txBody>
      </p:sp>
      <p:sp>
        <p:nvSpPr>
          <p:cNvPr id="4" name="Content Placeholder 2">
            <a:extLst>
              <a:ext uri="{FF2B5EF4-FFF2-40B4-BE49-F238E27FC236}">
                <a16:creationId xmlns:a16="http://schemas.microsoft.com/office/drawing/2014/main" id="{21AFE58D-84EA-4B0E-8A41-00D9BF8F0630}"/>
              </a:ext>
            </a:extLst>
          </p:cNvPr>
          <p:cNvSpPr txBox="1">
            <a:spLocks/>
          </p:cNvSpPr>
          <p:nvPr/>
        </p:nvSpPr>
        <p:spPr>
          <a:xfrm>
            <a:off x="673165" y="1407906"/>
            <a:ext cx="10134600" cy="4945245"/>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eriod"/>
            </a:pPr>
            <a:endParaRPr lang="en-GB" sz="1600" b="1" dirty="0">
              <a:solidFill>
                <a:schemeClr val="accent1"/>
              </a:solidFill>
            </a:endParaRPr>
          </a:p>
          <a:p>
            <a:pPr>
              <a:buFont typeface="+mj-lt"/>
              <a:buAutoNum type="arabicPeriod"/>
            </a:pPr>
            <a:r>
              <a:rPr lang="en-GB" sz="1600" b="1" dirty="0">
                <a:solidFill>
                  <a:srgbClr val="0070C0"/>
                </a:solidFill>
              </a:rPr>
              <a:t>Why do you want to be a foster carer? </a:t>
            </a:r>
            <a:r>
              <a:rPr lang="en-GB" sz="1500" b="1" dirty="0">
                <a:solidFill>
                  <a:srgbClr val="0070C0"/>
                </a:solidFill>
              </a:rPr>
              <a:t>(10 mins)</a:t>
            </a:r>
          </a:p>
          <a:p>
            <a:pPr marL="1092200" lvl="1">
              <a:buFont typeface="+mj-lt"/>
              <a:buAutoNum type="romanLcPeriod"/>
            </a:pPr>
            <a:r>
              <a:rPr lang="en-GB" sz="1500" dirty="0"/>
              <a:t>What will be the impact on your own family and friends?</a:t>
            </a:r>
          </a:p>
          <a:p>
            <a:pPr>
              <a:buFont typeface="+mj-lt"/>
              <a:buAutoNum type="arabicPeriod"/>
            </a:pPr>
            <a:endParaRPr lang="en-GB" sz="1300" dirty="0"/>
          </a:p>
          <a:p>
            <a:pPr>
              <a:buFont typeface="+mj-lt"/>
              <a:buAutoNum type="arabicPeriod"/>
            </a:pPr>
            <a:r>
              <a:rPr lang="en-GB" sz="1600" b="1" dirty="0">
                <a:solidFill>
                  <a:srgbClr val="0070C0"/>
                </a:solidFill>
              </a:rPr>
              <a:t>When does Child Safety intervene? </a:t>
            </a:r>
            <a:r>
              <a:rPr lang="en-GB" sz="1500" b="1" dirty="0">
                <a:solidFill>
                  <a:srgbClr val="0070C0"/>
                </a:solidFill>
              </a:rPr>
              <a:t>(35 mins)</a:t>
            </a:r>
          </a:p>
          <a:p>
            <a:pPr marL="1092200" lvl="1">
              <a:buFont typeface="+mj-lt"/>
              <a:buAutoNum type="romanLcPeriod"/>
            </a:pPr>
            <a:r>
              <a:rPr lang="en-GB" sz="1500" dirty="0"/>
              <a:t>Care Arrangements</a:t>
            </a:r>
          </a:p>
          <a:p>
            <a:pPr marL="1492250" lvl="2">
              <a:buFont typeface="+mj-lt"/>
              <a:buAutoNum type="romanLcPeriod"/>
            </a:pPr>
            <a:r>
              <a:rPr lang="en-GB" sz="1500" dirty="0"/>
              <a:t>Why a child or young person would need a care arrangement?</a:t>
            </a:r>
          </a:p>
          <a:p>
            <a:pPr marL="1092200" lvl="1">
              <a:buFont typeface="+mj-lt"/>
              <a:buAutoNum type="romanLcPeriod"/>
            </a:pPr>
            <a:r>
              <a:rPr lang="en-GB" sz="1500" dirty="0"/>
              <a:t>Types of harm</a:t>
            </a:r>
          </a:p>
          <a:p>
            <a:pPr marL="1092200" lvl="1">
              <a:buFont typeface="+mj-lt"/>
              <a:buAutoNum type="romanLcPeriod"/>
            </a:pPr>
            <a:r>
              <a:rPr lang="en-GB" sz="1500" dirty="0"/>
              <a:t>Who makes decisions? </a:t>
            </a:r>
          </a:p>
          <a:p>
            <a:pPr>
              <a:buFont typeface="+mj-lt"/>
              <a:buAutoNum type="arabicPeriod"/>
            </a:pPr>
            <a:endParaRPr lang="en-GB" sz="1200" dirty="0"/>
          </a:p>
          <a:p>
            <a:pPr>
              <a:buFont typeface="+mj-lt"/>
              <a:buAutoNum type="arabicPeriod"/>
            </a:pPr>
            <a:r>
              <a:rPr lang="en-GB" sz="1600" b="1" dirty="0">
                <a:solidFill>
                  <a:srgbClr val="0070C0"/>
                </a:solidFill>
              </a:rPr>
              <a:t>The Child Protection System – overview </a:t>
            </a:r>
            <a:r>
              <a:rPr lang="en-GB" sz="1500" b="1" dirty="0">
                <a:solidFill>
                  <a:srgbClr val="0070C0"/>
                </a:solidFill>
              </a:rPr>
              <a:t>(35 mins)</a:t>
            </a:r>
            <a:endParaRPr lang="en-GB" sz="1100" dirty="0"/>
          </a:p>
          <a:p>
            <a:pPr>
              <a:buFont typeface="+mj-lt"/>
              <a:buAutoNum type="arabicPeriod"/>
            </a:pPr>
            <a:endParaRPr lang="en-GB" sz="1600" b="1" dirty="0">
              <a:solidFill>
                <a:srgbClr val="0070C0"/>
              </a:solidFill>
            </a:endParaRPr>
          </a:p>
          <a:p>
            <a:pPr>
              <a:buFont typeface="+mj-lt"/>
              <a:buAutoNum type="arabicPeriod"/>
            </a:pPr>
            <a:r>
              <a:rPr lang="en-GB" sz="1600" b="1" dirty="0">
                <a:solidFill>
                  <a:srgbClr val="0070C0"/>
                </a:solidFill>
              </a:rPr>
              <a:t>Working together to meet the needs of children and young people, the roles and responsibilities of: </a:t>
            </a:r>
            <a:r>
              <a:rPr lang="en-GB" sz="1500" b="1" dirty="0">
                <a:solidFill>
                  <a:srgbClr val="0070C0"/>
                </a:solidFill>
              </a:rPr>
              <a:t>(40 mins)</a:t>
            </a:r>
          </a:p>
          <a:p>
            <a:pPr marL="1085850" lvl="2" indent="-285750">
              <a:buFont typeface="+mj-lt"/>
              <a:buAutoNum type="romanLcPeriod"/>
            </a:pPr>
            <a:r>
              <a:rPr lang="en-GB" sz="1500" dirty="0"/>
              <a:t>Safety and Support Network which includes foster and kinship carers, families, an independent person plus others</a:t>
            </a:r>
          </a:p>
          <a:p>
            <a:pPr marL="1085850" lvl="2" indent="-285750">
              <a:buFont typeface="+mj-lt"/>
              <a:buAutoNum type="romanLcPeriod"/>
            </a:pPr>
            <a:r>
              <a:rPr lang="en-GB" sz="1500" dirty="0"/>
              <a:t>Child Safety</a:t>
            </a:r>
          </a:p>
          <a:p>
            <a:pPr marL="1085850" lvl="2" indent="-285750">
              <a:buFont typeface="+mj-lt"/>
              <a:buAutoNum type="romanLcPeriod"/>
            </a:pPr>
            <a:r>
              <a:rPr lang="en-GB" sz="1500" dirty="0"/>
              <a:t>Licensed Care Services</a:t>
            </a:r>
          </a:p>
          <a:p>
            <a:pPr marL="1076325" lvl="2" indent="-276225">
              <a:buFont typeface="+mj-lt"/>
              <a:buAutoNum type="romanLcPeriod"/>
            </a:pPr>
            <a:endParaRPr lang="en-GB" sz="1000" dirty="0"/>
          </a:p>
          <a:p>
            <a:pPr>
              <a:buFont typeface="+mj-lt"/>
              <a:buAutoNum type="arabicPeriod"/>
            </a:pPr>
            <a:r>
              <a:rPr lang="en-GB" sz="1600" b="1" dirty="0">
                <a:solidFill>
                  <a:srgbClr val="0070C0"/>
                </a:solidFill>
              </a:rPr>
              <a:t>Carer Allowances </a:t>
            </a:r>
            <a:r>
              <a:rPr lang="en-GB" sz="1500" b="1" dirty="0">
                <a:solidFill>
                  <a:srgbClr val="0070C0"/>
                </a:solidFill>
              </a:rPr>
              <a:t>(20 mins)</a:t>
            </a:r>
          </a:p>
          <a:p>
            <a:pPr>
              <a:buFont typeface="+mj-lt"/>
              <a:buAutoNum type="arabicPeriod"/>
            </a:pPr>
            <a:endParaRPr lang="en-GB" sz="1600" b="1" dirty="0">
              <a:solidFill>
                <a:srgbClr val="0070C0"/>
              </a:solidFill>
            </a:endParaRPr>
          </a:p>
          <a:p>
            <a:pPr>
              <a:buFont typeface="+mj-lt"/>
              <a:buAutoNum type="arabicPeriod"/>
            </a:pPr>
            <a:r>
              <a:rPr lang="en-GB" sz="1600" b="1" dirty="0">
                <a:solidFill>
                  <a:srgbClr val="0070C0"/>
                </a:solidFill>
              </a:rPr>
              <a:t>Foster and Kinship Carer Supports </a:t>
            </a:r>
            <a:r>
              <a:rPr lang="en-GB" sz="1500" b="1" dirty="0">
                <a:solidFill>
                  <a:srgbClr val="0070C0"/>
                </a:solidFill>
              </a:rPr>
              <a:t>(20 mins)</a:t>
            </a:r>
            <a:endParaRPr lang="en-GB" sz="1600" b="1" dirty="0">
              <a:solidFill>
                <a:srgbClr val="0070C0"/>
              </a:solidFill>
            </a:endParaRPr>
          </a:p>
        </p:txBody>
      </p:sp>
    </p:spTree>
    <p:extLst>
      <p:ext uri="{BB962C8B-B14F-4D97-AF65-F5344CB8AC3E}">
        <p14:creationId xmlns:p14="http://schemas.microsoft.com/office/powerpoint/2010/main" val="3033742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95805FE-96E6-4491-B8B2-D8AA68AE23FA}"/>
              </a:ext>
            </a:extLst>
          </p:cNvPr>
          <p:cNvCxnSpPr/>
          <p:nvPr/>
        </p:nvCxnSpPr>
        <p:spPr>
          <a:xfrm>
            <a:off x="673165" y="898850"/>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1">
            <a:extLst>
              <a:ext uri="{FF2B5EF4-FFF2-40B4-BE49-F238E27FC236}">
                <a16:creationId xmlns:a16="http://schemas.microsoft.com/office/drawing/2014/main" id="{DFB84D2C-3B87-4BD3-A9A7-296F7A1B49E9}"/>
              </a:ext>
            </a:extLst>
          </p:cNvPr>
          <p:cNvSpPr txBox="1">
            <a:spLocks/>
          </p:cNvSpPr>
          <p:nvPr/>
        </p:nvSpPr>
        <p:spPr>
          <a:xfrm>
            <a:off x="673165" y="358549"/>
            <a:ext cx="7179349" cy="115753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sz="2800" b="1" dirty="0"/>
              <a:t>Supports for Foster and kinship carer’s</a:t>
            </a:r>
          </a:p>
          <a:p>
            <a:pPr algn="l"/>
            <a:endParaRPr lang="en-AU" sz="1400" dirty="0"/>
          </a:p>
          <a:p>
            <a:pPr algn="l"/>
            <a:r>
              <a:rPr lang="en-AU" sz="2400" b="1" dirty="0"/>
              <a:t>Carer Connect</a:t>
            </a:r>
            <a:endParaRPr lang="en-AU" sz="3200" b="1" dirty="0"/>
          </a:p>
        </p:txBody>
      </p:sp>
      <p:sp>
        <p:nvSpPr>
          <p:cNvPr id="6" name="Content Placeholder 2">
            <a:extLst>
              <a:ext uri="{FF2B5EF4-FFF2-40B4-BE49-F238E27FC236}">
                <a16:creationId xmlns:a16="http://schemas.microsoft.com/office/drawing/2014/main" id="{3E4BC996-6524-4D22-B412-97480E2EDB14}"/>
              </a:ext>
            </a:extLst>
          </p:cNvPr>
          <p:cNvSpPr txBox="1">
            <a:spLocks/>
          </p:cNvSpPr>
          <p:nvPr/>
        </p:nvSpPr>
        <p:spPr>
          <a:xfrm>
            <a:off x="673165" y="1516087"/>
            <a:ext cx="10845670" cy="4820424"/>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sz="1800" dirty="0"/>
              <a:t>Carer connect is a user friendly desktop and mobile app that can be downloaded through the Apple Store or Google Play.</a:t>
            </a:r>
          </a:p>
          <a:p>
            <a:r>
              <a:rPr lang="en-AU" sz="1800" dirty="0"/>
              <a:t>The app has been developed to support carers in having important information on hand when require about the children and young people in their care.</a:t>
            </a:r>
          </a:p>
          <a:p>
            <a:r>
              <a:rPr lang="en-AU" sz="1800" dirty="0"/>
              <a:t>Some key features include:</a:t>
            </a:r>
          </a:p>
          <a:p>
            <a:pPr lvl="1"/>
            <a:r>
              <a:rPr lang="en-AU" sz="1600" dirty="0"/>
              <a:t>Access to secure information for children and young people</a:t>
            </a:r>
          </a:p>
          <a:p>
            <a:pPr lvl="1"/>
            <a:r>
              <a:rPr lang="en-GB" sz="1600" dirty="0"/>
              <a:t>make contributions to the life story for children and young people in their care using </a:t>
            </a:r>
            <a:r>
              <a:rPr lang="en-GB" sz="1600" dirty="0" err="1"/>
              <a:t>kicbox</a:t>
            </a:r>
            <a:endParaRPr lang="en-GB" sz="1600" dirty="0"/>
          </a:p>
          <a:p>
            <a:pPr lvl="1"/>
            <a:r>
              <a:rPr lang="en-GB" sz="1600" dirty="0"/>
              <a:t>view noticeboard articles that announce everything from training and social events to legislation changes.</a:t>
            </a:r>
          </a:p>
          <a:p>
            <a:pPr lvl="1"/>
            <a:r>
              <a:rPr lang="en-GB" sz="1600" dirty="0"/>
              <a:t>submit  claims for Child Related Costs reimbursements for children and young people currently in their care and which have been pre-approved by the Department.</a:t>
            </a:r>
          </a:p>
          <a:p>
            <a:pPr lvl="1"/>
            <a:r>
              <a:rPr lang="en-GB" sz="1600" dirty="0"/>
              <a:t>view and build children and young people’s “Who am I” profile – valuable</a:t>
            </a:r>
            <a:endParaRPr lang="en-AU" sz="1600" dirty="0"/>
          </a:p>
          <a:p>
            <a:pPr marL="0" indent="0">
              <a:buFont typeface="Arial"/>
              <a:buNone/>
            </a:pPr>
            <a:endParaRPr lang="en-AU" sz="1600" dirty="0">
              <a:solidFill>
                <a:srgbClr val="0000FF"/>
              </a:solidFill>
            </a:endParaRPr>
          </a:p>
          <a:p>
            <a:pPr marL="0" indent="0">
              <a:buFont typeface="Arial"/>
              <a:buNone/>
            </a:pPr>
            <a:r>
              <a:rPr lang="en-AU" sz="1600" dirty="0">
                <a:solidFill>
                  <a:srgbClr val="0000FF"/>
                </a:solidFill>
              </a:rPr>
              <a:t>To get a better understanding of Carer Connect please watch the video below </a:t>
            </a:r>
            <a:endParaRPr lang="en-AU" sz="1600" dirty="0">
              <a:solidFill>
                <a:srgbClr val="0000FF"/>
              </a:solidFill>
              <a:hlinkClick r:id="rId2">
                <a:extLst>
                  <a:ext uri="{A12FA001-AC4F-418D-AE19-62706E023703}">
                    <ahyp:hlinkClr xmlns:ahyp="http://schemas.microsoft.com/office/drawing/2018/hyperlinkcolor" val="tx"/>
                  </a:ext>
                </a:extLst>
              </a:hlinkClick>
            </a:endParaRPr>
          </a:p>
          <a:p>
            <a:endParaRPr lang="en-AU" sz="500" dirty="0">
              <a:solidFill>
                <a:srgbClr val="0000FF"/>
              </a:solidFill>
              <a:hlinkClick r:id="rId2">
                <a:extLst>
                  <a:ext uri="{A12FA001-AC4F-418D-AE19-62706E023703}">
                    <ahyp:hlinkClr xmlns:ahyp="http://schemas.microsoft.com/office/drawing/2018/hyperlinkcolor" val="tx"/>
                  </a:ext>
                </a:extLst>
              </a:hlinkClick>
            </a:endParaRPr>
          </a:p>
          <a:p>
            <a:r>
              <a:rPr lang="en-AU" sz="2800" dirty="0">
                <a:hlinkClick r:id="rId2"/>
              </a:rPr>
              <a:t>Carer Connect video</a:t>
            </a:r>
            <a:endParaRPr lang="en-AU" sz="2800" dirty="0"/>
          </a:p>
          <a:p>
            <a:endParaRPr lang="en-AU" sz="1000" dirty="0"/>
          </a:p>
          <a:p>
            <a:pPr marL="0" indent="0">
              <a:buFont typeface="Arial"/>
              <a:buNone/>
            </a:pPr>
            <a:endParaRPr lang="en-AU" sz="1600" dirty="0"/>
          </a:p>
          <a:p>
            <a:pPr marL="0" indent="0">
              <a:buFont typeface="Arial"/>
              <a:buNone/>
            </a:pPr>
            <a:r>
              <a:rPr lang="en-AU" sz="1600" dirty="0"/>
              <a:t>More information can be found at the link below or use the QR code provided:</a:t>
            </a:r>
          </a:p>
          <a:p>
            <a:pPr marL="0" indent="0">
              <a:buFont typeface="Arial"/>
              <a:buNone/>
            </a:pPr>
            <a:r>
              <a:rPr lang="en-GB" sz="1600" dirty="0">
                <a:hlinkClick r:id="rId3"/>
              </a:rPr>
              <a:t>Carer Connect | Community support | Queensland Government (www.qld.gov.au)</a:t>
            </a:r>
            <a:endParaRPr lang="en-AU" sz="1600" dirty="0"/>
          </a:p>
        </p:txBody>
      </p:sp>
      <p:pic>
        <p:nvPicPr>
          <p:cNvPr id="7" name="Picture 6">
            <a:extLst>
              <a:ext uri="{FF2B5EF4-FFF2-40B4-BE49-F238E27FC236}">
                <a16:creationId xmlns:a16="http://schemas.microsoft.com/office/drawing/2014/main" id="{AF77316A-4016-4EC2-B914-F831F6DCFEEC}"/>
              </a:ext>
            </a:extLst>
          </p:cNvPr>
          <p:cNvPicPr>
            <a:picLocks noChangeAspect="1"/>
          </p:cNvPicPr>
          <p:nvPr/>
        </p:nvPicPr>
        <p:blipFill>
          <a:blip r:embed="rId4"/>
          <a:stretch>
            <a:fillRect/>
          </a:stretch>
        </p:blipFill>
        <p:spPr>
          <a:xfrm>
            <a:off x="7852514" y="5526825"/>
            <a:ext cx="862794" cy="864650"/>
          </a:xfrm>
          <a:prstGeom prst="rect">
            <a:avLst/>
          </a:prstGeom>
        </p:spPr>
      </p:pic>
    </p:spTree>
    <p:extLst>
      <p:ext uri="{BB962C8B-B14F-4D97-AF65-F5344CB8AC3E}">
        <p14:creationId xmlns:p14="http://schemas.microsoft.com/office/powerpoint/2010/main" val="1593896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B52A7D7-7190-4D26-9777-90EC4C8DD815}"/>
              </a:ext>
            </a:extLst>
          </p:cNvPr>
          <p:cNvCxnSpPr/>
          <p:nvPr/>
        </p:nvCxnSpPr>
        <p:spPr>
          <a:xfrm>
            <a:off x="673164" y="102983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80F22952-E23F-4260-A44A-0FD3AD919B66}"/>
              </a:ext>
            </a:extLst>
          </p:cNvPr>
          <p:cNvSpPr txBox="1">
            <a:spLocks/>
          </p:cNvSpPr>
          <p:nvPr/>
        </p:nvSpPr>
        <p:spPr>
          <a:xfrm>
            <a:off x="673164" y="472252"/>
            <a:ext cx="6749451" cy="56774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2800" b="1" dirty="0"/>
              <a:t>Support for Foster and Kinship Carers</a:t>
            </a:r>
            <a:endParaRPr lang="en-AU" sz="2800" dirty="0"/>
          </a:p>
        </p:txBody>
      </p:sp>
      <p:sp>
        <p:nvSpPr>
          <p:cNvPr id="4" name="Content Placeholder 2">
            <a:extLst>
              <a:ext uri="{FF2B5EF4-FFF2-40B4-BE49-F238E27FC236}">
                <a16:creationId xmlns:a16="http://schemas.microsoft.com/office/drawing/2014/main" id="{1170DA8C-7017-48EB-AADB-65E58363E282}"/>
              </a:ext>
            </a:extLst>
          </p:cNvPr>
          <p:cNvSpPr txBox="1">
            <a:spLocks/>
          </p:cNvSpPr>
          <p:nvPr/>
        </p:nvSpPr>
        <p:spPr>
          <a:xfrm>
            <a:off x="673164" y="1388170"/>
            <a:ext cx="11035132" cy="4781549"/>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50000"/>
              </a:spcBef>
              <a:defRPr/>
            </a:pPr>
            <a:r>
              <a:rPr lang="en-AU" altLang="en-US" sz="1600" b="1" dirty="0">
                <a:solidFill>
                  <a:srgbClr val="0070C0"/>
                </a:solidFill>
              </a:rPr>
              <a:t>Emotional, psychological support and practical support</a:t>
            </a:r>
            <a:r>
              <a:rPr lang="en-AU" altLang="en-US" sz="1600" dirty="0">
                <a:solidFill>
                  <a:srgbClr val="0070C0"/>
                </a:solidFill>
              </a:rPr>
              <a:t> </a:t>
            </a:r>
            <a:r>
              <a:rPr lang="en-AU" altLang="en-US" sz="1600" dirty="0"/>
              <a:t>- </a:t>
            </a:r>
            <a:r>
              <a:rPr lang="en-AU" altLang="en-US" sz="1400" dirty="0"/>
              <a:t>Regular visits by your non-government support worker, Support line and Community Visitor</a:t>
            </a:r>
            <a:endParaRPr lang="en-AU" altLang="en-US" sz="1600" dirty="0"/>
          </a:p>
          <a:p>
            <a:pPr>
              <a:spcBef>
                <a:spcPct val="50000"/>
              </a:spcBef>
              <a:defRPr/>
            </a:pPr>
            <a:r>
              <a:rPr lang="en-AU" altLang="en-US" sz="1600" b="1" dirty="0">
                <a:solidFill>
                  <a:srgbClr val="0070C0"/>
                </a:solidFill>
              </a:rPr>
              <a:t>Social support</a:t>
            </a:r>
            <a:r>
              <a:rPr lang="en-AU" altLang="en-US" sz="1600" dirty="0">
                <a:solidFill>
                  <a:srgbClr val="0070C0"/>
                </a:solidFill>
              </a:rPr>
              <a:t> </a:t>
            </a:r>
            <a:r>
              <a:rPr lang="en-AU" altLang="en-US" sz="1600" dirty="0"/>
              <a:t>- </a:t>
            </a:r>
            <a:r>
              <a:rPr lang="en-AU" altLang="en-US" sz="1400" dirty="0"/>
              <a:t>FAST representatives, Foster and Kinship Care worker</a:t>
            </a:r>
            <a:endParaRPr lang="en-AU" altLang="en-US" sz="1600" dirty="0"/>
          </a:p>
          <a:p>
            <a:pPr>
              <a:spcBef>
                <a:spcPct val="50000"/>
              </a:spcBef>
              <a:defRPr/>
            </a:pPr>
            <a:r>
              <a:rPr lang="en-AU" altLang="en-US" sz="1600" b="1" dirty="0">
                <a:solidFill>
                  <a:srgbClr val="0070C0"/>
                </a:solidFill>
              </a:rPr>
              <a:t>Training</a:t>
            </a:r>
            <a:r>
              <a:rPr lang="en-AU" altLang="en-US" sz="1600" b="1" dirty="0"/>
              <a:t> </a:t>
            </a:r>
            <a:r>
              <a:rPr lang="en-AU" altLang="en-US" sz="1600" dirty="0"/>
              <a:t>– </a:t>
            </a:r>
            <a:r>
              <a:rPr lang="en-AU" altLang="en-US" sz="1400" dirty="0"/>
              <a:t>Getting ready to start, Starting out, Continuous learning modules</a:t>
            </a:r>
            <a:endParaRPr lang="en-AU" altLang="en-US" sz="1600" dirty="0"/>
          </a:p>
          <a:p>
            <a:pPr>
              <a:spcBef>
                <a:spcPct val="50000"/>
              </a:spcBef>
              <a:defRPr/>
            </a:pPr>
            <a:r>
              <a:rPr lang="en-AU" altLang="en-US" sz="1600" b="1" dirty="0">
                <a:solidFill>
                  <a:srgbClr val="0070C0"/>
                </a:solidFill>
              </a:rPr>
              <a:t>Resources</a:t>
            </a:r>
            <a:r>
              <a:rPr lang="en-AU" altLang="en-US" sz="1600" dirty="0">
                <a:solidFill>
                  <a:srgbClr val="0070C0"/>
                </a:solidFill>
              </a:rPr>
              <a:t> </a:t>
            </a:r>
          </a:p>
          <a:p>
            <a:pPr lvl="1">
              <a:spcBef>
                <a:spcPct val="50000"/>
              </a:spcBef>
              <a:defRPr/>
            </a:pPr>
            <a:r>
              <a:rPr lang="en-AU" altLang="en-US" sz="1400" dirty="0"/>
              <a:t>Information for existing carers website </a:t>
            </a:r>
            <a:r>
              <a:rPr lang="en-AU" sz="1400" dirty="0">
                <a:solidFill>
                  <a:schemeClr val="accent1"/>
                </a:solidFill>
                <a:hlinkClick r:id="rId2">
                  <a:extLst>
                    <a:ext uri="{A12FA001-AC4F-418D-AE19-62706E023703}">
                      <ahyp:hlinkClr xmlns:ahyp="http://schemas.microsoft.com/office/drawing/2018/hyperlinkcolor" val="tx"/>
                    </a:ext>
                  </a:extLst>
                </a:hlinkClick>
              </a:rPr>
              <a:t>https://www.qld.gov.au/community/caring-child/foster-kinship-care/information-for-carers</a:t>
            </a:r>
            <a:r>
              <a:rPr lang="en-AU" sz="1400" dirty="0">
                <a:solidFill>
                  <a:schemeClr val="accent1"/>
                </a:solidFill>
              </a:rPr>
              <a:t>  </a:t>
            </a:r>
          </a:p>
          <a:p>
            <a:pPr lvl="1">
              <a:spcBef>
                <a:spcPct val="50000"/>
              </a:spcBef>
              <a:defRPr/>
            </a:pPr>
            <a:r>
              <a:rPr lang="en-US" altLang="en-US" sz="1400" dirty="0"/>
              <a:t>Carer Connect app</a:t>
            </a:r>
            <a:endParaRPr lang="en-AU" altLang="en-US" sz="1400" dirty="0"/>
          </a:p>
          <a:p>
            <a:pPr>
              <a:spcBef>
                <a:spcPct val="50000"/>
              </a:spcBef>
              <a:defRPr/>
            </a:pPr>
            <a:r>
              <a:rPr lang="en-AU" altLang="en-US" sz="1600" b="1" dirty="0">
                <a:solidFill>
                  <a:srgbClr val="0070C0"/>
                </a:solidFill>
              </a:rPr>
              <a:t>Task focused problem solving</a:t>
            </a:r>
            <a:r>
              <a:rPr lang="en-AU" altLang="en-US" sz="1600" dirty="0">
                <a:solidFill>
                  <a:srgbClr val="0070C0"/>
                </a:solidFill>
              </a:rPr>
              <a:t> </a:t>
            </a:r>
            <a:r>
              <a:rPr lang="en-AU" altLang="en-US" sz="1600" dirty="0"/>
              <a:t>– </a:t>
            </a:r>
            <a:r>
              <a:rPr lang="en-AU" altLang="en-US" sz="1400" dirty="0"/>
              <a:t>Queensland Foster and Kinship Carer support line, Foster and Kinship Care worker, Child Safety staff</a:t>
            </a:r>
            <a:endParaRPr lang="en-AU" altLang="en-US" sz="1600" dirty="0"/>
          </a:p>
          <a:p>
            <a:pPr>
              <a:spcBef>
                <a:spcPct val="50000"/>
              </a:spcBef>
              <a:defRPr/>
            </a:pPr>
            <a:r>
              <a:rPr lang="en-AU" altLang="en-US" sz="1600" b="1" dirty="0">
                <a:solidFill>
                  <a:srgbClr val="0070C0"/>
                </a:solidFill>
              </a:rPr>
              <a:t>Respite or Short break</a:t>
            </a:r>
          </a:p>
          <a:p>
            <a:pPr>
              <a:spcBef>
                <a:spcPct val="50000"/>
              </a:spcBef>
              <a:defRPr/>
            </a:pPr>
            <a:r>
              <a:rPr lang="en-AU" altLang="en-US" sz="1600" b="1" dirty="0">
                <a:solidFill>
                  <a:srgbClr val="0070C0"/>
                </a:solidFill>
              </a:rPr>
              <a:t>Community support groups</a:t>
            </a:r>
            <a:r>
              <a:rPr lang="en-AU" altLang="en-US" sz="1600" dirty="0">
                <a:solidFill>
                  <a:srgbClr val="0070C0"/>
                </a:solidFill>
              </a:rPr>
              <a:t> </a:t>
            </a:r>
            <a:r>
              <a:rPr lang="en-AU" altLang="en-US" sz="1400" dirty="0"/>
              <a:t>- FAST delegate, support groups, friends</a:t>
            </a:r>
            <a:endParaRPr lang="en-AU" altLang="en-US" sz="1600" dirty="0"/>
          </a:p>
          <a:p>
            <a:pPr>
              <a:spcBef>
                <a:spcPct val="50000"/>
              </a:spcBef>
              <a:defRPr/>
            </a:pPr>
            <a:r>
              <a:rPr lang="en-AU" altLang="en-US" sz="1600" b="1" dirty="0">
                <a:solidFill>
                  <a:srgbClr val="0070C0"/>
                </a:solidFill>
              </a:rPr>
              <a:t>Financial support </a:t>
            </a:r>
            <a:r>
              <a:rPr lang="en-AU" altLang="en-US" sz="1600" dirty="0"/>
              <a:t>- </a:t>
            </a:r>
            <a:r>
              <a:rPr lang="en-AU" altLang="en-US" sz="1400" dirty="0"/>
              <a:t>Federal and state government support, Carer Business Discount Card</a:t>
            </a:r>
            <a:endParaRPr lang="en-AU" altLang="en-US" sz="1600" dirty="0"/>
          </a:p>
          <a:p>
            <a:pPr>
              <a:spcBef>
                <a:spcPct val="50000"/>
              </a:spcBef>
              <a:defRPr/>
            </a:pPr>
            <a:r>
              <a:rPr lang="en-AU" altLang="en-US" sz="1600" b="1" dirty="0">
                <a:solidFill>
                  <a:srgbClr val="0070C0"/>
                </a:solidFill>
              </a:rPr>
              <a:t>Advocacy and support</a:t>
            </a:r>
            <a:r>
              <a:rPr lang="en-AU" altLang="en-US" sz="1600" dirty="0">
                <a:solidFill>
                  <a:srgbClr val="0070C0"/>
                </a:solidFill>
              </a:rPr>
              <a:t> </a:t>
            </a:r>
            <a:r>
              <a:rPr lang="en-AU" altLang="en-US" sz="1600" dirty="0"/>
              <a:t>- </a:t>
            </a:r>
            <a:r>
              <a:rPr lang="en-AU" altLang="en-US" sz="1400" dirty="0"/>
              <a:t>Queensland Foster and Kinship Care (QFKC), Foster and Kinship Service, FAST representative</a:t>
            </a:r>
            <a:endParaRPr lang="en-AU" altLang="en-US" sz="1600" dirty="0"/>
          </a:p>
          <a:p>
            <a:endParaRPr lang="en-AU" sz="1600" dirty="0"/>
          </a:p>
        </p:txBody>
      </p:sp>
    </p:spTree>
    <p:extLst>
      <p:ext uri="{BB962C8B-B14F-4D97-AF65-F5344CB8AC3E}">
        <p14:creationId xmlns:p14="http://schemas.microsoft.com/office/powerpoint/2010/main" val="15764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B9AF2-D51B-4D37-BF0C-6B4F2E526297}"/>
              </a:ext>
            </a:extLst>
          </p:cNvPr>
          <p:cNvSpPr txBox="1">
            <a:spLocks/>
          </p:cNvSpPr>
          <p:nvPr/>
        </p:nvSpPr>
        <p:spPr>
          <a:xfrm>
            <a:off x="1981200" y="827580"/>
            <a:ext cx="8229600" cy="435333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n-AU" dirty="0"/>
          </a:p>
          <a:p>
            <a:pPr marL="0" indent="0" algn="ctr">
              <a:buFont typeface="Arial"/>
              <a:buNone/>
            </a:pPr>
            <a:r>
              <a:rPr lang="en-AU" b="1" dirty="0">
                <a:hlinkClick r:id="rId2"/>
              </a:rPr>
              <a:t>Snap the Stigma</a:t>
            </a:r>
            <a:endParaRPr lang="en-AU" b="1" dirty="0"/>
          </a:p>
          <a:p>
            <a:pPr marL="0" indent="0" algn="ctr">
              <a:buFont typeface="Arial"/>
              <a:buNone/>
            </a:pPr>
            <a:endParaRPr lang="en-AU" sz="1200" b="1" dirty="0"/>
          </a:p>
          <a:p>
            <a:pPr marL="0" indent="0" algn="ctr">
              <a:buFont typeface="Arial"/>
              <a:buNone/>
            </a:pPr>
            <a:r>
              <a:rPr lang="en-GB" sz="2400" dirty="0"/>
              <a:t>Change the pre-conceived views that people may have about young people with a care experience.</a:t>
            </a:r>
            <a:endParaRPr lang="en-AU" sz="2400" b="1" dirty="0"/>
          </a:p>
        </p:txBody>
      </p:sp>
      <p:pic>
        <p:nvPicPr>
          <p:cNvPr id="4" name="Picture 3">
            <a:extLst>
              <a:ext uri="{FF2B5EF4-FFF2-40B4-BE49-F238E27FC236}">
                <a16:creationId xmlns:a16="http://schemas.microsoft.com/office/drawing/2014/main" id="{22B886F6-EEE2-4B92-8F95-83BF107F5E83}"/>
              </a:ext>
            </a:extLst>
          </p:cNvPr>
          <p:cNvPicPr>
            <a:picLocks noChangeAspect="1"/>
          </p:cNvPicPr>
          <p:nvPr/>
        </p:nvPicPr>
        <p:blipFill>
          <a:blip r:embed="rId3"/>
          <a:stretch>
            <a:fillRect/>
          </a:stretch>
        </p:blipFill>
        <p:spPr>
          <a:xfrm>
            <a:off x="4503618" y="3429000"/>
            <a:ext cx="3421182" cy="1480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107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07EDD4F-3851-4BC0-9F55-0AE35004F489}"/>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9C8CB8B2-C616-4CF9-A83F-5D51C51806EE}"/>
              </a:ext>
            </a:extLst>
          </p:cNvPr>
          <p:cNvSpPr txBox="1">
            <a:spLocks/>
          </p:cNvSpPr>
          <p:nvPr/>
        </p:nvSpPr>
        <p:spPr>
          <a:xfrm>
            <a:off x="593034" y="664127"/>
            <a:ext cx="8779566" cy="68580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2800" b="1" dirty="0"/>
              <a:t>Summary module one: Context of foster care</a:t>
            </a:r>
            <a:endParaRPr lang="en-AU" sz="2800" dirty="0"/>
          </a:p>
        </p:txBody>
      </p:sp>
      <p:sp>
        <p:nvSpPr>
          <p:cNvPr id="4" name="Content Placeholder 2">
            <a:extLst>
              <a:ext uri="{FF2B5EF4-FFF2-40B4-BE49-F238E27FC236}">
                <a16:creationId xmlns:a16="http://schemas.microsoft.com/office/drawing/2014/main" id="{8625586B-1810-4F04-B557-0B1E9985E046}"/>
              </a:ext>
            </a:extLst>
          </p:cNvPr>
          <p:cNvSpPr txBox="1">
            <a:spLocks/>
          </p:cNvSpPr>
          <p:nvPr/>
        </p:nvSpPr>
        <p:spPr>
          <a:xfrm>
            <a:off x="1152938" y="1828800"/>
            <a:ext cx="9819861" cy="386632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50000"/>
              </a:spcBef>
              <a:buClr>
                <a:schemeClr val="tx1"/>
              </a:buClr>
              <a:buFont typeface="Arial"/>
              <a:buNone/>
              <a:defRPr/>
            </a:pPr>
            <a:r>
              <a:rPr lang="en-AU" altLang="en-US" sz="2000" u="sng" dirty="0">
                <a:solidFill>
                  <a:srgbClr val="0070C0"/>
                </a:solidFill>
              </a:rPr>
              <a:t>Learning Outcomes</a:t>
            </a:r>
          </a:p>
          <a:p>
            <a:pPr marL="0" indent="0">
              <a:spcBef>
                <a:spcPct val="50000"/>
              </a:spcBef>
              <a:buClr>
                <a:schemeClr val="tx1"/>
              </a:buClr>
              <a:buFont typeface="Arial"/>
              <a:buNone/>
              <a:defRPr/>
            </a:pPr>
            <a:r>
              <a:rPr lang="en-AU" altLang="en-US" sz="1800" dirty="0"/>
              <a:t>Do you feel confident that you can:</a:t>
            </a:r>
          </a:p>
          <a:p>
            <a:pPr marL="627063" lvl="2" indent="-268288">
              <a:spcBef>
                <a:spcPct val="50000"/>
              </a:spcBef>
              <a:buClr>
                <a:schemeClr val="tx1"/>
              </a:buClr>
              <a:defRPr/>
            </a:pPr>
            <a:r>
              <a:rPr lang="en-AU" altLang="en-US" sz="1800" dirty="0"/>
              <a:t>Explain why children can require care arrangements.</a:t>
            </a:r>
          </a:p>
          <a:p>
            <a:pPr marL="627063" lvl="2" indent="-268288">
              <a:spcBef>
                <a:spcPct val="50000"/>
              </a:spcBef>
              <a:buClr>
                <a:schemeClr val="tx1"/>
              </a:buClr>
              <a:defRPr/>
            </a:pPr>
            <a:r>
              <a:rPr lang="en-AU" altLang="en-US" sz="1800" dirty="0"/>
              <a:t>Demonstrate knowledge of how children come into care and who is involved in decision making.</a:t>
            </a:r>
          </a:p>
          <a:p>
            <a:pPr marL="627063" lvl="2" indent="-268288">
              <a:spcBef>
                <a:spcPct val="50000"/>
              </a:spcBef>
              <a:buClr>
                <a:schemeClr val="tx1"/>
              </a:buClr>
              <a:defRPr/>
            </a:pPr>
            <a:r>
              <a:rPr lang="en-AU" altLang="en-US" sz="1800" dirty="0"/>
              <a:t>Identify the needs of children in care, and the roles and responsibilities of foster carers in meeting those needs.</a:t>
            </a:r>
          </a:p>
          <a:p>
            <a:endParaRPr lang="en-AU" sz="3600" dirty="0"/>
          </a:p>
        </p:txBody>
      </p:sp>
    </p:spTree>
    <p:extLst>
      <p:ext uri="{BB962C8B-B14F-4D97-AF65-F5344CB8AC3E}">
        <p14:creationId xmlns:p14="http://schemas.microsoft.com/office/powerpoint/2010/main" val="553902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E2D19EFF-30BC-4057-805B-DCD4C2A81A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93466" y="1057442"/>
            <a:ext cx="7405067" cy="4743115"/>
          </a:xfrm>
          <a:prstGeom prst="rect">
            <a:avLst/>
          </a:prstGeom>
        </p:spPr>
      </p:pic>
    </p:spTree>
    <p:extLst>
      <p:ext uri="{BB962C8B-B14F-4D97-AF65-F5344CB8AC3E}">
        <p14:creationId xmlns:p14="http://schemas.microsoft.com/office/powerpoint/2010/main" val="2507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DEBF1C5-9D88-412F-BCC2-9D458A2E46FC}"/>
              </a:ext>
            </a:extLst>
          </p:cNvPr>
          <p:cNvCxnSpPr/>
          <p:nvPr/>
        </p:nvCxnSpPr>
        <p:spPr>
          <a:xfrm>
            <a:off x="673165" y="129471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914E429F-BD16-4765-8C03-7D8461A81311}"/>
              </a:ext>
            </a:extLst>
          </p:cNvPr>
          <p:cNvSpPr txBox="1">
            <a:spLocks/>
          </p:cNvSpPr>
          <p:nvPr/>
        </p:nvSpPr>
        <p:spPr>
          <a:xfrm>
            <a:off x="673165" y="698635"/>
            <a:ext cx="7779543" cy="60615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AU" altLang="en-US" sz="2800" b="1" dirty="0"/>
              <a:t>Why do you want to be a carer?</a:t>
            </a:r>
            <a:endParaRPr lang="en-AU" sz="2800" dirty="0"/>
          </a:p>
        </p:txBody>
      </p:sp>
      <p:sp>
        <p:nvSpPr>
          <p:cNvPr id="4" name="Content Placeholder 2">
            <a:extLst>
              <a:ext uri="{FF2B5EF4-FFF2-40B4-BE49-F238E27FC236}">
                <a16:creationId xmlns:a16="http://schemas.microsoft.com/office/drawing/2014/main" id="{881F8EE4-A2CF-447F-81F5-E7636AAF74A7}"/>
              </a:ext>
            </a:extLst>
          </p:cNvPr>
          <p:cNvSpPr txBox="1">
            <a:spLocks/>
          </p:cNvSpPr>
          <p:nvPr/>
        </p:nvSpPr>
        <p:spPr>
          <a:xfrm>
            <a:off x="735805" y="1718582"/>
            <a:ext cx="6340855" cy="3659030"/>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GB" sz="1800" dirty="0"/>
              <a:t>How did you hear about foster care?</a:t>
            </a:r>
          </a:p>
          <a:p>
            <a:pPr>
              <a:lnSpc>
                <a:spcPct val="150000"/>
              </a:lnSpc>
            </a:pPr>
            <a:endParaRPr lang="en-GB" sz="1800" dirty="0"/>
          </a:p>
          <a:p>
            <a:pPr>
              <a:lnSpc>
                <a:spcPct val="150000"/>
              </a:lnSpc>
            </a:pPr>
            <a:r>
              <a:rPr lang="en-GB" sz="1800" dirty="0"/>
              <a:t>Why do you want to be a foster carer?</a:t>
            </a:r>
          </a:p>
          <a:p>
            <a:pPr>
              <a:lnSpc>
                <a:spcPct val="150000"/>
              </a:lnSpc>
            </a:pPr>
            <a:endParaRPr lang="en-GB" sz="1800" dirty="0"/>
          </a:p>
          <a:p>
            <a:pPr>
              <a:lnSpc>
                <a:spcPct val="150000"/>
              </a:lnSpc>
            </a:pPr>
            <a:r>
              <a:rPr lang="en-GB" sz="1800" dirty="0"/>
              <a:t>Explain one quality you have that you think might help you be a carer.</a:t>
            </a:r>
          </a:p>
          <a:p>
            <a:pPr>
              <a:lnSpc>
                <a:spcPct val="150000"/>
              </a:lnSpc>
            </a:pPr>
            <a:endParaRPr lang="en-GB" sz="1800" dirty="0"/>
          </a:p>
          <a:p>
            <a:pPr>
              <a:lnSpc>
                <a:spcPct val="150000"/>
              </a:lnSpc>
            </a:pPr>
            <a:r>
              <a:rPr lang="en-GB" sz="1800" dirty="0"/>
              <a:t>What impact do you think fostering will have on your family and friends?</a:t>
            </a:r>
          </a:p>
          <a:p>
            <a:endParaRPr lang="en-AU" sz="1800" dirty="0"/>
          </a:p>
        </p:txBody>
      </p:sp>
      <p:sp>
        <p:nvSpPr>
          <p:cNvPr id="5" name="Rectangle 4">
            <a:extLst>
              <a:ext uri="{FF2B5EF4-FFF2-40B4-BE49-F238E27FC236}">
                <a16:creationId xmlns:a16="http://schemas.microsoft.com/office/drawing/2014/main" id="{14AD7742-0F92-4599-820D-C3A8C7980212}"/>
              </a:ext>
            </a:extLst>
          </p:cNvPr>
          <p:cNvSpPr/>
          <p:nvPr/>
        </p:nvSpPr>
        <p:spPr>
          <a:xfrm>
            <a:off x="7667433" y="2014111"/>
            <a:ext cx="3209411" cy="707886"/>
          </a:xfrm>
          <a:prstGeom prst="rect">
            <a:avLst/>
          </a:prstGeom>
          <a:noFill/>
        </p:spPr>
        <p:txBody>
          <a:bodyPr wrap="square" lIns="91440" tIns="45720" rIns="91440" bIns="45720">
            <a:spAutoFit/>
          </a:bodyPr>
          <a:lstStyle/>
          <a:p>
            <a:pPr algn="ct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Activity</a:t>
            </a:r>
          </a:p>
        </p:txBody>
      </p:sp>
      <p:pic>
        <p:nvPicPr>
          <p:cNvPr id="6" name="Picture 5" descr="A picture containing text, clipart&#10;&#10;Description automatically generated">
            <a:extLst>
              <a:ext uri="{FF2B5EF4-FFF2-40B4-BE49-F238E27FC236}">
                <a16:creationId xmlns:a16="http://schemas.microsoft.com/office/drawing/2014/main" id="{6F84D316-750F-47A5-AC6F-ED14161A9E9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7771" y="2981021"/>
            <a:ext cx="3125516" cy="2295300"/>
          </a:xfrm>
          <a:prstGeom prst="rect">
            <a:avLst/>
          </a:prstGeom>
        </p:spPr>
      </p:pic>
    </p:spTree>
    <p:extLst>
      <p:ext uri="{BB962C8B-B14F-4D97-AF65-F5344CB8AC3E}">
        <p14:creationId xmlns:p14="http://schemas.microsoft.com/office/powerpoint/2010/main" val="265755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800A0E7-4164-4E32-AC54-71C1E1FCC3C7}"/>
              </a:ext>
            </a:extLst>
          </p:cNvPr>
          <p:cNvCxnSpPr/>
          <p:nvPr/>
        </p:nvCxnSpPr>
        <p:spPr>
          <a:xfrm>
            <a:off x="673165" y="1147599"/>
            <a:ext cx="740806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904CA591-311A-4FAF-AF09-4BFD913F176B}"/>
              </a:ext>
            </a:extLst>
          </p:cNvPr>
          <p:cNvSpPr txBox="1">
            <a:spLocks/>
          </p:cNvSpPr>
          <p:nvPr/>
        </p:nvSpPr>
        <p:spPr>
          <a:xfrm>
            <a:off x="480806" y="489908"/>
            <a:ext cx="6437242" cy="657691"/>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n-AU" altLang="en-US" sz="2800" b="1" dirty="0"/>
              <a:t>When does Child Safety intervene? </a:t>
            </a:r>
            <a:endParaRPr lang="en-AU" sz="2800" dirty="0"/>
          </a:p>
        </p:txBody>
      </p:sp>
      <p:sp>
        <p:nvSpPr>
          <p:cNvPr id="4" name="Content Placeholder 2">
            <a:extLst>
              <a:ext uri="{FF2B5EF4-FFF2-40B4-BE49-F238E27FC236}">
                <a16:creationId xmlns:a16="http://schemas.microsoft.com/office/drawing/2014/main" id="{8B576EE2-6058-452C-9BAE-0186DD009D77}"/>
              </a:ext>
            </a:extLst>
          </p:cNvPr>
          <p:cNvSpPr txBox="1">
            <a:spLocks/>
          </p:cNvSpPr>
          <p:nvPr/>
        </p:nvSpPr>
        <p:spPr>
          <a:xfrm>
            <a:off x="673165" y="1484799"/>
            <a:ext cx="10677322" cy="44576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25000"/>
              </a:spcBef>
              <a:spcAft>
                <a:spcPct val="30000"/>
              </a:spcAft>
              <a:buFont typeface="Arial"/>
              <a:buNone/>
              <a:defRPr/>
            </a:pPr>
            <a:r>
              <a:rPr lang="en-AU" altLang="en-US" sz="1800" dirty="0"/>
              <a:t>Child Safety investigates when there is a suspicion that a child </a:t>
            </a:r>
            <a:r>
              <a:rPr lang="en-AU" altLang="en-US" sz="1800" b="1" dirty="0"/>
              <a:t>is in need of protection.</a:t>
            </a:r>
          </a:p>
          <a:p>
            <a:pPr marL="0" indent="0">
              <a:spcBef>
                <a:spcPct val="25000"/>
              </a:spcBef>
              <a:spcAft>
                <a:spcPct val="30000"/>
              </a:spcAft>
              <a:buFont typeface="Arial"/>
              <a:buNone/>
              <a:defRPr/>
            </a:pPr>
            <a:r>
              <a:rPr lang="en-AU" altLang="en-US" sz="1800" dirty="0"/>
              <a:t>The </a:t>
            </a:r>
            <a:r>
              <a:rPr lang="en-AU" altLang="en-US" sz="1800" i="1" dirty="0"/>
              <a:t>Child Protection Act 1999</a:t>
            </a:r>
            <a:r>
              <a:rPr lang="en-AU" altLang="en-US" sz="1800" dirty="0"/>
              <a:t> (section 10) defines a “child in need of protection” as a child who:</a:t>
            </a:r>
          </a:p>
          <a:p>
            <a:pPr marL="722313" indent="-361950">
              <a:spcBef>
                <a:spcPct val="30000"/>
              </a:spcBef>
              <a:buFont typeface="+mj-lt"/>
              <a:buAutoNum type="alphaLcParenR"/>
            </a:pPr>
            <a:r>
              <a:rPr lang="en-AU" altLang="en-US" sz="1800" dirty="0"/>
              <a:t>has suffered significant harm, is suffering significant harm or is at unacceptable risk of suffering significant harm </a:t>
            </a:r>
            <a:r>
              <a:rPr lang="en-AU" altLang="en-US" sz="1800" b="1" dirty="0"/>
              <a:t>and</a:t>
            </a:r>
          </a:p>
          <a:p>
            <a:pPr marL="722313" indent="-361950">
              <a:spcBef>
                <a:spcPct val="30000"/>
              </a:spcBef>
              <a:buFont typeface="+mj-lt"/>
              <a:buAutoNum type="alphaLcParenR"/>
            </a:pPr>
            <a:r>
              <a:rPr lang="en-AU" altLang="en-US" sz="1800" dirty="0"/>
              <a:t>does not have a parent able and willing to protect the child from harm.</a:t>
            </a:r>
          </a:p>
          <a:p>
            <a:pPr marL="0" indent="0">
              <a:spcBef>
                <a:spcPct val="30000"/>
              </a:spcBef>
              <a:buFont typeface="Arial"/>
              <a:buNone/>
            </a:pPr>
            <a:endParaRPr lang="en-AU" altLang="en-US" sz="1800" b="1" dirty="0"/>
          </a:p>
          <a:p>
            <a:pPr marL="0" indent="0">
              <a:spcBef>
                <a:spcPct val="30000"/>
              </a:spcBef>
              <a:buFont typeface="Arial"/>
              <a:buNone/>
            </a:pPr>
            <a:endParaRPr lang="en-AU" altLang="en-US" sz="1800" b="1" dirty="0"/>
          </a:p>
          <a:p>
            <a:pPr marL="0" indent="0">
              <a:spcBef>
                <a:spcPct val="30000"/>
              </a:spcBef>
              <a:buFont typeface="Arial"/>
              <a:buNone/>
            </a:pPr>
            <a:r>
              <a:rPr lang="en-AU" altLang="en-US" sz="2400" b="1" dirty="0"/>
              <a:t>Definition of harm</a:t>
            </a:r>
            <a:endParaRPr lang="en-AU" altLang="en-US" sz="2400" dirty="0"/>
          </a:p>
          <a:p>
            <a:pPr marL="0" indent="0">
              <a:spcBef>
                <a:spcPct val="30000"/>
              </a:spcBef>
              <a:buFont typeface="Arial"/>
              <a:buNone/>
            </a:pPr>
            <a:r>
              <a:rPr lang="en-AU" altLang="en-US" sz="1800" dirty="0"/>
              <a:t>The Act (section 9) defines harm as, “any detrimental effect of a significant nature on the child’s physical, psychological or emotional wellbeing”.</a:t>
            </a:r>
          </a:p>
          <a:p>
            <a:pPr marL="514350" indent="-514350">
              <a:spcBef>
                <a:spcPct val="30000"/>
              </a:spcBef>
              <a:buFont typeface="Arial"/>
              <a:buAutoNum type="alphaLcParenR" startAt="2"/>
            </a:pPr>
            <a:endParaRPr lang="en-AU" sz="2000" dirty="0"/>
          </a:p>
        </p:txBody>
      </p:sp>
    </p:spTree>
    <p:extLst>
      <p:ext uri="{BB962C8B-B14F-4D97-AF65-F5344CB8AC3E}">
        <p14:creationId xmlns:p14="http://schemas.microsoft.com/office/powerpoint/2010/main" val="3410870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619381"/>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27ECEA0-9277-4074-9576-941A6325B524}"/>
              </a:ext>
            </a:extLst>
          </p:cNvPr>
          <p:cNvSpPr/>
          <p:nvPr/>
        </p:nvSpPr>
        <p:spPr>
          <a:xfrm>
            <a:off x="1028700" y="2095304"/>
            <a:ext cx="2628900" cy="2547257"/>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3600" b="1" kern="1200">
                <a:ln w="13462">
                  <a:solidFill>
                    <a:schemeClr val="bg1"/>
                  </a:solidFill>
                  <a:prstDash val="solid"/>
                </a:ln>
                <a:solidFill>
                  <a:srgbClr val="FFFFFF"/>
                </a:solidFill>
                <a:effectLst>
                  <a:outerShdw dist="38100" dir="2700000" algn="bl" rotWithShape="0">
                    <a:schemeClr val="accent5"/>
                  </a:outerShdw>
                </a:effectLst>
                <a:latin typeface="+mj-lt"/>
                <a:ea typeface="+mj-ea"/>
                <a:cs typeface="+mj-cs"/>
              </a:rPr>
              <a:t>Activity</a:t>
            </a:r>
          </a:p>
        </p:txBody>
      </p:sp>
      <p:pic>
        <p:nvPicPr>
          <p:cNvPr id="4" name="Picture 3" descr="A picture containing text, clipart&#10;&#10;Description automatically generated">
            <a:extLst>
              <a:ext uri="{FF2B5EF4-FFF2-40B4-BE49-F238E27FC236}">
                <a16:creationId xmlns:a16="http://schemas.microsoft.com/office/drawing/2014/main" id="{FE84E439-2B79-4311-AD25-99B05B4B8EE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1803409"/>
            <a:ext cx="4263553" cy="3131046"/>
          </a:xfrm>
          <a:prstGeom prst="rect">
            <a:avLst/>
          </a:prstGeom>
        </p:spPr>
      </p:pic>
      <p:pic>
        <p:nvPicPr>
          <p:cNvPr id="6" name="Picture 5">
            <a:extLst>
              <a:ext uri="{FF2B5EF4-FFF2-40B4-BE49-F238E27FC236}">
                <a16:creationId xmlns:a16="http://schemas.microsoft.com/office/drawing/2014/main" id="{F287EB45-5CB8-40E7-888A-7C1046A9FF6C}"/>
              </a:ext>
            </a:extLst>
          </p:cNvPr>
          <p:cNvPicPr>
            <a:picLocks noChangeAspect="1"/>
          </p:cNvPicPr>
          <p:nvPr/>
        </p:nvPicPr>
        <p:blipFill>
          <a:blip r:embed="rId4"/>
          <a:stretch>
            <a:fillRect/>
          </a:stretch>
        </p:blipFill>
        <p:spPr>
          <a:xfrm>
            <a:off x="0" y="0"/>
            <a:ext cx="12192000" cy="128038"/>
          </a:xfrm>
          <a:prstGeom prst="rect">
            <a:avLst/>
          </a:prstGeom>
        </p:spPr>
      </p:pic>
      <p:pic>
        <p:nvPicPr>
          <p:cNvPr id="8" name="Picture 7">
            <a:extLst>
              <a:ext uri="{FF2B5EF4-FFF2-40B4-BE49-F238E27FC236}">
                <a16:creationId xmlns:a16="http://schemas.microsoft.com/office/drawing/2014/main" id="{992263FC-FFD5-4184-9AF3-0E8E66538C26}"/>
              </a:ext>
            </a:extLst>
          </p:cNvPr>
          <p:cNvPicPr>
            <a:picLocks noChangeAspect="1"/>
          </p:cNvPicPr>
          <p:nvPr/>
        </p:nvPicPr>
        <p:blipFill>
          <a:blip r:embed="rId5"/>
          <a:stretch>
            <a:fillRect/>
          </a:stretch>
        </p:blipFill>
        <p:spPr>
          <a:xfrm>
            <a:off x="10505661" y="6100497"/>
            <a:ext cx="1462505" cy="557145"/>
          </a:xfrm>
          <a:prstGeom prst="rect">
            <a:avLst/>
          </a:prstGeom>
        </p:spPr>
      </p:pic>
    </p:spTree>
    <p:extLst>
      <p:ext uri="{BB962C8B-B14F-4D97-AF65-F5344CB8AC3E}">
        <p14:creationId xmlns:p14="http://schemas.microsoft.com/office/powerpoint/2010/main" val="965603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229</TotalTime>
  <Words>7314</Words>
  <Application>Microsoft Office PowerPoint</Application>
  <PresentationFormat>Widescreen</PresentationFormat>
  <Paragraphs>698</Paragraphs>
  <Slides>64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Courier New</vt:lpstr>
      <vt:lpstr>Times New Roman</vt:lpstr>
      <vt:lpstr>Verdana</vt:lpstr>
      <vt:lpstr>Wingdings</vt:lpstr>
      <vt:lpstr>Office Theme</vt:lpstr>
      <vt:lpstr>Getting ready to start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Queensland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of foster care - module 1 </dc:title>
  <dc:subject>Carer training</dc:subject>
  <dc:creator>Queensland Government</dc:creator>
  <cp:keywords>Powerpoint; tempate; carer; assessment; module 1; foster care;</cp:keywords>
  <cp:lastModifiedBy>Eloise Eggleton</cp:lastModifiedBy>
  <cp:revision>9</cp:revision>
  <dcterms:created xsi:type="dcterms:W3CDTF">2018-06-14T04:54:47Z</dcterms:created>
  <dcterms:modified xsi:type="dcterms:W3CDTF">2022-10-06T04:47:25Z</dcterms:modified>
</cp:coreProperties>
</file>