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74"/>
  </p:normalViewPr>
  <p:slideViewPr>
    <p:cSldViewPr snapToGrid="0" snapToObjects="1">
      <p:cViewPr varScale="1">
        <p:scale>
          <a:sx n="96" d="100"/>
          <a:sy n="96" d="100"/>
        </p:scale>
        <p:origin x="1032"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A9B8B-7992-4175-86B0-9E8BBA176B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8379390-36E6-46DA-8708-16683347C507}">
      <dgm:prSet custT="1"/>
      <dgm:spPr/>
      <dgm:t>
        <a:bodyPr/>
        <a:lstStyle/>
        <a:p>
          <a:pPr>
            <a:lnSpc>
              <a:spcPct val="100000"/>
            </a:lnSpc>
          </a:pPr>
          <a:r>
            <a:rPr lang="en-AU" sz="1400" dirty="0"/>
            <a:t>A formal assessment report to be prepared and discussed with you.</a:t>
          </a:r>
          <a:endParaRPr lang="en-US" sz="1400" dirty="0"/>
        </a:p>
      </dgm:t>
    </dgm:pt>
    <dgm:pt modelId="{CF68AC23-20EE-4F7F-B9B4-8D0F42209429}" type="parTrans" cxnId="{D4862FFA-9896-4D5D-B38E-A1D95FEF3422}">
      <dgm:prSet/>
      <dgm:spPr/>
      <dgm:t>
        <a:bodyPr/>
        <a:lstStyle/>
        <a:p>
          <a:endParaRPr lang="en-US" sz="1400"/>
        </a:p>
      </dgm:t>
    </dgm:pt>
    <dgm:pt modelId="{3059EA61-A68A-4F2D-80D7-253F568FF798}" type="sibTrans" cxnId="{D4862FFA-9896-4D5D-B38E-A1D95FEF3422}">
      <dgm:prSet/>
      <dgm:spPr/>
      <dgm:t>
        <a:bodyPr/>
        <a:lstStyle/>
        <a:p>
          <a:endParaRPr lang="en-US" sz="1400"/>
        </a:p>
      </dgm:t>
    </dgm:pt>
    <dgm:pt modelId="{7AB8539D-6D80-4928-89BF-04E4FE91EE9B}">
      <dgm:prSet custT="1"/>
      <dgm:spPr/>
      <dgm:t>
        <a:bodyPr/>
        <a:lstStyle/>
        <a:p>
          <a:pPr>
            <a:lnSpc>
              <a:spcPct val="100000"/>
            </a:lnSpc>
          </a:pPr>
          <a:r>
            <a:rPr lang="en-AU" sz="1400" dirty="0"/>
            <a:t>Upon completion of your assessment the assessor will make a recommendation to Child Safety to approve or refuse the application</a:t>
          </a:r>
          <a:endParaRPr lang="en-US" sz="1400" dirty="0"/>
        </a:p>
      </dgm:t>
    </dgm:pt>
    <dgm:pt modelId="{FCF8D7C5-6B07-451A-A760-A245A1E1FB11}" type="parTrans" cxnId="{CD835FAD-9EB2-4C95-A68A-C3ABF3CF25E4}">
      <dgm:prSet/>
      <dgm:spPr/>
      <dgm:t>
        <a:bodyPr/>
        <a:lstStyle/>
        <a:p>
          <a:endParaRPr lang="en-US" sz="1400"/>
        </a:p>
      </dgm:t>
    </dgm:pt>
    <dgm:pt modelId="{094D6132-481C-4F2D-AB44-AC6753D0FFC2}" type="sibTrans" cxnId="{CD835FAD-9EB2-4C95-A68A-C3ABF3CF25E4}">
      <dgm:prSet/>
      <dgm:spPr/>
      <dgm:t>
        <a:bodyPr/>
        <a:lstStyle/>
        <a:p>
          <a:endParaRPr lang="en-US" sz="1400"/>
        </a:p>
      </dgm:t>
    </dgm:pt>
    <dgm:pt modelId="{D540D08F-69DC-4EC5-B098-13F0433AF3D7}">
      <dgm:prSet custT="1"/>
      <dgm:spPr/>
      <dgm:t>
        <a:bodyPr/>
        <a:lstStyle/>
        <a:p>
          <a:pPr>
            <a:lnSpc>
              <a:spcPct val="100000"/>
            </a:lnSpc>
          </a:pPr>
          <a:r>
            <a:rPr lang="en-AU" sz="1400"/>
            <a:t>If approved, further training modules are to be completed in your 1</a:t>
          </a:r>
          <a:r>
            <a:rPr lang="en-AU" sz="1400" baseline="30000"/>
            <a:t>st</a:t>
          </a:r>
          <a:r>
            <a:rPr lang="en-AU" sz="1400"/>
            <a:t> year of caring (3 modules)</a:t>
          </a:r>
          <a:endParaRPr lang="en-US" sz="1400"/>
        </a:p>
      </dgm:t>
    </dgm:pt>
    <dgm:pt modelId="{E4D8CA89-61A4-49E8-A19E-A02A8CAE6193}" type="parTrans" cxnId="{6F14D05E-8A84-4E8C-BC80-856D884910F5}">
      <dgm:prSet/>
      <dgm:spPr/>
      <dgm:t>
        <a:bodyPr/>
        <a:lstStyle/>
        <a:p>
          <a:endParaRPr lang="en-US" sz="1400"/>
        </a:p>
      </dgm:t>
    </dgm:pt>
    <dgm:pt modelId="{6EAE8382-0D2A-4AD7-9E41-9F7D1793221A}" type="sibTrans" cxnId="{6F14D05E-8A84-4E8C-BC80-856D884910F5}">
      <dgm:prSet/>
      <dgm:spPr/>
      <dgm:t>
        <a:bodyPr/>
        <a:lstStyle/>
        <a:p>
          <a:endParaRPr lang="en-US" sz="1400"/>
        </a:p>
      </dgm:t>
    </dgm:pt>
    <dgm:pt modelId="{602BCE41-E1D2-4E13-BBD0-180FCCE57C37}">
      <dgm:prSet custT="1"/>
      <dgm:spPr/>
      <dgm:t>
        <a:bodyPr/>
        <a:lstStyle/>
        <a:p>
          <a:pPr>
            <a:lnSpc>
              <a:spcPct val="100000"/>
            </a:lnSpc>
          </a:pPr>
          <a:r>
            <a:rPr lang="en-AU" sz="1400"/>
            <a:t>Learning journal to reflect on learnings</a:t>
          </a:r>
          <a:endParaRPr lang="en-US" sz="1400"/>
        </a:p>
      </dgm:t>
    </dgm:pt>
    <dgm:pt modelId="{68E76673-5C05-491C-B5A2-AE52BB9AB8E8}" type="parTrans" cxnId="{C8B2E859-E2FA-41D4-BF28-EB7F86ABC9E8}">
      <dgm:prSet/>
      <dgm:spPr/>
      <dgm:t>
        <a:bodyPr/>
        <a:lstStyle/>
        <a:p>
          <a:endParaRPr lang="en-US" sz="1400"/>
        </a:p>
      </dgm:t>
    </dgm:pt>
    <dgm:pt modelId="{3AC5B78C-3A3D-4E37-AE04-32308647834C}" type="sibTrans" cxnId="{C8B2E859-E2FA-41D4-BF28-EB7F86ABC9E8}">
      <dgm:prSet/>
      <dgm:spPr/>
      <dgm:t>
        <a:bodyPr/>
        <a:lstStyle/>
        <a:p>
          <a:endParaRPr lang="en-US" sz="1400"/>
        </a:p>
      </dgm:t>
    </dgm:pt>
    <dgm:pt modelId="{96409F5D-6757-4751-8573-68B3A0A949F5}">
      <dgm:prSet custT="1"/>
      <dgm:spPr/>
      <dgm:t>
        <a:bodyPr/>
        <a:lstStyle/>
        <a:p>
          <a:pPr>
            <a:lnSpc>
              <a:spcPct val="100000"/>
            </a:lnSpc>
          </a:pPr>
          <a:r>
            <a:rPr lang="en-AU" sz="1400" dirty="0"/>
            <a:t>As an approved carer and after your initial 1</a:t>
          </a:r>
          <a:r>
            <a:rPr lang="en-AU" sz="1400" baseline="30000" dirty="0"/>
            <a:t>st</a:t>
          </a:r>
          <a:r>
            <a:rPr lang="en-AU" sz="1400" dirty="0"/>
            <a:t>  year approval, you will be required to renew your carer approval every 2 years.</a:t>
          </a:r>
          <a:endParaRPr lang="en-US" sz="1400" dirty="0"/>
        </a:p>
      </dgm:t>
    </dgm:pt>
    <dgm:pt modelId="{F9D9C356-FEDD-423D-A4F4-F66A516E83BA}" type="parTrans" cxnId="{96C1CC0E-0363-431A-9CE4-4198B2211E18}">
      <dgm:prSet/>
      <dgm:spPr/>
      <dgm:t>
        <a:bodyPr/>
        <a:lstStyle/>
        <a:p>
          <a:endParaRPr lang="en-US" sz="1400"/>
        </a:p>
      </dgm:t>
    </dgm:pt>
    <dgm:pt modelId="{812F43F3-B916-4CF4-9908-EF0163CD3687}" type="sibTrans" cxnId="{96C1CC0E-0363-431A-9CE4-4198B2211E18}">
      <dgm:prSet/>
      <dgm:spPr/>
      <dgm:t>
        <a:bodyPr/>
        <a:lstStyle/>
        <a:p>
          <a:endParaRPr lang="en-US" sz="1400"/>
        </a:p>
      </dgm:t>
    </dgm:pt>
    <dgm:pt modelId="{8E81CBA2-08DD-4E6D-9D51-66DADB2E8376}" type="pres">
      <dgm:prSet presAssocID="{C4DA9B8B-7992-4175-86B0-9E8BBA176B2F}" presName="root" presStyleCnt="0">
        <dgm:presLayoutVars>
          <dgm:dir/>
          <dgm:resizeHandles val="exact"/>
        </dgm:presLayoutVars>
      </dgm:prSet>
      <dgm:spPr/>
    </dgm:pt>
    <dgm:pt modelId="{95266505-385F-4D9D-A5DD-2F50E1623B64}" type="pres">
      <dgm:prSet presAssocID="{58379390-36E6-46DA-8708-16683347C507}" presName="compNode" presStyleCnt="0"/>
      <dgm:spPr/>
    </dgm:pt>
    <dgm:pt modelId="{1E4913D2-3697-4E0D-BF97-42641CC993CE}" type="pres">
      <dgm:prSet presAssocID="{58379390-36E6-46DA-8708-16683347C507}" presName="bgRect" presStyleLbl="bgShp" presStyleIdx="0" presStyleCnt="5"/>
      <dgm:spPr/>
    </dgm:pt>
    <dgm:pt modelId="{A6FB1714-CE83-461E-B56B-B24BD63B284C}" type="pres">
      <dgm:prSet presAssocID="{58379390-36E6-46DA-8708-16683347C5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6501AC1B-8908-4B2D-AF70-98FE8BF63362}" type="pres">
      <dgm:prSet presAssocID="{58379390-36E6-46DA-8708-16683347C507}" presName="spaceRect" presStyleCnt="0"/>
      <dgm:spPr/>
    </dgm:pt>
    <dgm:pt modelId="{9DC3C302-69AA-4F53-91B7-8C4091BE5872}" type="pres">
      <dgm:prSet presAssocID="{58379390-36E6-46DA-8708-16683347C507}" presName="parTx" presStyleLbl="revTx" presStyleIdx="0" presStyleCnt="5">
        <dgm:presLayoutVars>
          <dgm:chMax val="0"/>
          <dgm:chPref val="0"/>
        </dgm:presLayoutVars>
      </dgm:prSet>
      <dgm:spPr/>
    </dgm:pt>
    <dgm:pt modelId="{679CE1FE-2C72-44DE-836E-7EBAE35AFF29}" type="pres">
      <dgm:prSet presAssocID="{3059EA61-A68A-4F2D-80D7-253F568FF798}" presName="sibTrans" presStyleCnt="0"/>
      <dgm:spPr/>
    </dgm:pt>
    <dgm:pt modelId="{BBF4207E-69F9-44C0-9088-30021523924E}" type="pres">
      <dgm:prSet presAssocID="{7AB8539D-6D80-4928-89BF-04E4FE91EE9B}" presName="compNode" presStyleCnt="0"/>
      <dgm:spPr/>
    </dgm:pt>
    <dgm:pt modelId="{DAAF007A-5421-4613-B223-BB2F60B955E1}" type="pres">
      <dgm:prSet presAssocID="{7AB8539D-6D80-4928-89BF-04E4FE91EE9B}" presName="bgRect" presStyleLbl="bgShp" presStyleIdx="1" presStyleCnt="5"/>
      <dgm:spPr/>
    </dgm:pt>
    <dgm:pt modelId="{400C488B-AE3C-4536-BD96-D7CE80CAD8FC}" type="pres">
      <dgm:prSet presAssocID="{7AB8539D-6D80-4928-89BF-04E4FE91EE9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6818BF63-DF18-431C-93A7-42B31C973A2C}" type="pres">
      <dgm:prSet presAssocID="{7AB8539D-6D80-4928-89BF-04E4FE91EE9B}" presName="spaceRect" presStyleCnt="0"/>
      <dgm:spPr/>
    </dgm:pt>
    <dgm:pt modelId="{901155E8-0E7F-4D4B-97B7-DA8C7768CEE5}" type="pres">
      <dgm:prSet presAssocID="{7AB8539D-6D80-4928-89BF-04E4FE91EE9B}" presName="parTx" presStyleLbl="revTx" presStyleIdx="1" presStyleCnt="5">
        <dgm:presLayoutVars>
          <dgm:chMax val="0"/>
          <dgm:chPref val="0"/>
        </dgm:presLayoutVars>
      </dgm:prSet>
      <dgm:spPr/>
    </dgm:pt>
    <dgm:pt modelId="{41BF7677-60A2-4EBE-9FE2-139AD59CC14F}" type="pres">
      <dgm:prSet presAssocID="{094D6132-481C-4F2D-AB44-AC6753D0FFC2}" presName="sibTrans" presStyleCnt="0"/>
      <dgm:spPr/>
    </dgm:pt>
    <dgm:pt modelId="{1695CBCC-7A5D-4C51-AA9C-B9752D16B446}" type="pres">
      <dgm:prSet presAssocID="{D540D08F-69DC-4EC5-B098-13F0433AF3D7}" presName="compNode" presStyleCnt="0"/>
      <dgm:spPr/>
    </dgm:pt>
    <dgm:pt modelId="{EE3AF9A4-1AF0-4646-82E2-E6B5001539C7}" type="pres">
      <dgm:prSet presAssocID="{D540D08F-69DC-4EC5-B098-13F0433AF3D7}" presName="bgRect" presStyleLbl="bgShp" presStyleIdx="2" presStyleCnt="5"/>
      <dgm:spPr/>
    </dgm:pt>
    <dgm:pt modelId="{BC2EE40A-9529-4C7A-B96A-DD085140A5E0}" type="pres">
      <dgm:prSet presAssocID="{D540D08F-69DC-4EC5-B098-13F0433AF3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51149C12-73AA-43CD-95E9-D9129B8F2B7B}" type="pres">
      <dgm:prSet presAssocID="{D540D08F-69DC-4EC5-B098-13F0433AF3D7}" presName="spaceRect" presStyleCnt="0"/>
      <dgm:spPr/>
    </dgm:pt>
    <dgm:pt modelId="{31A62A0D-D659-4EA3-87FC-9A97C11A9490}" type="pres">
      <dgm:prSet presAssocID="{D540D08F-69DC-4EC5-B098-13F0433AF3D7}" presName="parTx" presStyleLbl="revTx" presStyleIdx="2" presStyleCnt="5">
        <dgm:presLayoutVars>
          <dgm:chMax val="0"/>
          <dgm:chPref val="0"/>
        </dgm:presLayoutVars>
      </dgm:prSet>
      <dgm:spPr/>
    </dgm:pt>
    <dgm:pt modelId="{89C01DAF-AA2F-4975-A511-49216CD3C7E6}" type="pres">
      <dgm:prSet presAssocID="{6EAE8382-0D2A-4AD7-9E41-9F7D1793221A}" presName="sibTrans" presStyleCnt="0"/>
      <dgm:spPr/>
    </dgm:pt>
    <dgm:pt modelId="{EC339641-B5E1-4950-9530-41E00EB894F9}" type="pres">
      <dgm:prSet presAssocID="{602BCE41-E1D2-4E13-BBD0-180FCCE57C37}" presName="compNode" presStyleCnt="0"/>
      <dgm:spPr/>
    </dgm:pt>
    <dgm:pt modelId="{4E4F919F-9B3B-4153-8678-D112B2DA5B73}" type="pres">
      <dgm:prSet presAssocID="{602BCE41-E1D2-4E13-BBD0-180FCCE57C37}" presName="bgRect" presStyleLbl="bgShp" presStyleIdx="3" presStyleCnt="5"/>
      <dgm:spPr/>
    </dgm:pt>
    <dgm:pt modelId="{27531DC3-4FCE-415C-AA22-1AB771959434}" type="pres">
      <dgm:prSet presAssocID="{602BCE41-E1D2-4E13-BBD0-180FCCE57C3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E7F0FD50-2668-459A-87A9-831825B4C492}" type="pres">
      <dgm:prSet presAssocID="{602BCE41-E1D2-4E13-BBD0-180FCCE57C37}" presName="spaceRect" presStyleCnt="0"/>
      <dgm:spPr/>
    </dgm:pt>
    <dgm:pt modelId="{7404F63D-78BD-47F8-9D03-D1F78A382B68}" type="pres">
      <dgm:prSet presAssocID="{602BCE41-E1D2-4E13-BBD0-180FCCE57C37}" presName="parTx" presStyleLbl="revTx" presStyleIdx="3" presStyleCnt="5">
        <dgm:presLayoutVars>
          <dgm:chMax val="0"/>
          <dgm:chPref val="0"/>
        </dgm:presLayoutVars>
      </dgm:prSet>
      <dgm:spPr/>
    </dgm:pt>
    <dgm:pt modelId="{9258F229-90C5-4936-8022-B83E8B424A0A}" type="pres">
      <dgm:prSet presAssocID="{3AC5B78C-3A3D-4E37-AE04-32308647834C}" presName="sibTrans" presStyleCnt="0"/>
      <dgm:spPr/>
    </dgm:pt>
    <dgm:pt modelId="{F253D6A9-606B-433C-987E-640D1CD90B41}" type="pres">
      <dgm:prSet presAssocID="{96409F5D-6757-4751-8573-68B3A0A949F5}" presName="compNode" presStyleCnt="0"/>
      <dgm:spPr/>
    </dgm:pt>
    <dgm:pt modelId="{834B8EFE-E316-4E43-B048-0D97D4EDE5E7}" type="pres">
      <dgm:prSet presAssocID="{96409F5D-6757-4751-8573-68B3A0A949F5}" presName="bgRect" presStyleLbl="bgShp" presStyleIdx="4" presStyleCnt="5"/>
      <dgm:spPr/>
    </dgm:pt>
    <dgm:pt modelId="{62B1A69B-79A4-4C28-A0CB-A9F1F4A9D35B}" type="pres">
      <dgm:prSet presAssocID="{96409F5D-6757-4751-8573-68B3A0A949F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Yuan"/>
        </a:ext>
      </dgm:extLst>
    </dgm:pt>
    <dgm:pt modelId="{105D7780-A1BD-469B-91D6-EF488245A700}" type="pres">
      <dgm:prSet presAssocID="{96409F5D-6757-4751-8573-68B3A0A949F5}" presName="spaceRect" presStyleCnt="0"/>
      <dgm:spPr/>
    </dgm:pt>
    <dgm:pt modelId="{D4B034A5-E1D2-468A-B7E9-5F5F1D7EFFE9}" type="pres">
      <dgm:prSet presAssocID="{96409F5D-6757-4751-8573-68B3A0A949F5}" presName="parTx" presStyleLbl="revTx" presStyleIdx="4" presStyleCnt="5">
        <dgm:presLayoutVars>
          <dgm:chMax val="0"/>
          <dgm:chPref val="0"/>
        </dgm:presLayoutVars>
      </dgm:prSet>
      <dgm:spPr/>
    </dgm:pt>
  </dgm:ptLst>
  <dgm:cxnLst>
    <dgm:cxn modelId="{96C1CC0E-0363-431A-9CE4-4198B2211E18}" srcId="{C4DA9B8B-7992-4175-86B0-9E8BBA176B2F}" destId="{96409F5D-6757-4751-8573-68B3A0A949F5}" srcOrd="4" destOrd="0" parTransId="{F9D9C356-FEDD-423D-A4F4-F66A516E83BA}" sibTransId="{812F43F3-B916-4CF4-9908-EF0163CD3687}"/>
    <dgm:cxn modelId="{4E904A1E-5E36-48E8-8EBC-273A6B4D0A5B}" type="presOf" srcId="{D540D08F-69DC-4EC5-B098-13F0433AF3D7}" destId="{31A62A0D-D659-4EA3-87FC-9A97C11A9490}" srcOrd="0" destOrd="0" presId="urn:microsoft.com/office/officeart/2018/2/layout/IconVerticalSolidList"/>
    <dgm:cxn modelId="{DFCB912A-94AF-4DA5-B192-C5E669656ABE}" type="presOf" srcId="{7AB8539D-6D80-4928-89BF-04E4FE91EE9B}" destId="{901155E8-0E7F-4D4B-97B7-DA8C7768CEE5}" srcOrd="0" destOrd="0" presId="urn:microsoft.com/office/officeart/2018/2/layout/IconVerticalSolidList"/>
    <dgm:cxn modelId="{92326036-625C-4F1E-8612-DD5E53CB0D70}" type="presOf" srcId="{58379390-36E6-46DA-8708-16683347C507}" destId="{9DC3C302-69AA-4F53-91B7-8C4091BE5872}" srcOrd="0" destOrd="0" presId="urn:microsoft.com/office/officeart/2018/2/layout/IconVerticalSolidList"/>
    <dgm:cxn modelId="{6F14D05E-8A84-4E8C-BC80-856D884910F5}" srcId="{C4DA9B8B-7992-4175-86B0-9E8BBA176B2F}" destId="{D540D08F-69DC-4EC5-B098-13F0433AF3D7}" srcOrd="2" destOrd="0" parTransId="{E4D8CA89-61A4-49E8-A19E-A02A8CAE6193}" sibTransId="{6EAE8382-0D2A-4AD7-9E41-9F7D1793221A}"/>
    <dgm:cxn modelId="{C09FDF4F-3BE3-44A2-862A-CF97DB2846D8}" type="presOf" srcId="{C4DA9B8B-7992-4175-86B0-9E8BBA176B2F}" destId="{8E81CBA2-08DD-4E6D-9D51-66DADB2E8376}" srcOrd="0" destOrd="0" presId="urn:microsoft.com/office/officeart/2018/2/layout/IconVerticalSolidList"/>
    <dgm:cxn modelId="{C8B2E859-E2FA-41D4-BF28-EB7F86ABC9E8}" srcId="{C4DA9B8B-7992-4175-86B0-9E8BBA176B2F}" destId="{602BCE41-E1D2-4E13-BBD0-180FCCE57C37}" srcOrd="3" destOrd="0" parTransId="{68E76673-5C05-491C-B5A2-AE52BB9AB8E8}" sibTransId="{3AC5B78C-3A3D-4E37-AE04-32308647834C}"/>
    <dgm:cxn modelId="{CD835FAD-9EB2-4C95-A68A-C3ABF3CF25E4}" srcId="{C4DA9B8B-7992-4175-86B0-9E8BBA176B2F}" destId="{7AB8539D-6D80-4928-89BF-04E4FE91EE9B}" srcOrd="1" destOrd="0" parTransId="{FCF8D7C5-6B07-451A-A760-A245A1E1FB11}" sibTransId="{094D6132-481C-4F2D-AB44-AC6753D0FFC2}"/>
    <dgm:cxn modelId="{F828D7CE-F913-4FAF-838A-D16CD26D21DC}" type="presOf" srcId="{602BCE41-E1D2-4E13-BBD0-180FCCE57C37}" destId="{7404F63D-78BD-47F8-9D03-D1F78A382B68}" srcOrd="0" destOrd="0" presId="urn:microsoft.com/office/officeart/2018/2/layout/IconVerticalSolidList"/>
    <dgm:cxn modelId="{F87B5CDF-CC66-4A42-8D82-74E67092B5B5}" type="presOf" srcId="{96409F5D-6757-4751-8573-68B3A0A949F5}" destId="{D4B034A5-E1D2-468A-B7E9-5F5F1D7EFFE9}" srcOrd="0" destOrd="0" presId="urn:microsoft.com/office/officeart/2018/2/layout/IconVerticalSolidList"/>
    <dgm:cxn modelId="{D4862FFA-9896-4D5D-B38E-A1D95FEF3422}" srcId="{C4DA9B8B-7992-4175-86B0-9E8BBA176B2F}" destId="{58379390-36E6-46DA-8708-16683347C507}" srcOrd="0" destOrd="0" parTransId="{CF68AC23-20EE-4F7F-B9B4-8D0F42209429}" sibTransId="{3059EA61-A68A-4F2D-80D7-253F568FF798}"/>
    <dgm:cxn modelId="{E90E2577-513C-4A6F-83D2-B6C620947A1C}" type="presParOf" srcId="{8E81CBA2-08DD-4E6D-9D51-66DADB2E8376}" destId="{95266505-385F-4D9D-A5DD-2F50E1623B64}" srcOrd="0" destOrd="0" presId="urn:microsoft.com/office/officeart/2018/2/layout/IconVerticalSolidList"/>
    <dgm:cxn modelId="{09A765AD-FDD4-4205-90E4-2394E9209658}" type="presParOf" srcId="{95266505-385F-4D9D-A5DD-2F50E1623B64}" destId="{1E4913D2-3697-4E0D-BF97-42641CC993CE}" srcOrd="0" destOrd="0" presId="urn:microsoft.com/office/officeart/2018/2/layout/IconVerticalSolidList"/>
    <dgm:cxn modelId="{CB7A86BF-46C4-428B-BAC8-CF5594BD49DB}" type="presParOf" srcId="{95266505-385F-4D9D-A5DD-2F50E1623B64}" destId="{A6FB1714-CE83-461E-B56B-B24BD63B284C}" srcOrd="1" destOrd="0" presId="urn:microsoft.com/office/officeart/2018/2/layout/IconVerticalSolidList"/>
    <dgm:cxn modelId="{D217E942-3877-47FF-8556-C4F305A41739}" type="presParOf" srcId="{95266505-385F-4D9D-A5DD-2F50E1623B64}" destId="{6501AC1B-8908-4B2D-AF70-98FE8BF63362}" srcOrd="2" destOrd="0" presId="urn:microsoft.com/office/officeart/2018/2/layout/IconVerticalSolidList"/>
    <dgm:cxn modelId="{6B7CBD56-D801-46BD-A092-38D4DF155843}" type="presParOf" srcId="{95266505-385F-4D9D-A5DD-2F50E1623B64}" destId="{9DC3C302-69AA-4F53-91B7-8C4091BE5872}" srcOrd="3" destOrd="0" presId="urn:microsoft.com/office/officeart/2018/2/layout/IconVerticalSolidList"/>
    <dgm:cxn modelId="{5C4551D6-39C9-4DDB-BEBC-BED0DF5FE97E}" type="presParOf" srcId="{8E81CBA2-08DD-4E6D-9D51-66DADB2E8376}" destId="{679CE1FE-2C72-44DE-836E-7EBAE35AFF29}" srcOrd="1" destOrd="0" presId="urn:microsoft.com/office/officeart/2018/2/layout/IconVerticalSolidList"/>
    <dgm:cxn modelId="{B4FF073E-6504-456C-A962-A9CC97DDF498}" type="presParOf" srcId="{8E81CBA2-08DD-4E6D-9D51-66DADB2E8376}" destId="{BBF4207E-69F9-44C0-9088-30021523924E}" srcOrd="2" destOrd="0" presId="urn:microsoft.com/office/officeart/2018/2/layout/IconVerticalSolidList"/>
    <dgm:cxn modelId="{3CC09623-DCC9-4B78-91BD-DB77ECDFD86E}" type="presParOf" srcId="{BBF4207E-69F9-44C0-9088-30021523924E}" destId="{DAAF007A-5421-4613-B223-BB2F60B955E1}" srcOrd="0" destOrd="0" presId="urn:microsoft.com/office/officeart/2018/2/layout/IconVerticalSolidList"/>
    <dgm:cxn modelId="{B927B5AD-E07C-4DB9-BCA6-8A8C8AF22FC4}" type="presParOf" srcId="{BBF4207E-69F9-44C0-9088-30021523924E}" destId="{400C488B-AE3C-4536-BD96-D7CE80CAD8FC}" srcOrd="1" destOrd="0" presId="urn:microsoft.com/office/officeart/2018/2/layout/IconVerticalSolidList"/>
    <dgm:cxn modelId="{2284A6E7-8089-4B38-A83D-289DC03D4E0A}" type="presParOf" srcId="{BBF4207E-69F9-44C0-9088-30021523924E}" destId="{6818BF63-DF18-431C-93A7-42B31C973A2C}" srcOrd="2" destOrd="0" presId="urn:microsoft.com/office/officeart/2018/2/layout/IconVerticalSolidList"/>
    <dgm:cxn modelId="{4EA2B18F-AAF1-48CA-A16B-FCF079A286CB}" type="presParOf" srcId="{BBF4207E-69F9-44C0-9088-30021523924E}" destId="{901155E8-0E7F-4D4B-97B7-DA8C7768CEE5}" srcOrd="3" destOrd="0" presId="urn:microsoft.com/office/officeart/2018/2/layout/IconVerticalSolidList"/>
    <dgm:cxn modelId="{6D256730-B957-4320-A636-EA8F818EBA0E}" type="presParOf" srcId="{8E81CBA2-08DD-4E6D-9D51-66DADB2E8376}" destId="{41BF7677-60A2-4EBE-9FE2-139AD59CC14F}" srcOrd="3" destOrd="0" presId="urn:microsoft.com/office/officeart/2018/2/layout/IconVerticalSolidList"/>
    <dgm:cxn modelId="{335B468B-C5A1-4948-B51D-24B90C101C54}" type="presParOf" srcId="{8E81CBA2-08DD-4E6D-9D51-66DADB2E8376}" destId="{1695CBCC-7A5D-4C51-AA9C-B9752D16B446}" srcOrd="4" destOrd="0" presId="urn:microsoft.com/office/officeart/2018/2/layout/IconVerticalSolidList"/>
    <dgm:cxn modelId="{C72590B9-2F83-45EE-ABA0-E92F64C86B13}" type="presParOf" srcId="{1695CBCC-7A5D-4C51-AA9C-B9752D16B446}" destId="{EE3AF9A4-1AF0-4646-82E2-E6B5001539C7}" srcOrd="0" destOrd="0" presId="urn:microsoft.com/office/officeart/2018/2/layout/IconVerticalSolidList"/>
    <dgm:cxn modelId="{9FC14983-272A-44DA-803D-07463272D2BB}" type="presParOf" srcId="{1695CBCC-7A5D-4C51-AA9C-B9752D16B446}" destId="{BC2EE40A-9529-4C7A-B96A-DD085140A5E0}" srcOrd="1" destOrd="0" presId="urn:microsoft.com/office/officeart/2018/2/layout/IconVerticalSolidList"/>
    <dgm:cxn modelId="{4C5AEBAF-8E3E-4E52-A8FD-2A295F3F5C24}" type="presParOf" srcId="{1695CBCC-7A5D-4C51-AA9C-B9752D16B446}" destId="{51149C12-73AA-43CD-95E9-D9129B8F2B7B}" srcOrd="2" destOrd="0" presId="urn:microsoft.com/office/officeart/2018/2/layout/IconVerticalSolidList"/>
    <dgm:cxn modelId="{C777CCC1-8237-48C0-AD86-ACD6502FE1F5}" type="presParOf" srcId="{1695CBCC-7A5D-4C51-AA9C-B9752D16B446}" destId="{31A62A0D-D659-4EA3-87FC-9A97C11A9490}" srcOrd="3" destOrd="0" presId="urn:microsoft.com/office/officeart/2018/2/layout/IconVerticalSolidList"/>
    <dgm:cxn modelId="{CAC50F9D-3DDD-4078-B9BA-AEDF2E122038}" type="presParOf" srcId="{8E81CBA2-08DD-4E6D-9D51-66DADB2E8376}" destId="{89C01DAF-AA2F-4975-A511-49216CD3C7E6}" srcOrd="5" destOrd="0" presId="urn:microsoft.com/office/officeart/2018/2/layout/IconVerticalSolidList"/>
    <dgm:cxn modelId="{09365D08-2D82-4C00-A124-73CEFA0ED237}" type="presParOf" srcId="{8E81CBA2-08DD-4E6D-9D51-66DADB2E8376}" destId="{EC339641-B5E1-4950-9530-41E00EB894F9}" srcOrd="6" destOrd="0" presId="urn:microsoft.com/office/officeart/2018/2/layout/IconVerticalSolidList"/>
    <dgm:cxn modelId="{19198498-E05E-4C1D-AE12-9F30254139D9}" type="presParOf" srcId="{EC339641-B5E1-4950-9530-41E00EB894F9}" destId="{4E4F919F-9B3B-4153-8678-D112B2DA5B73}" srcOrd="0" destOrd="0" presId="urn:microsoft.com/office/officeart/2018/2/layout/IconVerticalSolidList"/>
    <dgm:cxn modelId="{500DC74D-057A-4B59-B6C3-F8EB78699DBC}" type="presParOf" srcId="{EC339641-B5E1-4950-9530-41E00EB894F9}" destId="{27531DC3-4FCE-415C-AA22-1AB771959434}" srcOrd="1" destOrd="0" presId="urn:microsoft.com/office/officeart/2018/2/layout/IconVerticalSolidList"/>
    <dgm:cxn modelId="{C5DC21E3-14E0-4B67-A58A-A6EBDA595F94}" type="presParOf" srcId="{EC339641-B5E1-4950-9530-41E00EB894F9}" destId="{E7F0FD50-2668-459A-87A9-831825B4C492}" srcOrd="2" destOrd="0" presId="urn:microsoft.com/office/officeart/2018/2/layout/IconVerticalSolidList"/>
    <dgm:cxn modelId="{42D3D048-7107-481F-89AA-C9DEE13028EB}" type="presParOf" srcId="{EC339641-B5E1-4950-9530-41E00EB894F9}" destId="{7404F63D-78BD-47F8-9D03-D1F78A382B68}" srcOrd="3" destOrd="0" presId="urn:microsoft.com/office/officeart/2018/2/layout/IconVerticalSolidList"/>
    <dgm:cxn modelId="{38D0B628-B6BC-47E3-84E5-3BD676CDDAC8}" type="presParOf" srcId="{8E81CBA2-08DD-4E6D-9D51-66DADB2E8376}" destId="{9258F229-90C5-4936-8022-B83E8B424A0A}" srcOrd="7" destOrd="0" presId="urn:microsoft.com/office/officeart/2018/2/layout/IconVerticalSolidList"/>
    <dgm:cxn modelId="{4D35A26B-876A-4C64-9D9D-8F542229CA02}" type="presParOf" srcId="{8E81CBA2-08DD-4E6D-9D51-66DADB2E8376}" destId="{F253D6A9-606B-433C-987E-640D1CD90B41}" srcOrd="8" destOrd="0" presId="urn:microsoft.com/office/officeart/2018/2/layout/IconVerticalSolidList"/>
    <dgm:cxn modelId="{896A1DF9-5311-4F53-AB0F-D4ACE1BEE0B4}" type="presParOf" srcId="{F253D6A9-606B-433C-987E-640D1CD90B41}" destId="{834B8EFE-E316-4E43-B048-0D97D4EDE5E7}" srcOrd="0" destOrd="0" presId="urn:microsoft.com/office/officeart/2018/2/layout/IconVerticalSolidList"/>
    <dgm:cxn modelId="{F8BCC926-4A1D-489D-AE0A-1294E5367E6C}" type="presParOf" srcId="{F253D6A9-606B-433C-987E-640D1CD90B41}" destId="{62B1A69B-79A4-4C28-A0CB-A9F1F4A9D35B}" srcOrd="1" destOrd="0" presId="urn:microsoft.com/office/officeart/2018/2/layout/IconVerticalSolidList"/>
    <dgm:cxn modelId="{2717029E-9345-480F-80CC-911721B0CD65}" type="presParOf" srcId="{F253D6A9-606B-433C-987E-640D1CD90B41}" destId="{105D7780-A1BD-469B-91D6-EF488245A700}" srcOrd="2" destOrd="0" presId="urn:microsoft.com/office/officeart/2018/2/layout/IconVerticalSolidList"/>
    <dgm:cxn modelId="{AB806240-839A-4EF1-8140-F041EF1BB72F}" type="presParOf" srcId="{F253D6A9-606B-433C-987E-640D1CD90B41}" destId="{D4B034A5-E1D2-468A-B7E9-5F5F1D7EFFE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13D2-3697-4E0D-BF97-42641CC993CE}">
      <dsp:nvSpPr>
        <dsp:cNvPr id="0" name=""/>
        <dsp:cNvSpPr/>
      </dsp:nvSpPr>
      <dsp:spPr>
        <a:xfrm>
          <a:off x="0" y="6058"/>
          <a:ext cx="5463209" cy="7471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B1714-CE83-461E-B56B-B24BD63B284C}">
      <dsp:nvSpPr>
        <dsp:cNvPr id="0" name=""/>
        <dsp:cNvSpPr/>
      </dsp:nvSpPr>
      <dsp:spPr>
        <a:xfrm>
          <a:off x="226016" y="174170"/>
          <a:ext cx="411340" cy="410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3C302-69AA-4F53-91B7-8C4091BE5872}">
      <dsp:nvSpPr>
        <dsp:cNvPr id="0" name=""/>
        <dsp:cNvSpPr/>
      </dsp:nvSpPr>
      <dsp:spPr>
        <a:xfrm>
          <a:off x="863373" y="6058"/>
          <a:ext cx="4573684" cy="79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7" tIns="84017" rIns="84017" bIns="84017" numCol="1" spcCol="1270" anchor="ctr" anchorCtr="0">
          <a:noAutofit/>
        </a:bodyPr>
        <a:lstStyle/>
        <a:p>
          <a:pPr marL="0" lvl="0" indent="0" algn="l" defTabSz="622300">
            <a:lnSpc>
              <a:spcPct val="100000"/>
            </a:lnSpc>
            <a:spcBef>
              <a:spcPct val="0"/>
            </a:spcBef>
            <a:spcAft>
              <a:spcPct val="35000"/>
            </a:spcAft>
            <a:buNone/>
          </a:pPr>
          <a:r>
            <a:rPr lang="en-AU" sz="1400" kern="1200" dirty="0"/>
            <a:t>A formal assessment report to be prepared and discussed with you.</a:t>
          </a:r>
          <a:endParaRPr lang="en-US" sz="1400" kern="1200" dirty="0"/>
        </a:p>
      </dsp:txBody>
      <dsp:txXfrm>
        <a:off x="863373" y="6058"/>
        <a:ext cx="4573684" cy="793859"/>
      </dsp:txXfrm>
    </dsp:sp>
    <dsp:sp modelId="{DAAF007A-5421-4613-B223-BB2F60B955E1}">
      <dsp:nvSpPr>
        <dsp:cNvPr id="0" name=""/>
        <dsp:cNvSpPr/>
      </dsp:nvSpPr>
      <dsp:spPr>
        <a:xfrm>
          <a:off x="0" y="998383"/>
          <a:ext cx="5463209" cy="7471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C488B-AE3C-4536-BD96-D7CE80CAD8FC}">
      <dsp:nvSpPr>
        <dsp:cNvPr id="0" name=""/>
        <dsp:cNvSpPr/>
      </dsp:nvSpPr>
      <dsp:spPr>
        <a:xfrm>
          <a:off x="226016" y="1166494"/>
          <a:ext cx="411340" cy="410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155E8-0E7F-4D4B-97B7-DA8C7768CEE5}">
      <dsp:nvSpPr>
        <dsp:cNvPr id="0" name=""/>
        <dsp:cNvSpPr/>
      </dsp:nvSpPr>
      <dsp:spPr>
        <a:xfrm>
          <a:off x="863373" y="998383"/>
          <a:ext cx="4573684" cy="79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7" tIns="84017" rIns="84017" bIns="84017" numCol="1" spcCol="1270" anchor="ctr" anchorCtr="0">
          <a:noAutofit/>
        </a:bodyPr>
        <a:lstStyle/>
        <a:p>
          <a:pPr marL="0" lvl="0" indent="0" algn="l" defTabSz="622300">
            <a:lnSpc>
              <a:spcPct val="100000"/>
            </a:lnSpc>
            <a:spcBef>
              <a:spcPct val="0"/>
            </a:spcBef>
            <a:spcAft>
              <a:spcPct val="35000"/>
            </a:spcAft>
            <a:buNone/>
          </a:pPr>
          <a:r>
            <a:rPr lang="en-AU" sz="1400" kern="1200" dirty="0"/>
            <a:t>Upon completion of your assessment the assessor will make a recommendation to Child Safety to approve or refuse the application</a:t>
          </a:r>
          <a:endParaRPr lang="en-US" sz="1400" kern="1200" dirty="0"/>
        </a:p>
      </dsp:txBody>
      <dsp:txXfrm>
        <a:off x="863373" y="998383"/>
        <a:ext cx="4573684" cy="793859"/>
      </dsp:txXfrm>
    </dsp:sp>
    <dsp:sp modelId="{EE3AF9A4-1AF0-4646-82E2-E6B5001539C7}">
      <dsp:nvSpPr>
        <dsp:cNvPr id="0" name=""/>
        <dsp:cNvSpPr/>
      </dsp:nvSpPr>
      <dsp:spPr>
        <a:xfrm>
          <a:off x="0" y="1990707"/>
          <a:ext cx="5463209" cy="7471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EE40A-9529-4C7A-B96A-DD085140A5E0}">
      <dsp:nvSpPr>
        <dsp:cNvPr id="0" name=""/>
        <dsp:cNvSpPr/>
      </dsp:nvSpPr>
      <dsp:spPr>
        <a:xfrm>
          <a:off x="226016" y="2158819"/>
          <a:ext cx="411340" cy="410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62A0D-D659-4EA3-87FC-9A97C11A9490}">
      <dsp:nvSpPr>
        <dsp:cNvPr id="0" name=""/>
        <dsp:cNvSpPr/>
      </dsp:nvSpPr>
      <dsp:spPr>
        <a:xfrm>
          <a:off x="863373" y="1990707"/>
          <a:ext cx="4573684" cy="79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7" tIns="84017" rIns="84017" bIns="84017" numCol="1" spcCol="1270" anchor="ctr" anchorCtr="0">
          <a:noAutofit/>
        </a:bodyPr>
        <a:lstStyle/>
        <a:p>
          <a:pPr marL="0" lvl="0" indent="0" algn="l" defTabSz="622300">
            <a:lnSpc>
              <a:spcPct val="100000"/>
            </a:lnSpc>
            <a:spcBef>
              <a:spcPct val="0"/>
            </a:spcBef>
            <a:spcAft>
              <a:spcPct val="35000"/>
            </a:spcAft>
            <a:buNone/>
          </a:pPr>
          <a:r>
            <a:rPr lang="en-AU" sz="1400" kern="1200"/>
            <a:t>If approved, further training modules are to be completed in your 1</a:t>
          </a:r>
          <a:r>
            <a:rPr lang="en-AU" sz="1400" kern="1200" baseline="30000"/>
            <a:t>st</a:t>
          </a:r>
          <a:r>
            <a:rPr lang="en-AU" sz="1400" kern="1200"/>
            <a:t> year of caring (3 modules)</a:t>
          </a:r>
          <a:endParaRPr lang="en-US" sz="1400" kern="1200"/>
        </a:p>
      </dsp:txBody>
      <dsp:txXfrm>
        <a:off x="863373" y="1990707"/>
        <a:ext cx="4573684" cy="793859"/>
      </dsp:txXfrm>
    </dsp:sp>
    <dsp:sp modelId="{4E4F919F-9B3B-4153-8678-D112B2DA5B73}">
      <dsp:nvSpPr>
        <dsp:cNvPr id="0" name=""/>
        <dsp:cNvSpPr/>
      </dsp:nvSpPr>
      <dsp:spPr>
        <a:xfrm>
          <a:off x="0" y="2983032"/>
          <a:ext cx="5463209" cy="7471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31DC3-4FCE-415C-AA22-1AB771959434}">
      <dsp:nvSpPr>
        <dsp:cNvPr id="0" name=""/>
        <dsp:cNvSpPr/>
      </dsp:nvSpPr>
      <dsp:spPr>
        <a:xfrm>
          <a:off x="226016" y="3151143"/>
          <a:ext cx="411340" cy="410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4F63D-78BD-47F8-9D03-D1F78A382B68}">
      <dsp:nvSpPr>
        <dsp:cNvPr id="0" name=""/>
        <dsp:cNvSpPr/>
      </dsp:nvSpPr>
      <dsp:spPr>
        <a:xfrm>
          <a:off x="863373" y="2983032"/>
          <a:ext cx="4573684" cy="79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7" tIns="84017" rIns="84017" bIns="84017" numCol="1" spcCol="1270" anchor="ctr" anchorCtr="0">
          <a:noAutofit/>
        </a:bodyPr>
        <a:lstStyle/>
        <a:p>
          <a:pPr marL="0" lvl="0" indent="0" algn="l" defTabSz="622300">
            <a:lnSpc>
              <a:spcPct val="100000"/>
            </a:lnSpc>
            <a:spcBef>
              <a:spcPct val="0"/>
            </a:spcBef>
            <a:spcAft>
              <a:spcPct val="35000"/>
            </a:spcAft>
            <a:buNone/>
          </a:pPr>
          <a:r>
            <a:rPr lang="en-AU" sz="1400" kern="1200"/>
            <a:t>Learning journal to reflect on learnings</a:t>
          </a:r>
          <a:endParaRPr lang="en-US" sz="1400" kern="1200"/>
        </a:p>
      </dsp:txBody>
      <dsp:txXfrm>
        <a:off x="863373" y="2983032"/>
        <a:ext cx="4573684" cy="793859"/>
      </dsp:txXfrm>
    </dsp:sp>
    <dsp:sp modelId="{834B8EFE-E316-4E43-B048-0D97D4EDE5E7}">
      <dsp:nvSpPr>
        <dsp:cNvPr id="0" name=""/>
        <dsp:cNvSpPr/>
      </dsp:nvSpPr>
      <dsp:spPr>
        <a:xfrm>
          <a:off x="0" y="3975356"/>
          <a:ext cx="5463209" cy="7471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1A69B-79A4-4C28-A0CB-A9F1F4A9D35B}">
      <dsp:nvSpPr>
        <dsp:cNvPr id="0" name=""/>
        <dsp:cNvSpPr/>
      </dsp:nvSpPr>
      <dsp:spPr>
        <a:xfrm>
          <a:off x="226016" y="4143468"/>
          <a:ext cx="411340" cy="4109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034A5-E1D2-468A-B7E9-5F5F1D7EFFE9}">
      <dsp:nvSpPr>
        <dsp:cNvPr id="0" name=""/>
        <dsp:cNvSpPr/>
      </dsp:nvSpPr>
      <dsp:spPr>
        <a:xfrm>
          <a:off x="863373" y="3975356"/>
          <a:ext cx="4573684" cy="79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7" tIns="84017" rIns="84017" bIns="84017" numCol="1" spcCol="1270" anchor="ctr" anchorCtr="0">
          <a:noAutofit/>
        </a:bodyPr>
        <a:lstStyle/>
        <a:p>
          <a:pPr marL="0" lvl="0" indent="0" algn="l" defTabSz="622300">
            <a:lnSpc>
              <a:spcPct val="100000"/>
            </a:lnSpc>
            <a:spcBef>
              <a:spcPct val="0"/>
            </a:spcBef>
            <a:spcAft>
              <a:spcPct val="35000"/>
            </a:spcAft>
            <a:buNone/>
          </a:pPr>
          <a:r>
            <a:rPr lang="en-AU" sz="1400" kern="1200" dirty="0"/>
            <a:t>As an approved carer and after your initial 1</a:t>
          </a:r>
          <a:r>
            <a:rPr lang="en-AU" sz="1400" kern="1200" baseline="30000" dirty="0"/>
            <a:t>st</a:t>
          </a:r>
          <a:r>
            <a:rPr lang="en-AU" sz="1400" kern="1200" dirty="0"/>
            <a:t>  year approval, you will be required to renew your carer approval every 2 years.</a:t>
          </a:r>
          <a:endParaRPr lang="en-US" sz="1400" kern="1200" dirty="0"/>
        </a:p>
      </dsp:txBody>
      <dsp:txXfrm>
        <a:off x="863373" y="3975356"/>
        <a:ext cx="4573684" cy="7938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2DC-8DB7-2048-9704-3687E4233107}" type="datetimeFigureOut">
              <a:rPr lang="en-US" smtClean="0"/>
              <a:t>10/10/2022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issclipart.com/working-together-clipart-teamwork-clip-art-egtqqq/"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loudygif.com/19edaebcbeba3cea.aspx"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ootsplayschools.com/franchise-support-system/"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publicguardian@publicguardian.qld.gov.au" TargetMode="External"/><Relationship Id="rId3" Type="http://schemas.openxmlformats.org/officeDocument/2006/relationships/hyperlink" Target="https://www.qfkc.com.au/images/FAST/FAST_Rep_Contact_List_updated_19-07-21.pdf" TargetMode="External"/><Relationship Id="rId7" Type="http://schemas.openxmlformats.org/officeDocument/2006/relationships/hyperlink" Target="https://www.health.qld.gov.au/comments" TargetMode="External"/><Relationship Id="rId2" Type="http://schemas.openxmlformats.org/officeDocument/2006/relationships/hyperlink" Target="mailto:admin@qfkc.com.au" TargetMode="External"/><Relationship Id="rId1" Type="http://schemas.openxmlformats.org/officeDocument/2006/relationships/slideLayout" Target="../slideLayouts/slideLayout2.xml"/><Relationship Id="rId6" Type="http://schemas.openxmlformats.org/officeDocument/2006/relationships/hyperlink" Target="mailto:create@create.org.au" TargetMode="External"/><Relationship Id="rId5" Type="http://schemas.openxmlformats.org/officeDocument/2006/relationships/hyperlink" Target="https://www.qatsicpp.com.au/contact/" TargetMode="External"/><Relationship Id="rId4" Type="http://schemas.openxmlformats.org/officeDocument/2006/relationships/hyperlink" Target="https://www.qld.gov.au/__data/assets/word_doc/0016/124801/foster-kinship-care-support-line-referral.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qld.gov.au/community/caring-child/foster-kinship-care/information-for-car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lipart-library.com/group-discussion-cliparts.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nextstepplus.com.au/" TargetMode="External"/><Relationship Id="rId1" Type="http://schemas.openxmlformats.org/officeDocument/2006/relationships/slideLayout" Target="../slideLayouts/slideLayout2.xml"/><Relationship Id="rId4" Type="http://schemas.openxmlformats.org/officeDocument/2006/relationships/hyperlink" Target="https://www.womendailymagazine.com/independence-making-transition-home-college/independence-making-transition-home-colleg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www.nextstepplus.com.au/"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lipground.com/reflect-clipart.html"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clipartart.com/categories/journey-images-clipart.html" TargetMode="External"/><Relationship Id="rId7" Type="http://schemas.openxmlformats.org/officeDocument/2006/relationships/diagramColors" Target="../diagrams/colors1.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stockphoto.com/illustrations/children-only"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lipart-library.com/training-meeting-clipart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qld.gov.au/__data/assets/pdf_file/0014/152321/statement-of-commitment.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E55C3-6E54-DE43-9DDB-BB3C6321D841}"/>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p:cNvSpPr>
            <a:spLocks noGrp="1"/>
          </p:cNvSpPr>
          <p:nvPr>
            <p:ph type="ctrTitle"/>
          </p:nvPr>
        </p:nvSpPr>
        <p:spPr>
          <a:xfrm>
            <a:off x="1798983" y="1992244"/>
            <a:ext cx="7772400" cy="1470025"/>
          </a:xfrm>
        </p:spPr>
        <p:txBody>
          <a:bodyPr/>
          <a:lstStyle/>
          <a:p>
            <a:pPr algn="l"/>
            <a:r>
              <a:rPr lang="en-US" dirty="0">
                <a:solidFill>
                  <a:schemeClr val="bg1"/>
                </a:solidFill>
              </a:rPr>
              <a:t>Getting ready to start training</a:t>
            </a:r>
          </a:p>
        </p:txBody>
      </p:sp>
      <p:sp>
        <p:nvSpPr>
          <p:cNvPr id="6" name="Subtitle 2"/>
          <p:cNvSpPr>
            <a:spLocks noGrp="1"/>
          </p:cNvSpPr>
          <p:nvPr>
            <p:ph type="subTitle" idx="1"/>
          </p:nvPr>
        </p:nvSpPr>
        <p:spPr>
          <a:xfrm>
            <a:off x="1798983" y="3607904"/>
            <a:ext cx="7941365" cy="974035"/>
          </a:xfrm>
        </p:spPr>
        <p:txBody>
          <a:bodyPr>
            <a:normAutofit/>
          </a:bodyPr>
          <a:lstStyle/>
          <a:p>
            <a:pPr algn="l"/>
            <a:r>
              <a:rPr lang="en-US" sz="2800" dirty="0">
                <a:solidFill>
                  <a:schemeClr val="bg1"/>
                </a:solidFill>
              </a:rPr>
              <a:t>Module four: Quality care – working together</a:t>
            </a:r>
          </a:p>
        </p:txBody>
      </p:sp>
    </p:spTree>
    <p:extLst>
      <p:ext uri="{BB962C8B-B14F-4D97-AF65-F5344CB8AC3E}">
        <p14:creationId xmlns:p14="http://schemas.microsoft.com/office/powerpoint/2010/main" val="293552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457199" y="2196548"/>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05A878E-A638-4F47-9FD6-66CD83EFE48B}"/>
              </a:ext>
            </a:extLst>
          </p:cNvPr>
          <p:cNvSpPr>
            <a:spLocks noGrp="1"/>
          </p:cNvSpPr>
          <p:nvPr>
            <p:ph type="title"/>
          </p:nvPr>
        </p:nvSpPr>
        <p:spPr>
          <a:xfrm>
            <a:off x="457199" y="1103146"/>
            <a:ext cx="6069496" cy="1300900"/>
          </a:xfrm>
        </p:spPr>
        <p:txBody>
          <a:bodyPr>
            <a:noAutofit/>
          </a:bodyPr>
          <a:lstStyle/>
          <a:p>
            <a:pPr algn="l"/>
            <a:r>
              <a:rPr lang="en-AU" sz="3600" b="1" dirty="0"/>
              <a:t>Standards of Care (SOC)</a:t>
            </a:r>
            <a:endParaRPr lang="en-AU" b="1" dirty="0"/>
          </a:p>
        </p:txBody>
      </p:sp>
      <p:pic>
        <p:nvPicPr>
          <p:cNvPr id="4" name="Picture 3" descr="Shape&#10;&#10;Description automatically generated">
            <a:extLst>
              <a:ext uri="{FF2B5EF4-FFF2-40B4-BE49-F238E27FC236}">
                <a16:creationId xmlns:a16="http://schemas.microsoft.com/office/drawing/2014/main" id="{5070A2FE-3CC3-4B4E-8814-B8B743A3CB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37083" y="3048354"/>
            <a:ext cx="4628013" cy="2974857"/>
          </a:xfrm>
          <a:prstGeom prst="rect">
            <a:avLst/>
          </a:prstGeom>
        </p:spPr>
      </p:pic>
    </p:spTree>
    <p:extLst>
      <p:ext uri="{BB962C8B-B14F-4D97-AF65-F5344CB8AC3E}">
        <p14:creationId xmlns:p14="http://schemas.microsoft.com/office/powerpoint/2010/main" val="57046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3581400" y="2564295"/>
            <a:ext cx="5029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EE912A2-2C04-4092-8063-14D525942813}"/>
              </a:ext>
            </a:extLst>
          </p:cNvPr>
          <p:cNvPicPr>
            <a:picLocks noChangeAspect="1"/>
          </p:cNvPicPr>
          <p:nvPr/>
        </p:nvPicPr>
        <p:blipFill>
          <a:blip r:embed="rId2"/>
          <a:stretch>
            <a:fillRect/>
          </a:stretch>
        </p:blipFill>
        <p:spPr>
          <a:xfrm>
            <a:off x="4308547" y="1430627"/>
            <a:ext cx="3574906" cy="3996745"/>
          </a:xfrm>
          <a:prstGeom prst="rect">
            <a:avLst/>
          </a:prstGeom>
        </p:spPr>
      </p:pic>
    </p:spTree>
    <p:extLst>
      <p:ext uri="{BB962C8B-B14F-4D97-AF65-F5344CB8AC3E}">
        <p14:creationId xmlns:p14="http://schemas.microsoft.com/office/powerpoint/2010/main" val="53896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3504AF-095A-47C6-8F4D-32685B0949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7585211" y="4310725"/>
            <a:ext cx="2640497" cy="2369676"/>
          </a:xfrm>
          <a:prstGeom prst="rect">
            <a:avLst/>
          </a:prstGeom>
        </p:spPr>
      </p:pic>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8F176470-2EE9-410E-85FF-3989804B4BCA}"/>
              </a:ext>
            </a:extLst>
          </p:cNvPr>
          <p:cNvSpPr>
            <a:spLocks noGrp="1"/>
          </p:cNvSpPr>
          <p:nvPr>
            <p:ph idx="1"/>
          </p:nvPr>
        </p:nvSpPr>
        <p:spPr>
          <a:xfrm>
            <a:off x="646042" y="1558707"/>
            <a:ext cx="9591261" cy="4670332"/>
          </a:xfrm>
        </p:spPr>
        <p:txBody>
          <a:bodyPr>
            <a:normAutofit/>
          </a:bodyPr>
          <a:lstStyle/>
          <a:p>
            <a:pPr marL="0" indent="0">
              <a:buNone/>
            </a:pPr>
            <a:r>
              <a:rPr lang="en-AU" sz="2000" dirty="0">
                <a:solidFill>
                  <a:srgbClr val="0070C0"/>
                </a:solidFill>
              </a:rPr>
              <a:t>What is a Standard of Care (SOC)?</a:t>
            </a:r>
          </a:p>
          <a:p>
            <a:r>
              <a:rPr lang="en-AU" sz="1800" dirty="0"/>
              <a:t>The Statement of standards </a:t>
            </a:r>
            <a:r>
              <a:rPr lang="en-AU" sz="1800" i="1" dirty="0"/>
              <a:t>(Child Protection Act 1999, </a:t>
            </a:r>
            <a:r>
              <a:rPr lang="en-AU" sz="1800" dirty="0"/>
              <a:t>section 122</a:t>
            </a:r>
            <a:r>
              <a:rPr lang="en-AU" sz="1800" i="1" dirty="0"/>
              <a:t>)</a:t>
            </a:r>
            <a:r>
              <a:rPr lang="en-AU" sz="1800" dirty="0"/>
              <a:t> sets out the standards by which children in care are to be cared for.  These apply to all care arrangements made under the authority of the </a:t>
            </a:r>
            <a:r>
              <a:rPr lang="en-AU" sz="1800" i="1" dirty="0"/>
              <a:t>Child Protection Act 1999</a:t>
            </a:r>
            <a:r>
              <a:rPr lang="en-AU" sz="1800" dirty="0"/>
              <a:t>, section 82(1).</a:t>
            </a:r>
          </a:p>
          <a:p>
            <a:pPr marL="0" indent="0">
              <a:buNone/>
            </a:pPr>
            <a:endParaRPr lang="en-AU" sz="1200" dirty="0">
              <a:solidFill>
                <a:srgbClr val="0070C0"/>
              </a:solidFill>
            </a:endParaRPr>
          </a:p>
          <a:p>
            <a:pPr marL="0" indent="0">
              <a:buNone/>
            </a:pPr>
            <a:r>
              <a:rPr lang="en-AU" sz="2000" dirty="0">
                <a:solidFill>
                  <a:srgbClr val="0070C0"/>
                </a:solidFill>
              </a:rPr>
              <a:t>Where concerns are identified</a:t>
            </a:r>
          </a:p>
          <a:p>
            <a:r>
              <a:rPr lang="en-AU" sz="1800" dirty="0"/>
              <a:t>Not all concerns are the same, depending on the nature of the concern and the possible impact on the child or young person, determines how Child Safety responds.  </a:t>
            </a:r>
          </a:p>
          <a:p>
            <a:r>
              <a:rPr lang="en-AU" sz="1800" dirty="0"/>
              <a:t>Possible responses will include:</a:t>
            </a:r>
          </a:p>
          <a:p>
            <a:pPr lvl="1"/>
            <a:r>
              <a:rPr lang="en-AU" sz="1800" dirty="0"/>
              <a:t>Continuing to monitor care</a:t>
            </a:r>
          </a:p>
          <a:p>
            <a:pPr lvl="1"/>
            <a:r>
              <a:rPr lang="en-AU" sz="1800" dirty="0"/>
              <a:t>Conducting a standard of care review</a:t>
            </a:r>
          </a:p>
          <a:p>
            <a:pPr lvl="1"/>
            <a:r>
              <a:rPr lang="en-AU" sz="1800" dirty="0"/>
              <a:t>Investigating and assessing harm</a:t>
            </a:r>
          </a:p>
          <a:p>
            <a:pPr marL="0" indent="0">
              <a:buNone/>
            </a:pPr>
            <a:endParaRPr lang="en-AU" sz="1600" dirty="0">
              <a:solidFill>
                <a:srgbClr val="0070C0"/>
              </a:solidFill>
            </a:endParaRPr>
          </a:p>
          <a:p>
            <a:endParaRPr lang="en-AU" sz="1600" dirty="0"/>
          </a:p>
          <a:p>
            <a:pPr marL="0" indent="0">
              <a:buNone/>
            </a:pPr>
            <a:endParaRPr lang="en-AU" sz="1600" dirty="0"/>
          </a:p>
          <a:p>
            <a:pPr lvl="1"/>
            <a:endParaRPr lang="en-AU" sz="1200" dirty="0"/>
          </a:p>
          <a:p>
            <a:pPr lvl="1"/>
            <a:endParaRPr lang="en-AU" sz="1000" dirty="0"/>
          </a:p>
        </p:txBody>
      </p:sp>
      <p:sp>
        <p:nvSpPr>
          <p:cNvPr id="6" name="Title 1">
            <a:extLst>
              <a:ext uri="{FF2B5EF4-FFF2-40B4-BE49-F238E27FC236}">
                <a16:creationId xmlns:a16="http://schemas.microsoft.com/office/drawing/2014/main" id="{C82D46E2-2073-4809-B4FB-9D4A1BD5FBBC}"/>
              </a:ext>
            </a:extLst>
          </p:cNvPr>
          <p:cNvSpPr>
            <a:spLocks noGrp="1"/>
          </p:cNvSpPr>
          <p:nvPr>
            <p:ph type="title"/>
          </p:nvPr>
        </p:nvSpPr>
        <p:spPr>
          <a:xfrm>
            <a:off x="646043" y="421544"/>
            <a:ext cx="3294668" cy="685801"/>
          </a:xfrm>
        </p:spPr>
        <p:txBody>
          <a:bodyPr>
            <a:normAutofit/>
          </a:bodyPr>
          <a:lstStyle/>
          <a:p>
            <a:pPr algn="l"/>
            <a:r>
              <a:rPr lang="en-AU" sz="2800" b="1" dirty="0"/>
              <a:t>Standards of Care</a:t>
            </a:r>
          </a:p>
        </p:txBody>
      </p:sp>
    </p:spTree>
    <p:extLst>
      <p:ext uri="{BB962C8B-B14F-4D97-AF65-F5344CB8AC3E}">
        <p14:creationId xmlns:p14="http://schemas.microsoft.com/office/powerpoint/2010/main" val="163969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0F7423C-6E97-416E-BBC8-B1C7F78BC585}"/>
              </a:ext>
            </a:extLst>
          </p:cNvPr>
          <p:cNvSpPr>
            <a:spLocks noGrp="1"/>
          </p:cNvSpPr>
          <p:nvPr>
            <p:ph idx="1"/>
          </p:nvPr>
        </p:nvSpPr>
        <p:spPr>
          <a:xfrm>
            <a:off x="818902" y="2051607"/>
            <a:ext cx="10188325" cy="3769827"/>
          </a:xfrm>
        </p:spPr>
        <p:txBody>
          <a:bodyPr>
            <a:normAutofit/>
          </a:bodyPr>
          <a:lstStyle/>
          <a:p>
            <a:pPr marL="0" indent="0">
              <a:buNone/>
            </a:pPr>
            <a:r>
              <a:rPr lang="en-AU" sz="2400" dirty="0">
                <a:solidFill>
                  <a:srgbClr val="0070C0"/>
                </a:solidFill>
              </a:rPr>
              <a:t>Continue to monitor care</a:t>
            </a:r>
          </a:p>
          <a:p>
            <a:pPr marL="0" indent="0">
              <a:buNone/>
            </a:pPr>
            <a:endParaRPr lang="en-AU" sz="1100" dirty="0">
              <a:solidFill>
                <a:srgbClr val="0070C0"/>
              </a:solidFill>
            </a:endParaRPr>
          </a:p>
          <a:p>
            <a:pPr marL="447675"/>
            <a:r>
              <a:rPr lang="en-GB" sz="2000" dirty="0"/>
              <a:t>This response may occur when Child Safety decides there are some worries or issues about the quality of care the child or young person is receiving.</a:t>
            </a:r>
          </a:p>
          <a:p>
            <a:pPr marL="447675"/>
            <a:endParaRPr lang="en-AU" sz="2000" dirty="0">
              <a:solidFill>
                <a:srgbClr val="0070C0"/>
              </a:solidFill>
            </a:endParaRPr>
          </a:p>
          <a:p>
            <a:pPr marL="447675"/>
            <a:r>
              <a:rPr lang="en-GB" sz="2000" dirty="0"/>
              <a:t>Generally most concerns can be addressed through the regular formal supports provided by your agency support staff or the child/young person’s CSO.</a:t>
            </a:r>
          </a:p>
          <a:p>
            <a:pPr marL="447675"/>
            <a:endParaRPr lang="en-GB" sz="2000" dirty="0"/>
          </a:p>
          <a:p>
            <a:pPr marL="447675"/>
            <a:r>
              <a:rPr lang="en-GB" sz="2000" dirty="0"/>
              <a:t>Child Safety and/or your support agency will discuss these issues with you to work out what additional supports are needed that could help.</a:t>
            </a:r>
            <a:endParaRPr lang="en-AU" sz="2000" dirty="0"/>
          </a:p>
          <a:p>
            <a:endParaRPr lang="en-AU" sz="2000" dirty="0"/>
          </a:p>
          <a:p>
            <a:pPr lvl="2"/>
            <a:endParaRPr lang="en-AU" sz="1050" dirty="0"/>
          </a:p>
          <a:p>
            <a:pPr lvl="1"/>
            <a:endParaRPr lang="en-AU" sz="1800" dirty="0"/>
          </a:p>
          <a:p>
            <a:endParaRPr lang="en-AU" sz="1600" dirty="0"/>
          </a:p>
        </p:txBody>
      </p:sp>
      <p:sp>
        <p:nvSpPr>
          <p:cNvPr id="4" name="Title 1">
            <a:extLst>
              <a:ext uri="{FF2B5EF4-FFF2-40B4-BE49-F238E27FC236}">
                <a16:creationId xmlns:a16="http://schemas.microsoft.com/office/drawing/2014/main" id="{D0D7E667-F4B6-4533-AEEF-A9DEB9BC06B9}"/>
              </a:ext>
            </a:extLst>
          </p:cNvPr>
          <p:cNvSpPr>
            <a:spLocks noGrp="1"/>
          </p:cNvSpPr>
          <p:nvPr>
            <p:ph type="title"/>
          </p:nvPr>
        </p:nvSpPr>
        <p:spPr>
          <a:xfrm>
            <a:off x="646043" y="618050"/>
            <a:ext cx="4700493" cy="783010"/>
          </a:xfrm>
        </p:spPr>
        <p:txBody>
          <a:bodyPr>
            <a:normAutofit fontScale="90000"/>
          </a:bodyPr>
          <a:lstStyle/>
          <a:p>
            <a:pPr algn="l"/>
            <a:r>
              <a:rPr lang="en-AU" sz="3200" b="1" dirty="0"/>
              <a:t>Standards of Care</a:t>
            </a:r>
            <a:br>
              <a:rPr lang="en-AU" sz="3200" b="1" dirty="0"/>
            </a:br>
            <a:endParaRPr lang="en-AU" sz="3200" dirty="0"/>
          </a:p>
        </p:txBody>
      </p:sp>
      <p:sp>
        <p:nvSpPr>
          <p:cNvPr id="6" name="TextBox 5">
            <a:extLst>
              <a:ext uri="{FF2B5EF4-FFF2-40B4-BE49-F238E27FC236}">
                <a16:creationId xmlns:a16="http://schemas.microsoft.com/office/drawing/2014/main" id="{A87AE3FF-816B-49B5-8BCC-D59EE4F7FCA3}"/>
              </a:ext>
            </a:extLst>
          </p:cNvPr>
          <p:cNvSpPr txBox="1"/>
          <p:nvPr/>
        </p:nvSpPr>
        <p:spPr>
          <a:xfrm>
            <a:off x="646043" y="1250389"/>
            <a:ext cx="4127224" cy="461665"/>
          </a:xfrm>
          <a:prstGeom prst="rect">
            <a:avLst/>
          </a:prstGeom>
          <a:noFill/>
        </p:spPr>
        <p:txBody>
          <a:bodyPr wrap="square">
            <a:spAutoFit/>
          </a:bodyPr>
          <a:lstStyle/>
          <a:p>
            <a:r>
              <a:rPr lang="en-AU" sz="2400" b="1" dirty="0"/>
              <a:t>Continue to monitor</a:t>
            </a:r>
          </a:p>
        </p:txBody>
      </p:sp>
    </p:spTree>
    <p:extLst>
      <p:ext uri="{BB962C8B-B14F-4D97-AF65-F5344CB8AC3E}">
        <p14:creationId xmlns:p14="http://schemas.microsoft.com/office/powerpoint/2010/main" val="393418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954156"/>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5CBCA33-C521-4D34-AF7D-13DED6E9E6BB}"/>
              </a:ext>
            </a:extLst>
          </p:cNvPr>
          <p:cNvSpPr>
            <a:spLocks noGrp="1"/>
          </p:cNvSpPr>
          <p:nvPr>
            <p:ph idx="1"/>
          </p:nvPr>
        </p:nvSpPr>
        <p:spPr>
          <a:xfrm>
            <a:off x="803413" y="1832595"/>
            <a:ext cx="10764079" cy="4689061"/>
          </a:xfrm>
        </p:spPr>
        <p:txBody>
          <a:bodyPr>
            <a:normAutofit/>
          </a:bodyPr>
          <a:lstStyle/>
          <a:p>
            <a:pPr marL="0" indent="0">
              <a:buNone/>
            </a:pPr>
            <a:r>
              <a:rPr lang="en-AU" sz="2000" dirty="0">
                <a:solidFill>
                  <a:srgbClr val="0070C0"/>
                </a:solidFill>
              </a:rPr>
              <a:t>A Standard of Care Review (SOCR)</a:t>
            </a:r>
            <a:endParaRPr lang="en-AU" sz="800" dirty="0">
              <a:solidFill>
                <a:srgbClr val="0070C0"/>
              </a:solidFill>
            </a:endParaRPr>
          </a:p>
          <a:p>
            <a:pPr marL="447675"/>
            <a:r>
              <a:rPr lang="en-AU" sz="1400" dirty="0"/>
              <a:t>occurs where there are concerns that a child or young person has been provided with care that has not met the standards of care as outlined in the </a:t>
            </a:r>
            <a:r>
              <a:rPr lang="en-AU" sz="1400" i="1" dirty="0"/>
              <a:t>Child Protection Act 1999</a:t>
            </a:r>
            <a:r>
              <a:rPr lang="en-AU" sz="1400" dirty="0"/>
              <a:t>, section 122.</a:t>
            </a:r>
          </a:p>
          <a:p>
            <a:pPr marL="447675"/>
            <a:endParaRPr lang="en-AU" sz="1400" dirty="0"/>
          </a:p>
          <a:p>
            <a:pPr marL="447675"/>
            <a:r>
              <a:rPr lang="en-AU" sz="1400" dirty="0"/>
              <a:t>Where Child Safety have determined that the legislative standards may not have been met, Child Safety will:</a:t>
            </a:r>
          </a:p>
          <a:p>
            <a:pPr marL="896938" lvl="1"/>
            <a:r>
              <a:rPr lang="en-AU" sz="1400" i="1" dirty="0"/>
              <a:t>Work in partnership with your foster and kinship care agency to speak to you about the concerns</a:t>
            </a:r>
          </a:p>
          <a:p>
            <a:pPr marL="896938" lvl="1"/>
            <a:r>
              <a:rPr lang="en-AU" sz="1400" i="1" dirty="0"/>
              <a:t>Talk to you and obtain your views about the stated concerns</a:t>
            </a:r>
          </a:p>
          <a:p>
            <a:pPr marL="896938" lvl="1"/>
            <a:r>
              <a:rPr lang="en-AU" sz="1400" i="1" dirty="0"/>
              <a:t>Explore your experience of supporting the child or young person</a:t>
            </a:r>
          </a:p>
          <a:p>
            <a:pPr marL="896938" lvl="1"/>
            <a:r>
              <a:rPr lang="en-AU" sz="1400" i="1" dirty="0"/>
              <a:t>Ask you about the supports being provided to you and the child or young person, or if more supports are required</a:t>
            </a:r>
          </a:p>
          <a:p>
            <a:pPr marL="896938" lvl="1"/>
            <a:r>
              <a:rPr lang="en-AU" sz="1400" i="1" dirty="0"/>
              <a:t>Find out if there are any additional stressors in the household</a:t>
            </a:r>
          </a:p>
          <a:p>
            <a:pPr marL="896938" lvl="1"/>
            <a:r>
              <a:rPr lang="en-AU" sz="1400" i="1" dirty="0"/>
              <a:t>Speak to the child or young person about their care environment</a:t>
            </a:r>
          </a:p>
          <a:p>
            <a:pPr marL="896938" lvl="1"/>
            <a:r>
              <a:rPr lang="en-AU" sz="1400" i="1" dirty="0"/>
              <a:t>Take into account the roles and responsibilities of the safety and support network</a:t>
            </a:r>
          </a:p>
          <a:p>
            <a:pPr marL="896938" lvl="1"/>
            <a:r>
              <a:rPr lang="en-AU" sz="1400" i="1" dirty="0"/>
              <a:t>Reach an outcome, either – standards met or standards not met.</a:t>
            </a:r>
          </a:p>
          <a:p>
            <a:pPr marL="896938" lvl="1"/>
            <a:r>
              <a:rPr lang="en-AU" sz="1400" i="1" dirty="0"/>
              <a:t>Advise of the outcome of the SOCR</a:t>
            </a:r>
          </a:p>
          <a:p>
            <a:pPr marL="447675"/>
            <a:endParaRPr lang="en-AU" sz="1400" dirty="0"/>
          </a:p>
          <a:p>
            <a:pPr marL="447675"/>
            <a:r>
              <a:rPr lang="en-AU" sz="1400" dirty="0"/>
              <a:t>Where standards have not been met a review of the placement agreement will be arranged</a:t>
            </a:r>
          </a:p>
        </p:txBody>
      </p:sp>
      <p:sp>
        <p:nvSpPr>
          <p:cNvPr id="4" name="Title 1">
            <a:extLst>
              <a:ext uri="{FF2B5EF4-FFF2-40B4-BE49-F238E27FC236}">
                <a16:creationId xmlns:a16="http://schemas.microsoft.com/office/drawing/2014/main" id="{99F64582-5D68-4209-A16C-157B3F2B015A}"/>
              </a:ext>
            </a:extLst>
          </p:cNvPr>
          <p:cNvSpPr>
            <a:spLocks noGrp="1"/>
          </p:cNvSpPr>
          <p:nvPr>
            <p:ph type="title"/>
          </p:nvPr>
        </p:nvSpPr>
        <p:spPr>
          <a:xfrm>
            <a:off x="646043" y="266770"/>
            <a:ext cx="4526622" cy="687386"/>
          </a:xfrm>
        </p:spPr>
        <p:txBody>
          <a:bodyPr>
            <a:noAutofit/>
          </a:bodyPr>
          <a:lstStyle/>
          <a:p>
            <a:pPr algn="l"/>
            <a:r>
              <a:rPr lang="en-AU" sz="2800" b="1" dirty="0"/>
              <a:t>Standards of Care</a:t>
            </a:r>
            <a:endParaRPr lang="en-AU" sz="2800" dirty="0"/>
          </a:p>
        </p:txBody>
      </p:sp>
      <p:sp>
        <p:nvSpPr>
          <p:cNvPr id="6" name="TextBox 5">
            <a:extLst>
              <a:ext uri="{FF2B5EF4-FFF2-40B4-BE49-F238E27FC236}">
                <a16:creationId xmlns:a16="http://schemas.microsoft.com/office/drawing/2014/main" id="{02EACC47-5F48-4550-B94B-DAB6A290E73B}"/>
              </a:ext>
            </a:extLst>
          </p:cNvPr>
          <p:cNvSpPr txBox="1"/>
          <p:nvPr/>
        </p:nvSpPr>
        <p:spPr>
          <a:xfrm>
            <a:off x="646043" y="1075346"/>
            <a:ext cx="4790661" cy="461665"/>
          </a:xfrm>
          <a:prstGeom prst="rect">
            <a:avLst/>
          </a:prstGeom>
          <a:noFill/>
        </p:spPr>
        <p:txBody>
          <a:bodyPr wrap="square">
            <a:spAutoFit/>
          </a:bodyPr>
          <a:lstStyle/>
          <a:p>
            <a:pPr marL="0" indent="0">
              <a:buNone/>
            </a:pPr>
            <a:r>
              <a:rPr lang="en-AU" sz="2400" b="1" dirty="0"/>
              <a:t>Standard of Care Review</a:t>
            </a:r>
            <a:endParaRPr lang="en-AU" sz="2800" b="1" dirty="0">
              <a:solidFill>
                <a:srgbClr val="0070C0"/>
              </a:solidFill>
            </a:endParaRPr>
          </a:p>
        </p:txBody>
      </p:sp>
    </p:spTree>
    <p:extLst>
      <p:ext uri="{BB962C8B-B14F-4D97-AF65-F5344CB8AC3E}">
        <p14:creationId xmlns:p14="http://schemas.microsoft.com/office/powerpoint/2010/main" val="113744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588CD27-2795-476E-AB0F-EB0D73A09F2C}"/>
              </a:ext>
            </a:extLst>
          </p:cNvPr>
          <p:cNvSpPr>
            <a:spLocks noGrp="1"/>
          </p:cNvSpPr>
          <p:nvPr>
            <p:ph idx="1"/>
          </p:nvPr>
        </p:nvSpPr>
        <p:spPr>
          <a:xfrm>
            <a:off x="684360" y="1713811"/>
            <a:ext cx="10397770" cy="4448450"/>
          </a:xfrm>
        </p:spPr>
        <p:txBody>
          <a:bodyPr>
            <a:normAutofit/>
          </a:bodyPr>
          <a:lstStyle/>
          <a:p>
            <a:pPr marL="0" indent="0">
              <a:buNone/>
            </a:pPr>
            <a:r>
              <a:rPr lang="en-AU" sz="2000" dirty="0">
                <a:solidFill>
                  <a:srgbClr val="0070C0"/>
                </a:solidFill>
              </a:rPr>
              <a:t>Investigating and assessing harm</a:t>
            </a:r>
            <a:endParaRPr lang="en-AU" sz="900" dirty="0">
              <a:solidFill>
                <a:srgbClr val="0070C0"/>
              </a:solidFill>
            </a:endParaRPr>
          </a:p>
          <a:p>
            <a:r>
              <a:rPr lang="en-AU" sz="1600" dirty="0"/>
              <a:t>In consultation with your support agency, Child Safety will record a harm report where there is information to suggest that a child or young person in your care may have been harmed.</a:t>
            </a:r>
          </a:p>
          <a:p>
            <a:endParaRPr lang="en-AU" sz="900" dirty="0"/>
          </a:p>
          <a:p>
            <a:r>
              <a:rPr lang="en-AU" sz="1600" dirty="0"/>
              <a:t>This is a more serious process and requires an investigation and assessment by Child Safety, and depending on the allegations sometimes Qld Police may also be involved.</a:t>
            </a:r>
          </a:p>
          <a:p>
            <a:endParaRPr lang="en-AU" sz="800" dirty="0"/>
          </a:p>
          <a:p>
            <a:r>
              <a:rPr lang="en-AU" sz="1600" dirty="0"/>
              <a:t>As part of the process of a harm report Child Safety will:</a:t>
            </a:r>
          </a:p>
          <a:p>
            <a:pPr lvl="1"/>
            <a:r>
              <a:rPr lang="en-AU" sz="1500" dirty="0"/>
              <a:t>Work with the support agency to discuss the concerns and plan a response to the allegations</a:t>
            </a:r>
          </a:p>
          <a:p>
            <a:pPr lvl="1"/>
            <a:r>
              <a:rPr lang="en-AU" sz="1500" dirty="0"/>
              <a:t>Provide you with written information about the allegations</a:t>
            </a:r>
          </a:p>
          <a:p>
            <a:pPr lvl="1"/>
            <a:r>
              <a:rPr lang="en-AU" sz="1500" dirty="0"/>
              <a:t>Interview you, the child and other relevant people</a:t>
            </a:r>
          </a:p>
          <a:p>
            <a:pPr lvl="1"/>
            <a:r>
              <a:rPr lang="en-AU" sz="1500" dirty="0"/>
              <a:t>Assess whether the standards of care are being met (similar to the SOCR)</a:t>
            </a:r>
          </a:p>
          <a:p>
            <a:pPr lvl="1"/>
            <a:r>
              <a:rPr lang="en-AU" sz="1500" dirty="0"/>
              <a:t>Reach an outcome about whether or not the child or young person has experienced harm</a:t>
            </a:r>
          </a:p>
          <a:p>
            <a:endParaRPr lang="en-AU" sz="1050" dirty="0"/>
          </a:p>
          <a:p>
            <a:r>
              <a:rPr lang="en-AU" sz="1600" dirty="0"/>
              <a:t>If Child Safety determine there is a high risk to the child or young person, they may decide to remove the child or young person from the care arrangement.</a:t>
            </a:r>
          </a:p>
          <a:p>
            <a:endParaRPr lang="en-AU" sz="1500" dirty="0"/>
          </a:p>
          <a:p>
            <a:endParaRPr lang="en-AU" sz="1600" i="1" dirty="0"/>
          </a:p>
          <a:p>
            <a:pPr marL="457200" lvl="1" indent="0">
              <a:buNone/>
            </a:pPr>
            <a:endParaRPr lang="en-AU" sz="1200" i="1" dirty="0"/>
          </a:p>
        </p:txBody>
      </p:sp>
      <p:sp>
        <p:nvSpPr>
          <p:cNvPr id="4" name="Title 1">
            <a:extLst>
              <a:ext uri="{FF2B5EF4-FFF2-40B4-BE49-F238E27FC236}">
                <a16:creationId xmlns:a16="http://schemas.microsoft.com/office/drawing/2014/main" id="{C486102E-471A-41D5-A984-21DB0BE67957}"/>
              </a:ext>
            </a:extLst>
          </p:cNvPr>
          <p:cNvSpPr>
            <a:spLocks noGrp="1"/>
          </p:cNvSpPr>
          <p:nvPr>
            <p:ph type="title"/>
          </p:nvPr>
        </p:nvSpPr>
        <p:spPr>
          <a:xfrm>
            <a:off x="684360" y="465080"/>
            <a:ext cx="2593679" cy="592885"/>
          </a:xfrm>
        </p:spPr>
        <p:txBody>
          <a:bodyPr>
            <a:normAutofit/>
          </a:bodyPr>
          <a:lstStyle/>
          <a:p>
            <a:pPr algn="l"/>
            <a:r>
              <a:rPr lang="en-AU" sz="2800" b="1" dirty="0"/>
              <a:t>Harm Report</a:t>
            </a:r>
          </a:p>
        </p:txBody>
      </p:sp>
    </p:spTree>
    <p:extLst>
      <p:ext uri="{BB962C8B-B14F-4D97-AF65-F5344CB8AC3E}">
        <p14:creationId xmlns:p14="http://schemas.microsoft.com/office/powerpoint/2010/main" val="211224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A17FFB0-4DD7-434B-A489-B4E170B323E0}"/>
              </a:ext>
            </a:extLst>
          </p:cNvPr>
          <p:cNvSpPr>
            <a:spLocks noGrp="1"/>
          </p:cNvSpPr>
          <p:nvPr>
            <p:ph idx="1"/>
          </p:nvPr>
        </p:nvSpPr>
        <p:spPr>
          <a:xfrm>
            <a:off x="1096618" y="1777739"/>
            <a:ext cx="9836426" cy="4225489"/>
          </a:xfrm>
        </p:spPr>
        <p:txBody>
          <a:bodyPr>
            <a:normAutofit/>
          </a:bodyPr>
          <a:lstStyle/>
          <a:p>
            <a:pPr marL="0" indent="0">
              <a:buNone/>
            </a:pPr>
            <a:r>
              <a:rPr lang="en-AU" sz="2400" dirty="0">
                <a:solidFill>
                  <a:srgbClr val="0070C0"/>
                </a:solidFill>
              </a:rPr>
              <a:t>Harm report outcomes:</a:t>
            </a:r>
          </a:p>
          <a:p>
            <a:pPr marL="0" indent="0">
              <a:buNone/>
            </a:pPr>
            <a:endParaRPr lang="en-AU" sz="1100" dirty="0">
              <a:solidFill>
                <a:srgbClr val="0070C0"/>
              </a:solidFill>
            </a:endParaRPr>
          </a:p>
          <a:p>
            <a:pPr marL="806450">
              <a:buFont typeface="Wingdings" panose="05000000000000000000" pitchFamily="2" charset="2"/>
              <a:buChar char="§"/>
            </a:pPr>
            <a:r>
              <a:rPr lang="en-AU" sz="2000" dirty="0"/>
              <a:t>Substantiated harm – standards not met</a:t>
            </a:r>
          </a:p>
          <a:p>
            <a:pPr marL="806450">
              <a:buFont typeface="Wingdings" panose="05000000000000000000" pitchFamily="2" charset="2"/>
              <a:buChar char="§"/>
            </a:pPr>
            <a:r>
              <a:rPr lang="en-AU" sz="2000" dirty="0"/>
              <a:t>Substantiated harm – standards met</a:t>
            </a:r>
          </a:p>
          <a:p>
            <a:pPr marL="806450">
              <a:buFont typeface="Wingdings" panose="05000000000000000000" pitchFamily="2" charset="2"/>
              <a:buChar char="§"/>
            </a:pPr>
            <a:r>
              <a:rPr lang="en-AU" sz="2000" dirty="0"/>
              <a:t>Unsubstantiated – standards not met</a:t>
            </a:r>
          </a:p>
          <a:p>
            <a:pPr marL="806450">
              <a:buFont typeface="Wingdings" panose="05000000000000000000" pitchFamily="2" charset="2"/>
              <a:buChar char="§"/>
            </a:pPr>
            <a:r>
              <a:rPr lang="en-AU" sz="2000" dirty="0"/>
              <a:t>Unsubstantiated – standard met</a:t>
            </a:r>
          </a:p>
          <a:p>
            <a:pPr marL="806450">
              <a:buFont typeface="Wingdings" panose="05000000000000000000" pitchFamily="2" charset="2"/>
              <a:buChar char="§"/>
            </a:pPr>
            <a:r>
              <a:rPr lang="en-AU" sz="2000" dirty="0"/>
              <a:t>No outcome (</a:t>
            </a:r>
            <a:r>
              <a:rPr lang="en-AU" sz="2000" i="1" dirty="0"/>
              <a:t>in exceptional circumstances only</a:t>
            </a:r>
            <a:r>
              <a:rPr lang="en-AU" sz="2000" dirty="0"/>
              <a:t>)</a:t>
            </a:r>
          </a:p>
          <a:p>
            <a:pPr marL="0" indent="0">
              <a:buNone/>
            </a:pPr>
            <a:endParaRPr lang="en-AU" sz="1800" dirty="0"/>
          </a:p>
          <a:p>
            <a:pPr marL="0" indent="0">
              <a:buNone/>
            </a:pPr>
            <a:r>
              <a:rPr lang="en-AU" sz="1800" i="1" dirty="0"/>
              <a:t>An action plan will be developed with Child Safety, you and the safety support network if the child or young person’s care has been assessed as not meeting the standards.</a:t>
            </a:r>
          </a:p>
        </p:txBody>
      </p:sp>
      <p:sp>
        <p:nvSpPr>
          <p:cNvPr id="4" name="Title 1">
            <a:extLst>
              <a:ext uri="{FF2B5EF4-FFF2-40B4-BE49-F238E27FC236}">
                <a16:creationId xmlns:a16="http://schemas.microsoft.com/office/drawing/2014/main" id="{6F81671B-EAA2-4C01-84BE-940DB50D9904}"/>
              </a:ext>
            </a:extLst>
          </p:cNvPr>
          <p:cNvSpPr>
            <a:spLocks noGrp="1"/>
          </p:cNvSpPr>
          <p:nvPr>
            <p:ph type="title"/>
          </p:nvPr>
        </p:nvSpPr>
        <p:spPr>
          <a:xfrm>
            <a:off x="646043" y="486457"/>
            <a:ext cx="3442447" cy="565897"/>
          </a:xfrm>
        </p:spPr>
        <p:txBody>
          <a:bodyPr>
            <a:normAutofit fontScale="90000"/>
          </a:bodyPr>
          <a:lstStyle/>
          <a:p>
            <a:pPr algn="l"/>
            <a:r>
              <a:rPr lang="en-AU" sz="3200" b="1" dirty="0"/>
              <a:t>Harm Report</a:t>
            </a:r>
          </a:p>
        </p:txBody>
      </p:sp>
    </p:spTree>
    <p:extLst>
      <p:ext uri="{BB962C8B-B14F-4D97-AF65-F5344CB8AC3E}">
        <p14:creationId xmlns:p14="http://schemas.microsoft.com/office/powerpoint/2010/main" val="303505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546652" y="2216426"/>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F357AEA0-5ADC-4B52-B5FE-8DBF56F80373}"/>
              </a:ext>
            </a:extLst>
          </p:cNvPr>
          <p:cNvSpPr>
            <a:spLocks noGrp="1"/>
          </p:cNvSpPr>
          <p:nvPr>
            <p:ph type="title"/>
          </p:nvPr>
        </p:nvSpPr>
        <p:spPr>
          <a:xfrm>
            <a:off x="546652" y="1277411"/>
            <a:ext cx="4770783" cy="760105"/>
          </a:xfrm>
        </p:spPr>
        <p:txBody>
          <a:bodyPr>
            <a:noAutofit/>
          </a:bodyPr>
          <a:lstStyle/>
          <a:p>
            <a:pPr algn="l"/>
            <a:r>
              <a:rPr lang="en-AU" sz="4000" b="1" dirty="0"/>
              <a:t>Carer Supports</a:t>
            </a:r>
          </a:p>
        </p:txBody>
      </p:sp>
      <p:pic>
        <p:nvPicPr>
          <p:cNvPr id="4" name="Picture 3" descr="Text, whiteboard&#10;&#10;Description automatically generated">
            <a:extLst>
              <a:ext uri="{FF2B5EF4-FFF2-40B4-BE49-F238E27FC236}">
                <a16:creationId xmlns:a16="http://schemas.microsoft.com/office/drawing/2014/main" id="{CCD3290F-176E-464A-9A8B-DF6A3D3E04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94698" y="3041373"/>
            <a:ext cx="7002603" cy="3813692"/>
          </a:xfrm>
          <a:prstGeom prst="rect">
            <a:avLst/>
          </a:prstGeom>
        </p:spPr>
      </p:pic>
    </p:spTree>
    <p:extLst>
      <p:ext uri="{BB962C8B-B14F-4D97-AF65-F5344CB8AC3E}">
        <p14:creationId xmlns:p14="http://schemas.microsoft.com/office/powerpoint/2010/main" val="396683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3581399" y="2504661"/>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B347A5-8FBD-490E-A0D5-D985501B7AAF}"/>
              </a:ext>
            </a:extLst>
          </p:cNvPr>
          <p:cNvSpPr/>
          <p:nvPr/>
        </p:nvSpPr>
        <p:spPr>
          <a:xfrm>
            <a:off x="4487814" y="1467105"/>
            <a:ext cx="3216371" cy="830997"/>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97A6EAA3-BB29-4CFF-89ED-3AE5D17E02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87813" y="2801708"/>
            <a:ext cx="3216372" cy="2362023"/>
          </a:xfrm>
          <a:prstGeom prst="rect">
            <a:avLst/>
          </a:prstGeom>
        </p:spPr>
      </p:pic>
    </p:spTree>
    <p:extLst>
      <p:ext uri="{BB962C8B-B14F-4D97-AF65-F5344CB8AC3E}">
        <p14:creationId xmlns:p14="http://schemas.microsoft.com/office/powerpoint/2010/main" val="19320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F91A38E-8EF4-4908-8BA5-395F1D25955E}"/>
              </a:ext>
            </a:extLst>
          </p:cNvPr>
          <p:cNvSpPr>
            <a:spLocks noGrp="1"/>
          </p:cNvSpPr>
          <p:nvPr>
            <p:ph type="title"/>
          </p:nvPr>
        </p:nvSpPr>
        <p:spPr>
          <a:xfrm>
            <a:off x="646043" y="511346"/>
            <a:ext cx="3448803" cy="474795"/>
          </a:xfrm>
        </p:spPr>
        <p:txBody>
          <a:bodyPr>
            <a:noAutofit/>
          </a:bodyPr>
          <a:lstStyle/>
          <a:p>
            <a:pPr algn="l"/>
            <a:r>
              <a:rPr lang="en-AU" sz="3200" b="1" dirty="0"/>
              <a:t>Carer Supports</a:t>
            </a:r>
          </a:p>
        </p:txBody>
      </p:sp>
      <p:graphicFrame>
        <p:nvGraphicFramePr>
          <p:cNvPr id="4" name="Table 4">
            <a:extLst>
              <a:ext uri="{FF2B5EF4-FFF2-40B4-BE49-F238E27FC236}">
                <a16:creationId xmlns:a16="http://schemas.microsoft.com/office/drawing/2014/main" id="{5C2E48BD-E87C-4C3B-942D-67034C4DBA9A}"/>
              </a:ext>
            </a:extLst>
          </p:cNvPr>
          <p:cNvGraphicFramePr>
            <a:graphicFrameLocks noGrp="1"/>
          </p:cNvGraphicFramePr>
          <p:nvPr>
            <p:extLst>
              <p:ext uri="{D42A27DB-BD31-4B8C-83A1-F6EECF244321}">
                <p14:modId xmlns:p14="http://schemas.microsoft.com/office/powerpoint/2010/main" val="3222611386"/>
              </p:ext>
            </p:extLst>
          </p:nvPr>
        </p:nvGraphicFramePr>
        <p:xfrm>
          <a:off x="1152938" y="1552717"/>
          <a:ext cx="9263272" cy="4546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982328">
                  <a:extLst>
                    <a:ext uri="{9D8B030D-6E8A-4147-A177-3AD203B41FA5}">
                      <a16:colId xmlns:a16="http://schemas.microsoft.com/office/drawing/2014/main" val="3031036816"/>
                    </a:ext>
                  </a:extLst>
                </a:gridCol>
                <a:gridCol w="1790482">
                  <a:extLst>
                    <a:ext uri="{9D8B030D-6E8A-4147-A177-3AD203B41FA5}">
                      <a16:colId xmlns:a16="http://schemas.microsoft.com/office/drawing/2014/main" val="921306866"/>
                    </a:ext>
                  </a:extLst>
                </a:gridCol>
                <a:gridCol w="3490462">
                  <a:extLst>
                    <a:ext uri="{9D8B030D-6E8A-4147-A177-3AD203B41FA5}">
                      <a16:colId xmlns:a16="http://schemas.microsoft.com/office/drawing/2014/main" val="1112764205"/>
                    </a:ext>
                  </a:extLst>
                </a:gridCol>
              </a:tblGrid>
              <a:tr h="276782">
                <a:tc>
                  <a:txBody>
                    <a:bodyPr/>
                    <a:lstStyle/>
                    <a:p>
                      <a:pPr algn="ctr"/>
                      <a:r>
                        <a:rPr lang="en-AU" sz="1300" dirty="0"/>
                        <a:t>Organisation</a:t>
                      </a:r>
                    </a:p>
                  </a:txBody>
                  <a:tcPr anchor="ctr"/>
                </a:tc>
                <a:tc>
                  <a:txBody>
                    <a:bodyPr/>
                    <a:lstStyle/>
                    <a:p>
                      <a:pPr algn="ctr"/>
                      <a:r>
                        <a:rPr lang="en-AU" sz="1300" dirty="0"/>
                        <a:t>Phone</a:t>
                      </a:r>
                    </a:p>
                  </a:txBody>
                  <a:tcPr anchor="ctr"/>
                </a:tc>
                <a:tc>
                  <a:txBody>
                    <a:bodyPr/>
                    <a:lstStyle/>
                    <a:p>
                      <a:pPr algn="ctr"/>
                      <a:r>
                        <a:rPr lang="en-AU" sz="1300" dirty="0"/>
                        <a:t>Email / links</a:t>
                      </a:r>
                    </a:p>
                  </a:txBody>
                  <a:tcPr anchor="ctr"/>
                </a:tc>
                <a:extLst>
                  <a:ext uri="{0D108BD9-81ED-4DB2-BD59-A6C34878D82A}">
                    <a16:rowId xmlns:a16="http://schemas.microsoft.com/office/drawing/2014/main" val="3568900046"/>
                  </a:ext>
                </a:extLst>
              </a:tr>
              <a:tr h="370840">
                <a:tc>
                  <a:txBody>
                    <a:bodyPr/>
                    <a:lstStyle/>
                    <a:p>
                      <a:r>
                        <a:rPr lang="en-AU" sz="1300" dirty="0"/>
                        <a:t>Queensland Foster and Kinship Care (QFKC) </a:t>
                      </a:r>
                    </a:p>
                  </a:txBody>
                  <a:tcPr anchor="ctr"/>
                </a:tc>
                <a:tc>
                  <a:txBody>
                    <a:bodyPr/>
                    <a:lstStyle/>
                    <a:p>
                      <a:pPr algn="ctr"/>
                      <a:r>
                        <a:rPr lang="en-AU" sz="1300" dirty="0"/>
                        <a:t>07 3256 6166</a:t>
                      </a:r>
                    </a:p>
                  </a:txBody>
                  <a:tcPr anchor="ctr"/>
                </a:tc>
                <a:tc>
                  <a:txBody>
                    <a:bodyPr/>
                    <a:lstStyle/>
                    <a:p>
                      <a:pPr algn="ctr"/>
                      <a:r>
                        <a:rPr lang="en-AU" sz="1300" dirty="0">
                          <a:hlinkClick r:id="rId2"/>
                        </a:rPr>
                        <a:t>admin@qfkc.com.au</a:t>
                      </a:r>
                      <a:r>
                        <a:rPr lang="en-AU" sz="1300" dirty="0"/>
                        <a:t> </a:t>
                      </a:r>
                    </a:p>
                  </a:txBody>
                  <a:tcPr anchor="ctr"/>
                </a:tc>
                <a:extLst>
                  <a:ext uri="{0D108BD9-81ED-4DB2-BD59-A6C34878D82A}">
                    <a16:rowId xmlns:a16="http://schemas.microsoft.com/office/drawing/2014/main" val="1594315950"/>
                  </a:ext>
                </a:extLst>
              </a:tr>
              <a:tr h="370840">
                <a:tc>
                  <a:txBody>
                    <a:bodyPr/>
                    <a:lstStyle/>
                    <a:p>
                      <a:r>
                        <a:rPr lang="en-AU" sz="1300" dirty="0"/>
                        <a:t>FAST representatives </a:t>
                      </a:r>
                    </a:p>
                  </a:txBody>
                  <a:tcPr anchor="ctr"/>
                </a:tc>
                <a:tc>
                  <a:txBody>
                    <a:bodyPr/>
                    <a:lstStyle/>
                    <a:p>
                      <a:pPr algn="ctr"/>
                      <a:r>
                        <a:rPr lang="en-AU" sz="1300" dirty="0"/>
                        <a:t>07 3256 6166</a:t>
                      </a:r>
                    </a:p>
                  </a:txBody>
                  <a:tcPr anchor="ctr"/>
                </a:tc>
                <a:tc>
                  <a:txBody>
                    <a:bodyPr/>
                    <a:lstStyle/>
                    <a:p>
                      <a:pPr algn="ctr"/>
                      <a:r>
                        <a:rPr lang="en-GB" sz="1300" dirty="0">
                          <a:hlinkClick r:id="rId3"/>
                        </a:rPr>
                        <a:t>Download the latest list of FAST Reps here </a:t>
                      </a:r>
                      <a:endParaRPr lang="en-AU" sz="1300" dirty="0"/>
                    </a:p>
                  </a:txBody>
                  <a:tcPr anchor="ctr"/>
                </a:tc>
                <a:extLst>
                  <a:ext uri="{0D108BD9-81ED-4DB2-BD59-A6C34878D82A}">
                    <a16:rowId xmlns:a16="http://schemas.microsoft.com/office/drawing/2014/main" val="2493472802"/>
                  </a:ext>
                </a:extLst>
              </a:tr>
              <a:tr h="370840">
                <a:tc>
                  <a:txBody>
                    <a:bodyPr/>
                    <a:lstStyle/>
                    <a:p>
                      <a:r>
                        <a:rPr lang="en-AU" sz="1300" dirty="0"/>
                        <a:t>Foster and kinship carer support line </a:t>
                      </a:r>
                    </a:p>
                  </a:txBody>
                  <a:tcPr anchor="ctr"/>
                </a:tc>
                <a:tc>
                  <a:txBody>
                    <a:bodyPr/>
                    <a:lstStyle/>
                    <a:p>
                      <a:pPr algn="ctr"/>
                      <a:r>
                        <a:rPr lang="en-AU" sz="1300" dirty="0"/>
                        <a:t>1300 729 309</a:t>
                      </a:r>
                    </a:p>
                  </a:txBody>
                  <a:tcPr anchor="ctr"/>
                </a:tc>
                <a:tc>
                  <a:txBody>
                    <a:bodyPr/>
                    <a:lstStyle/>
                    <a:p>
                      <a:pPr algn="ctr"/>
                      <a:r>
                        <a:rPr lang="en-AU" sz="1300" dirty="0">
                          <a:hlinkClick r:id="rId4"/>
                        </a:rPr>
                        <a:t>Send a referral</a:t>
                      </a:r>
                      <a:endParaRPr lang="en-AU" sz="1300" dirty="0"/>
                    </a:p>
                  </a:txBody>
                  <a:tcPr anchor="ctr"/>
                </a:tc>
                <a:extLst>
                  <a:ext uri="{0D108BD9-81ED-4DB2-BD59-A6C34878D82A}">
                    <a16:rowId xmlns:a16="http://schemas.microsoft.com/office/drawing/2014/main" val="28236893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300" dirty="0"/>
                        <a:t>Child Safety After Hours Service Centre (carers only)</a:t>
                      </a:r>
                    </a:p>
                  </a:txBody>
                  <a:tcPr anchor="ctr"/>
                </a:tc>
                <a:tc>
                  <a:txBody>
                    <a:bodyPr/>
                    <a:lstStyle/>
                    <a:p>
                      <a:pPr algn="ctr"/>
                      <a:r>
                        <a:rPr lang="en-AU" sz="1300" dirty="0"/>
                        <a:t>07 3235 9901 </a:t>
                      </a:r>
                    </a:p>
                  </a:txBody>
                  <a:tcPr anchor="ctr"/>
                </a:tc>
                <a:tc>
                  <a:txBody>
                    <a:bodyPr/>
                    <a:lstStyle/>
                    <a:p>
                      <a:pPr algn="ctr"/>
                      <a:endParaRPr lang="en-AU" sz="1300" dirty="0"/>
                    </a:p>
                  </a:txBody>
                  <a:tcPr anchor="ctr"/>
                </a:tc>
                <a:extLst>
                  <a:ext uri="{0D108BD9-81ED-4DB2-BD59-A6C34878D82A}">
                    <a16:rowId xmlns:a16="http://schemas.microsoft.com/office/drawing/2014/main" val="2165989985"/>
                  </a:ext>
                </a:extLst>
              </a:tr>
              <a:tr h="370840">
                <a:tc>
                  <a:txBody>
                    <a:bodyPr/>
                    <a:lstStyle/>
                    <a:p>
                      <a:r>
                        <a:rPr lang="en-AU" sz="1300" dirty="0"/>
                        <a:t>Queensland Aboriginal and Torres Strait Islander Child Protection Peak (QATSICPP) </a:t>
                      </a:r>
                    </a:p>
                  </a:txBody>
                  <a:tcPr anchor="ctr"/>
                </a:tc>
                <a:tc>
                  <a:txBody>
                    <a:bodyPr/>
                    <a:lstStyle/>
                    <a:p>
                      <a:pPr algn="ctr"/>
                      <a:r>
                        <a:rPr lang="en-AU" sz="1300" dirty="0"/>
                        <a:t>07 3102 4119</a:t>
                      </a:r>
                    </a:p>
                  </a:txBody>
                  <a:tcPr anchor="ctr"/>
                </a:tc>
                <a:tc>
                  <a:txBody>
                    <a:bodyPr/>
                    <a:lstStyle/>
                    <a:p>
                      <a:pPr algn="ctr"/>
                      <a:r>
                        <a:rPr lang="en-AU" sz="1300" dirty="0">
                          <a:hlinkClick r:id="rId5"/>
                        </a:rPr>
                        <a:t>Contact – QATSICPP</a:t>
                      </a:r>
                      <a:endParaRPr lang="en-AU" sz="1300" dirty="0"/>
                    </a:p>
                  </a:txBody>
                  <a:tcPr anchor="ctr"/>
                </a:tc>
                <a:extLst>
                  <a:ext uri="{0D108BD9-81ED-4DB2-BD59-A6C34878D82A}">
                    <a16:rowId xmlns:a16="http://schemas.microsoft.com/office/drawing/2014/main" val="477072131"/>
                  </a:ext>
                </a:extLst>
              </a:tr>
              <a:tr h="370840">
                <a:tc>
                  <a:txBody>
                    <a:bodyPr/>
                    <a:lstStyle/>
                    <a:p>
                      <a:r>
                        <a:rPr lang="en-AU" sz="1300" dirty="0"/>
                        <a:t>CREATE Foundation </a:t>
                      </a:r>
                    </a:p>
                  </a:txBody>
                  <a:tcPr anchor="ctr"/>
                </a:tc>
                <a:tc>
                  <a:txBody>
                    <a:bodyPr/>
                    <a:lstStyle/>
                    <a:p>
                      <a:pPr algn="ctr"/>
                      <a:r>
                        <a:rPr lang="en-AU" sz="1300" dirty="0"/>
                        <a:t>1800 655 105 or</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07 3317 6020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(Brisbane office)</a:t>
                      </a:r>
                    </a:p>
                  </a:txBody>
                  <a:tcPr anchor="ctr"/>
                </a:tc>
                <a:tc>
                  <a:txBody>
                    <a:bodyPr/>
                    <a:lstStyle/>
                    <a:p>
                      <a:pPr algn="ctr"/>
                      <a:r>
                        <a:rPr lang="en-AU" sz="1300" dirty="0">
                          <a:hlinkClick r:id="rId6"/>
                        </a:rPr>
                        <a:t>create@create.org.au</a:t>
                      </a:r>
                      <a:r>
                        <a:rPr lang="en-AU" sz="1300" dirty="0"/>
                        <a:t> </a:t>
                      </a:r>
                    </a:p>
                  </a:txBody>
                  <a:tcPr anchor="ctr"/>
                </a:tc>
                <a:extLst>
                  <a:ext uri="{0D108BD9-81ED-4DB2-BD59-A6C34878D82A}">
                    <a16:rowId xmlns:a16="http://schemas.microsoft.com/office/drawing/2014/main" val="785002894"/>
                  </a:ext>
                </a:extLst>
              </a:tr>
              <a:tr h="370840">
                <a:tc>
                  <a:txBody>
                    <a:bodyPr/>
                    <a:lstStyle/>
                    <a:p>
                      <a:r>
                        <a:rPr lang="en-AU" sz="1300" dirty="0"/>
                        <a:t>Queensland Health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13 Health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(13 432 584)</a:t>
                      </a:r>
                    </a:p>
                  </a:txBody>
                  <a:tcPr anchor="ctr"/>
                </a:tc>
                <a:tc>
                  <a:txBody>
                    <a:bodyPr/>
                    <a:lstStyle/>
                    <a:p>
                      <a:pPr algn="ctr"/>
                      <a:r>
                        <a:rPr lang="en-AU" sz="1300" dirty="0">
                          <a:hlinkClick r:id="rId7"/>
                        </a:rPr>
                        <a:t>Contact us | Queensland Health</a:t>
                      </a:r>
                      <a:endParaRPr lang="en-AU" sz="1300" dirty="0"/>
                    </a:p>
                  </a:txBody>
                  <a:tcPr anchor="ctr"/>
                </a:tc>
                <a:extLst>
                  <a:ext uri="{0D108BD9-81ED-4DB2-BD59-A6C34878D82A}">
                    <a16:rowId xmlns:a16="http://schemas.microsoft.com/office/drawing/2014/main" val="2129529433"/>
                  </a:ext>
                </a:extLst>
              </a:tr>
              <a:tr h="370840">
                <a:tc>
                  <a:txBody>
                    <a:bodyPr/>
                    <a:lstStyle/>
                    <a:p>
                      <a:r>
                        <a:rPr lang="en-AU" sz="1300" dirty="0"/>
                        <a:t>Office of the Public Guardian (OPG) </a:t>
                      </a:r>
                    </a:p>
                  </a:txBody>
                  <a:tcPr anchor="ctr"/>
                </a:tc>
                <a:tc>
                  <a:txBody>
                    <a:bodyPr/>
                    <a:lstStyle/>
                    <a:p>
                      <a:pPr algn="ctr"/>
                      <a:r>
                        <a:rPr lang="en-AU" sz="1300" dirty="0"/>
                        <a:t>1300 653 187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b="0" i="0" u="none" strike="noStrike" kern="1200" dirty="0">
                          <a:solidFill>
                            <a:schemeClr val="dk1"/>
                          </a:solidFill>
                          <a:effectLst/>
                          <a:latin typeface="+mn-lt"/>
                          <a:ea typeface="+mn-ea"/>
                          <a:cs typeface="+mn-cs"/>
                          <a:hlinkClick r:id="rId8"/>
                        </a:rPr>
                        <a:t>publicguardian@publicguardian.qld.gov.au</a:t>
                      </a:r>
                      <a:endParaRPr lang="en-AU" sz="13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168140576"/>
                  </a:ext>
                </a:extLst>
              </a:tr>
              <a:tr h="37084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Child Safety staff – contact details will be applicable to your CSO and the CSSC affiliated with you</a:t>
                      </a:r>
                    </a:p>
                  </a:txBody>
                  <a:tcPr anchor="ctr"/>
                </a:tc>
                <a:tc hMerge="1">
                  <a:txBody>
                    <a:bodyPr/>
                    <a:lstStyle/>
                    <a:p>
                      <a:endParaRPr lang="en-AU" sz="1400" dirty="0"/>
                    </a:p>
                  </a:txBody>
                  <a:tcPr/>
                </a:tc>
                <a:tc hMerge="1">
                  <a:txBody>
                    <a:bodyPr/>
                    <a:lstStyle/>
                    <a:p>
                      <a:endParaRPr lang="en-AU" sz="1400" dirty="0"/>
                    </a:p>
                  </a:txBody>
                  <a:tcPr/>
                </a:tc>
                <a:extLst>
                  <a:ext uri="{0D108BD9-81ED-4DB2-BD59-A6C34878D82A}">
                    <a16:rowId xmlns:a16="http://schemas.microsoft.com/office/drawing/2014/main" val="1446182762"/>
                  </a:ext>
                </a:extLst>
              </a:tr>
              <a:tr h="37084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Foster and Kinship Care agency – contact details should be provided by your FKC support agency</a:t>
                      </a:r>
                    </a:p>
                  </a:txBody>
                  <a:tcPr anchor="ctr"/>
                </a:tc>
                <a:tc hMerge="1">
                  <a:txBody>
                    <a:bodyPr/>
                    <a:lstStyle/>
                    <a:p>
                      <a:endParaRPr lang="en-AU" sz="1400" dirty="0"/>
                    </a:p>
                  </a:txBody>
                  <a:tcPr/>
                </a:tc>
                <a:tc hMerge="1">
                  <a:txBody>
                    <a:bodyPr/>
                    <a:lstStyle/>
                    <a:p>
                      <a:endParaRPr lang="en-AU" sz="1400" dirty="0"/>
                    </a:p>
                  </a:txBody>
                  <a:tcPr/>
                </a:tc>
                <a:extLst>
                  <a:ext uri="{0D108BD9-81ED-4DB2-BD59-A6C34878D82A}">
                    <a16:rowId xmlns:a16="http://schemas.microsoft.com/office/drawing/2014/main" val="3248532371"/>
                  </a:ext>
                </a:extLst>
              </a:tr>
            </a:tbl>
          </a:graphicData>
        </a:graphic>
      </p:graphicFrame>
    </p:spTree>
    <p:extLst>
      <p:ext uri="{BB962C8B-B14F-4D97-AF65-F5344CB8AC3E}">
        <p14:creationId xmlns:p14="http://schemas.microsoft.com/office/powerpoint/2010/main" val="181499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4">
            <a:extLst>
              <a:ext uri="{FF2B5EF4-FFF2-40B4-BE49-F238E27FC236}">
                <a16:creationId xmlns:a16="http://schemas.microsoft.com/office/drawing/2014/main" id="{DBE6C3DE-328F-413C-8253-0A1F9CA408FD}"/>
              </a:ext>
            </a:extLst>
          </p:cNvPr>
          <p:cNvSpPr txBox="1">
            <a:spLocks/>
          </p:cNvSpPr>
          <p:nvPr/>
        </p:nvSpPr>
        <p:spPr>
          <a:xfrm>
            <a:off x="646043" y="458664"/>
            <a:ext cx="6420456" cy="72035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Getting ready to start - Training modules</a:t>
            </a:r>
          </a:p>
        </p:txBody>
      </p:sp>
      <p:sp>
        <p:nvSpPr>
          <p:cNvPr id="8" name="Subtitle 2">
            <a:extLst>
              <a:ext uri="{FF2B5EF4-FFF2-40B4-BE49-F238E27FC236}">
                <a16:creationId xmlns:a16="http://schemas.microsoft.com/office/drawing/2014/main" id="{84239BDA-C0A5-4FB4-B27F-7C937B250152}"/>
              </a:ext>
            </a:extLst>
          </p:cNvPr>
          <p:cNvSpPr txBox="1">
            <a:spLocks/>
          </p:cNvSpPr>
          <p:nvPr/>
        </p:nvSpPr>
        <p:spPr>
          <a:xfrm>
            <a:off x="798444" y="1467161"/>
            <a:ext cx="7660341" cy="72035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AU" altLang="en-US" sz="2000" dirty="0">
                <a:solidFill>
                  <a:schemeClr val="tx1"/>
                </a:solidFill>
              </a:rPr>
              <a:t>Each participant will be assessed throughout the four modules on the following learning objectives:</a:t>
            </a:r>
          </a:p>
          <a:p>
            <a:pPr algn="l"/>
            <a:endParaRPr lang="en-US" sz="2800" dirty="0">
              <a:solidFill>
                <a:schemeClr val="tx1"/>
              </a:solidFill>
            </a:endParaRPr>
          </a:p>
        </p:txBody>
      </p:sp>
      <p:sp>
        <p:nvSpPr>
          <p:cNvPr id="9" name="Rectangle 3">
            <a:extLst>
              <a:ext uri="{FF2B5EF4-FFF2-40B4-BE49-F238E27FC236}">
                <a16:creationId xmlns:a16="http://schemas.microsoft.com/office/drawing/2014/main" id="{F21B92BF-7CD4-4644-A673-1753532B96F9}"/>
              </a:ext>
            </a:extLst>
          </p:cNvPr>
          <p:cNvSpPr txBox="1">
            <a:spLocks noChangeArrowheads="1"/>
          </p:cNvSpPr>
          <p:nvPr/>
        </p:nvSpPr>
        <p:spPr>
          <a:xfrm>
            <a:off x="1048510" y="2381494"/>
            <a:ext cx="9675812" cy="34963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defRPr/>
            </a:pPr>
            <a:r>
              <a:rPr lang="en-AU" altLang="en-US" sz="1600" b="1" dirty="0">
                <a:solidFill>
                  <a:srgbClr val="0070C0"/>
                </a:solidFill>
              </a:rPr>
              <a:t>Module one – context of foster care -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i="1" dirty="0">
              <a:solidFill>
                <a:srgbClr val="00B050"/>
              </a:solidFill>
            </a:endParaRPr>
          </a:p>
          <a:p>
            <a:pPr algn="l">
              <a:lnSpc>
                <a:spcPct val="80000"/>
              </a:lnSpc>
              <a:spcBef>
                <a:spcPts val="0"/>
              </a:spcBef>
              <a:defRPr/>
            </a:pPr>
            <a:r>
              <a:rPr lang="en-AU" altLang="en-US" sz="1400" dirty="0">
                <a:solidFill>
                  <a:schemeClr val="tx1"/>
                </a:solidFill>
              </a:rPr>
              <a:t>An understanding of the process of how children and young people come into care and the impact of this process, and why children and young people require a care arrangement.</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two – understanding the past for a child or young person -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dirty="0">
              <a:solidFill>
                <a:srgbClr val="0070C0"/>
              </a:solidFill>
            </a:endParaRPr>
          </a:p>
          <a:p>
            <a:pPr algn="l">
              <a:lnSpc>
                <a:spcPct val="80000"/>
              </a:lnSpc>
              <a:spcBef>
                <a:spcPts val="0"/>
              </a:spcBef>
              <a:defRPr/>
            </a:pPr>
            <a:r>
              <a:rPr lang="en-AU" altLang="en-US" sz="1400" dirty="0">
                <a:solidFill>
                  <a:schemeClr val="tx1"/>
                </a:solidFill>
              </a:rPr>
              <a:t>An understanding of trauma and related behaviours for a child or young person who is in care arrangement.</a:t>
            </a:r>
            <a:endParaRPr lang="en-AU" altLang="en-US" sz="1400" b="1" dirty="0">
              <a:solidFill>
                <a:schemeClr val="tx1"/>
              </a:solidFill>
            </a:endParaRPr>
          </a:p>
          <a:p>
            <a:pPr algn="l">
              <a:lnSpc>
                <a:spcPct val="80000"/>
              </a:lnSpc>
              <a:spcBef>
                <a:spcPts val="0"/>
              </a:spcBef>
              <a:defRPr/>
            </a:pPr>
            <a:endParaRPr lang="en-AU" altLang="en-US" sz="1100" b="1" dirty="0">
              <a:solidFill>
                <a:schemeClr val="tx1"/>
              </a:solidFill>
            </a:endParaRPr>
          </a:p>
          <a:p>
            <a:pPr algn="l">
              <a:lnSpc>
                <a:spcPct val="80000"/>
              </a:lnSpc>
              <a:spcBef>
                <a:spcPts val="0"/>
              </a:spcBef>
              <a:defRPr/>
            </a:pPr>
            <a:r>
              <a:rPr lang="en-AU" altLang="en-US" sz="1600" b="1" dirty="0">
                <a:solidFill>
                  <a:srgbClr val="0070C0"/>
                </a:solidFill>
              </a:rPr>
              <a:t>Module three – early days in a care arrangement</a:t>
            </a:r>
            <a:r>
              <a:rPr lang="en-AU" altLang="en-US" sz="2000" b="1" dirty="0">
                <a:solidFill>
                  <a:srgbClr val="00B050"/>
                </a:solidFill>
                <a:sym typeface="Wingdings" panose="05000000000000000000" pitchFamily="2" charset="2"/>
              </a:rPr>
              <a:t>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dirty="0">
              <a:solidFill>
                <a:srgbClr val="0070C0"/>
              </a:solidFill>
            </a:endParaRPr>
          </a:p>
          <a:p>
            <a:pPr algn="l">
              <a:lnSpc>
                <a:spcPct val="80000"/>
              </a:lnSpc>
              <a:spcBef>
                <a:spcPts val="0"/>
              </a:spcBef>
              <a:defRPr/>
            </a:pPr>
            <a:r>
              <a:rPr lang="en-AU" altLang="en-US" sz="1400" dirty="0">
                <a:solidFill>
                  <a:schemeClr val="tx1"/>
                </a:solidFill>
              </a:rPr>
              <a:t>Developing knowledge and skills required to meet the physical, emotional and social needs of children and young people in care and an understanding of the importance of participation by children and young people and their families in decision making.</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four – Quality care &amp; working together</a:t>
            </a:r>
          </a:p>
          <a:p>
            <a:pPr algn="l">
              <a:lnSpc>
                <a:spcPct val="80000"/>
              </a:lnSpc>
              <a:spcBef>
                <a:spcPts val="0"/>
              </a:spcBef>
              <a:defRPr/>
            </a:pPr>
            <a:r>
              <a:rPr lang="en-AU" altLang="en-US" sz="1400" dirty="0">
                <a:solidFill>
                  <a:schemeClr val="tx1"/>
                </a:solidFill>
              </a:rPr>
              <a:t>Have an understanding of the importance of partnerships between children, their families, foster and kinship carers and workers, (both in the government and non-government sectors), and their roles and responsibilities when  working together as a team.</a:t>
            </a:r>
          </a:p>
        </p:txBody>
      </p:sp>
    </p:spTree>
    <p:extLst>
      <p:ext uri="{BB962C8B-B14F-4D97-AF65-F5344CB8AC3E}">
        <p14:creationId xmlns:p14="http://schemas.microsoft.com/office/powerpoint/2010/main" val="31765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E8FE6D0-0380-4B1F-8F85-A4CFDEDA897D}"/>
              </a:ext>
            </a:extLst>
          </p:cNvPr>
          <p:cNvSpPr>
            <a:spLocks noGrp="1"/>
          </p:cNvSpPr>
          <p:nvPr>
            <p:ph idx="1"/>
          </p:nvPr>
        </p:nvSpPr>
        <p:spPr>
          <a:xfrm>
            <a:off x="883796" y="1504804"/>
            <a:ext cx="9770951" cy="4901939"/>
          </a:xfrm>
        </p:spPr>
        <p:txBody>
          <a:bodyPr>
            <a:normAutofit lnSpcReduction="10000"/>
          </a:bodyPr>
          <a:lstStyle/>
          <a:p>
            <a:pPr marL="0" indent="0">
              <a:buNone/>
            </a:pPr>
            <a:r>
              <a:rPr lang="en-AU" sz="2400" dirty="0">
                <a:solidFill>
                  <a:srgbClr val="0070C0"/>
                </a:solidFill>
              </a:rPr>
              <a:t>FAST representatives</a:t>
            </a:r>
          </a:p>
          <a:p>
            <a:pPr marL="0" indent="0">
              <a:buNone/>
            </a:pPr>
            <a:endParaRPr lang="en-AU" sz="1050" dirty="0">
              <a:solidFill>
                <a:srgbClr val="0070C0"/>
              </a:solidFill>
            </a:endParaRPr>
          </a:p>
          <a:p>
            <a:r>
              <a:rPr lang="en-AU" sz="1700" dirty="0"/>
              <a:t>FAST – Foster Advocacy and Support Team</a:t>
            </a:r>
          </a:p>
          <a:p>
            <a:endParaRPr lang="en-AU" sz="1700" dirty="0"/>
          </a:p>
          <a:p>
            <a:r>
              <a:rPr lang="en-AU" sz="1700" dirty="0"/>
              <a:t>FAST – is a primary service delivery area for QFKC</a:t>
            </a:r>
          </a:p>
          <a:p>
            <a:endParaRPr lang="en-AU" sz="1700" dirty="0"/>
          </a:p>
          <a:p>
            <a:r>
              <a:rPr lang="en-AU" sz="1700" dirty="0"/>
              <a:t>FAST  - is funded by the Department of Children, Youth Justice and Multicultural Affairs</a:t>
            </a:r>
          </a:p>
          <a:p>
            <a:endParaRPr lang="en-AU" sz="1700" dirty="0"/>
          </a:p>
          <a:p>
            <a:r>
              <a:rPr lang="en-AU" sz="1700" dirty="0"/>
              <a:t>FAST representatives are active carers with at least two years caring experience who have been professionally trained and supervised through QFKC to provide support, advocacy and advice to other carers</a:t>
            </a:r>
          </a:p>
          <a:p>
            <a:endParaRPr lang="en-AU" sz="1700" dirty="0"/>
          </a:p>
          <a:p>
            <a:r>
              <a:rPr lang="en-AU" sz="1700" dirty="0"/>
              <a:t>There is a FAST representative based regionally and who have knowledge and partnerships which benefit their support of other carers</a:t>
            </a:r>
          </a:p>
          <a:p>
            <a:endParaRPr lang="en-AU" sz="1700" dirty="0"/>
          </a:p>
          <a:p>
            <a:r>
              <a:rPr lang="en-AU" sz="1700" dirty="0"/>
              <a:t>For those areas where there is no FAST representative – simply call QFKC’s office directly, case officers are ready to take your call – 3256 6166</a:t>
            </a:r>
          </a:p>
        </p:txBody>
      </p:sp>
      <p:sp>
        <p:nvSpPr>
          <p:cNvPr id="4" name="Title 1">
            <a:extLst>
              <a:ext uri="{FF2B5EF4-FFF2-40B4-BE49-F238E27FC236}">
                <a16:creationId xmlns:a16="http://schemas.microsoft.com/office/drawing/2014/main" id="{FD792401-55B6-4615-AE48-66F9F17F5BFD}"/>
              </a:ext>
            </a:extLst>
          </p:cNvPr>
          <p:cNvSpPr>
            <a:spLocks noGrp="1"/>
          </p:cNvSpPr>
          <p:nvPr>
            <p:ph type="title"/>
          </p:nvPr>
        </p:nvSpPr>
        <p:spPr>
          <a:xfrm>
            <a:off x="646043" y="322793"/>
            <a:ext cx="3134411" cy="685801"/>
          </a:xfrm>
        </p:spPr>
        <p:txBody>
          <a:bodyPr>
            <a:noAutofit/>
          </a:bodyPr>
          <a:lstStyle/>
          <a:p>
            <a:pPr algn="l"/>
            <a:r>
              <a:rPr lang="en-AU" sz="2800" b="1" dirty="0"/>
              <a:t>Carer Supports</a:t>
            </a:r>
          </a:p>
        </p:txBody>
      </p:sp>
      <p:pic>
        <p:nvPicPr>
          <p:cNvPr id="6" name="Picture 5">
            <a:extLst>
              <a:ext uri="{FF2B5EF4-FFF2-40B4-BE49-F238E27FC236}">
                <a16:creationId xmlns:a16="http://schemas.microsoft.com/office/drawing/2014/main" id="{8B642296-AA10-40E8-A3BF-91FB7C480C2E}"/>
              </a:ext>
            </a:extLst>
          </p:cNvPr>
          <p:cNvPicPr>
            <a:picLocks noChangeAspect="1"/>
          </p:cNvPicPr>
          <p:nvPr/>
        </p:nvPicPr>
        <p:blipFill>
          <a:blip r:embed="rId2"/>
          <a:stretch>
            <a:fillRect/>
          </a:stretch>
        </p:blipFill>
        <p:spPr>
          <a:xfrm>
            <a:off x="8238392" y="1504804"/>
            <a:ext cx="1175110" cy="1175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803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66CC972-0DA8-4812-81E0-CB74AA15AD0C}"/>
              </a:ext>
            </a:extLst>
          </p:cNvPr>
          <p:cNvSpPr>
            <a:spLocks noGrp="1"/>
          </p:cNvSpPr>
          <p:nvPr>
            <p:ph type="title"/>
          </p:nvPr>
        </p:nvSpPr>
        <p:spPr>
          <a:xfrm>
            <a:off x="646043" y="372258"/>
            <a:ext cx="2795047" cy="685801"/>
          </a:xfrm>
        </p:spPr>
        <p:txBody>
          <a:bodyPr>
            <a:normAutofit/>
          </a:bodyPr>
          <a:lstStyle/>
          <a:p>
            <a:pPr algn="l"/>
            <a:r>
              <a:rPr lang="en-AU" sz="2800" b="1" dirty="0"/>
              <a:t>Carer Supports</a:t>
            </a:r>
          </a:p>
        </p:txBody>
      </p:sp>
      <p:sp>
        <p:nvSpPr>
          <p:cNvPr id="4" name="Content Placeholder 2">
            <a:extLst>
              <a:ext uri="{FF2B5EF4-FFF2-40B4-BE49-F238E27FC236}">
                <a16:creationId xmlns:a16="http://schemas.microsoft.com/office/drawing/2014/main" id="{78FC5FA5-9035-4C81-A855-79012111C3A8}"/>
              </a:ext>
            </a:extLst>
          </p:cNvPr>
          <p:cNvSpPr>
            <a:spLocks noGrp="1"/>
          </p:cNvSpPr>
          <p:nvPr>
            <p:ph idx="1"/>
          </p:nvPr>
        </p:nvSpPr>
        <p:spPr>
          <a:xfrm>
            <a:off x="646042" y="1718307"/>
            <a:ext cx="2989803" cy="4146534"/>
          </a:xfrm>
        </p:spPr>
        <p:txBody>
          <a:bodyPr>
            <a:normAutofit lnSpcReduction="10000"/>
          </a:bodyPr>
          <a:lstStyle/>
          <a:p>
            <a:pPr marL="0" indent="0">
              <a:buNone/>
            </a:pPr>
            <a:r>
              <a:rPr lang="en-AU" sz="1600" dirty="0">
                <a:solidFill>
                  <a:srgbClr val="0070C0"/>
                </a:solidFill>
              </a:rPr>
              <a:t>Financial Support</a:t>
            </a:r>
          </a:p>
          <a:p>
            <a:pPr marL="263525" indent="-179388"/>
            <a:r>
              <a:rPr lang="en-AU" sz="1400" dirty="0"/>
              <a:t>Fortnightly caring allowance</a:t>
            </a:r>
          </a:p>
          <a:p>
            <a:pPr marL="263525" indent="-179388"/>
            <a:r>
              <a:rPr lang="en-AU" sz="1400" dirty="0"/>
              <a:t>Regional and remote loading</a:t>
            </a:r>
          </a:p>
          <a:p>
            <a:pPr marL="263525" indent="-179388"/>
            <a:r>
              <a:rPr lang="en-AU" sz="1400" dirty="0"/>
              <a:t>Child Related Costs (CSSC)</a:t>
            </a:r>
          </a:p>
          <a:p>
            <a:pPr marL="263525" indent="-179388"/>
            <a:r>
              <a:rPr lang="en-AU" sz="1400" dirty="0"/>
              <a:t>High Support Needs Allowance (HSNA)</a:t>
            </a:r>
          </a:p>
          <a:p>
            <a:pPr marL="263525" indent="-179388"/>
            <a:r>
              <a:rPr lang="en-AU" sz="1400" dirty="0"/>
              <a:t>Complex Support Needs Allowance (CSNA)</a:t>
            </a:r>
          </a:p>
          <a:p>
            <a:pPr marL="263525" indent="-179388"/>
            <a:r>
              <a:rPr lang="en-AU" sz="1400" dirty="0"/>
              <a:t>Centrelink (Family Tax Benefit)</a:t>
            </a:r>
          </a:p>
          <a:p>
            <a:endParaRPr lang="en-AU" sz="1200" dirty="0">
              <a:solidFill>
                <a:srgbClr val="0070C0"/>
              </a:solidFill>
            </a:endParaRPr>
          </a:p>
          <a:p>
            <a:pPr marL="0" indent="0">
              <a:buNone/>
            </a:pPr>
            <a:r>
              <a:rPr lang="en-AU" sz="1600" dirty="0">
                <a:solidFill>
                  <a:srgbClr val="0070C0"/>
                </a:solidFill>
              </a:rPr>
              <a:t>Social Supports</a:t>
            </a:r>
          </a:p>
          <a:p>
            <a:pPr marL="263525" indent="-247650"/>
            <a:r>
              <a:rPr lang="en-AU" sz="1400" dirty="0"/>
              <a:t>Access to support groups and networks</a:t>
            </a:r>
          </a:p>
          <a:p>
            <a:pPr marL="263525" indent="-247650"/>
            <a:r>
              <a:rPr lang="en-AU" sz="1400" dirty="0"/>
              <a:t>Friends and family</a:t>
            </a:r>
          </a:p>
          <a:p>
            <a:pPr marL="263525" indent="-247650"/>
            <a:r>
              <a:rPr lang="en-AU" sz="1400" dirty="0"/>
              <a:t>Access to groups – QFKC, FAST representatives</a:t>
            </a:r>
          </a:p>
          <a:p>
            <a:pPr marL="263525" indent="-247650"/>
            <a:r>
              <a:rPr lang="en-AU" sz="1400" dirty="0"/>
              <a:t>Foster and kinship care groups</a:t>
            </a:r>
            <a:endParaRPr lang="en-AU" sz="1600" dirty="0"/>
          </a:p>
        </p:txBody>
      </p:sp>
      <p:sp>
        <p:nvSpPr>
          <p:cNvPr id="6" name="Content Placeholder 2">
            <a:extLst>
              <a:ext uri="{FF2B5EF4-FFF2-40B4-BE49-F238E27FC236}">
                <a16:creationId xmlns:a16="http://schemas.microsoft.com/office/drawing/2014/main" id="{664CC040-C76B-49E6-82C7-FD1F89C1D008}"/>
              </a:ext>
            </a:extLst>
          </p:cNvPr>
          <p:cNvSpPr txBox="1">
            <a:spLocks/>
          </p:cNvSpPr>
          <p:nvPr/>
        </p:nvSpPr>
        <p:spPr>
          <a:xfrm>
            <a:off x="4328472" y="1661853"/>
            <a:ext cx="3284902" cy="44623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dirty="0">
                <a:solidFill>
                  <a:srgbClr val="0070C0"/>
                </a:solidFill>
              </a:rPr>
              <a:t>Emotional Support</a:t>
            </a:r>
          </a:p>
          <a:p>
            <a:pPr marL="179388" indent="-179388"/>
            <a:r>
              <a:rPr lang="en-AU" sz="1400" dirty="0"/>
              <a:t>Carer support line</a:t>
            </a:r>
          </a:p>
          <a:p>
            <a:pPr marL="179388" indent="-179388"/>
            <a:r>
              <a:rPr lang="en-AU" sz="1400" dirty="0"/>
              <a:t>FKC support worker</a:t>
            </a:r>
          </a:p>
          <a:p>
            <a:pPr marL="179388" indent="-179388"/>
            <a:r>
              <a:rPr lang="en-AU" sz="1400" dirty="0"/>
              <a:t>FAST representative</a:t>
            </a:r>
          </a:p>
          <a:p>
            <a:pPr marL="179388" indent="-179388"/>
            <a:r>
              <a:rPr lang="en-AU" sz="1400" dirty="0"/>
              <a:t>Short-Break (Respite)</a:t>
            </a:r>
          </a:p>
          <a:p>
            <a:pPr marL="179388" indent="-179388"/>
            <a:r>
              <a:rPr lang="en-AU" sz="1400" dirty="0"/>
              <a:t>Friends/family &amp; support networks</a:t>
            </a:r>
          </a:p>
          <a:p>
            <a:pPr marL="179388" indent="-179388"/>
            <a:r>
              <a:rPr lang="en-AU" sz="1400" dirty="0"/>
              <a:t>CSO</a:t>
            </a:r>
          </a:p>
          <a:p>
            <a:pPr marL="179388" indent="-179388"/>
            <a:r>
              <a:rPr lang="en-AU" sz="1400" dirty="0"/>
              <a:t>Child Safety After Hours</a:t>
            </a:r>
            <a:r>
              <a:rPr lang="en-AU" sz="1800" dirty="0"/>
              <a:t> </a:t>
            </a:r>
            <a:r>
              <a:rPr lang="en-AU" sz="1400" dirty="0"/>
              <a:t>Service Centre</a:t>
            </a:r>
          </a:p>
          <a:p>
            <a:endParaRPr lang="en-AU" sz="600" dirty="0"/>
          </a:p>
          <a:p>
            <a:pPr marL="0" indent="0">
              <a:buNone/>
            </a:pPr>
            <a:r>
              <a:rPr lang="en-AU" sz="1600" dirty="0">
                <a:solidFill>
                  <a:srgbClr val="0070C0"/>
                </a:solidFill>
              </a:rPr>
              <a:t>Practical Support</a:t>
            </a:r>
          </a:p>
          <a:p>
            <a:pPr marL="179388" indent="-179388"/>
            <a:r>
              <a:rPr lang="en-AU" sz="1400" dirty="0"/>
              <a:t>FAST representative</a:t>
            </a:r>
          </a:p>
          <a:p>
            <a:pPr marL="179388" indent="-179388"/>
            <a:r>
              <a:rPr lang="en-AU" sz="1400" dirty="0"/>
              <a:t>CSO</a:t>
            </a:r>
          </a:p>
          <a:p>
            <a:pPr marL="179388" indent="-179388"/>
            <a:r>
              <a:rPr lang="en-AU" sz="1400" dirty="0"/>
              <a:t>FKC worker</a:t>
            </a:r>
          </a:p>
          <a:p>
            <a:pPr marL="179388" indent="-179388"/>
            <a:r>
              <a:rPr lang="en-AU" sz="1400" dirty="0"/>
              <a:t>Carer information sheets</a:t>
            </a:r>
          </a:p>
          <a:p>
            <a:pPr marL="179388" indent="-179388"/>
            <a:r>
              <a:rPr lang="en-AU" sz="1400" dirty="0"/>
              <a:t>Carers business discount card</a:t>
            </a:r>
          </a:p>
          <a:p>
            <a:pPr marL="179388" indent="-179388"/>
            <a:r>
              <a:rPr lang="en-AU" sz="1400" dirty="0">
                <a:hlinkClick r:id="rId2"/>
              </a:rPr>
              <a:t>Information for Carers </a:t>
            </a:r>
            <a:r>
              <a:rPr lang="en-AU" sz="1400" dirty="0"/>
              <a:t>– website page</a:t>
            </a:r>
          </a:p>
        </p:txBody>
      </p:sp>
      <p:sp>
        <p:nvSpPr>
          <p:cNvPr id="7" name="Content Placeholder 2">
            <a:extLst>
              <a:ext uri="{FF2B5EF4-FFF2-40B4-BE49-F238E27FC236}">
                <a16:creationId xmlns:a16="http://schemas.microsoft.com/office/drawing/2014/main" id="{53D9B02E-E45F-41F3-8DDA-2B2EB041A4AD}"/>
              </a:ext>
            </a:extLst>
          </p:cNvPr>
          <p:cNvSpPr txBox="1">
            <a:spLocks/>
          </p:cNvSpPr>
          <p:nvPr/>
        </p:nvSpPr>
        <p:spPr>
          <a:xfrm>
            <a:off x="8306000" y="1661853"/>
            <a:ext cx="3034548" cy="425944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dirty="0">
                <a:solidFill>
                  <a:srgbClr val="0070C0"/>
                </a:solidFill>
              </a:rPr>
              <a:t>Professional development</a:t>
            </a:r>
          </a:p>
          <a:p>
            <a:pPr marL="179388" indent="-179388"/>
            <a:r>
              <a:rPr lang="en-AU" sz="1400" dirty="0"/>
              <a:t>Learning – carer information fact sheets, journal articles, internet</a:t>
            </a:r>
          </a:p>
          <a:p>
            <a:pPr marL="179388" indent="-179388"/>
            <a:r>
              <a:rPr lang="en-AU" sz="1400" dirty="0"/>
              <a:t>Training –</a:t>
            </a:r>
          </a:p>
          <a:p>
            <a:pPr marL="442913" lvl="1" indent="-263525"/>
            <a:r>
              <a:rPr lang="en-AU" sz="1300" dirty="0"/>
              <a:t>Standard training</a:t>
            </a:r>
          </a:p>
          <a:p>
            <a:pPr marL="442913" lvl="1" indent="-263525"/>
            <a:r>
              <a:rPr lang="en-AU" sz="1300" dirty="0"/>
              <a:t>Advanced training</a:t>
            </a:r>
          </a:p>
          <a:p>
            <a:pPr marL="442913" lvl="1" indent="-263525"/>
            <a:r>
              <a:rPr lang="en-AU" sz="1300" dirty="0"/>
              <a:t>Targeted training for different skill levels or learning needs</a:t>
            </a:r>
          </a:p>
          <a:p>
            <a:pPr marL="179388" indent="-179388"/>
            <a:r>
              <a:rPr lang="en-AU" sz="1400" dirty="0"/>
              <a:t>Reflection on role/skills</a:t>
            </a:r>
          </a:p>
          <a:p>
            <a:pPr marL="179388" indent="-179388"/>
            <a:r>
              <a:rPr lang="en-AU" sz="1400" dirty="0"/>
              <a:t>Foster &amp; Kinship Care agency training</a:t>
            </a:r>
          </a:p>
          <a:p>
            <a:endParaRPr lang="en-AU" sz="1100" dirty="0"/>
          </a:p>
          <a:p>
            <a:pPr marL="0" indent="0">
              <a:buNone/>
            </a:pPr>
            <a:r>
              <a:rPr lang="en-AU" sz="1600" dirty="0">
                <a:solidFill>
                  <a:srgbClr val="0070C0"/>
                </a:solidFill>
              </a:rPr>
              <a:t>Task focused problem solving support</a:t>
            </a:r>
          </a:p>
          <a:p>
            <a:pPr marL="179388" indent="-179388"/>
            <a:r>
              <a:rPr lang="en-AU" sz="1400" dirty="0"/>
              <a:t>Specialist advice and assistance</a:t>
            </a:r>
          </a:p>
          <a:p>
            <a:pPr marL="442913" lvl="1" indent="-263525"/>
            <a:r>
              <a:rPr lang="en-AU" sz="1300" dirty="0"/>
              <a:t>Psychiatric</a:t>
            </a:r>
          </a:p>
          <a:p>
            <a:pPr marL="442913" lvl="1" indent="-263525"/>
            <a:r>
              <a:rPr lang="en-AU" sz="1300" dirty="0"/>
              <a:t>Medical services</a:t>
            </a:r>
          </a:p>
          <a:p>
            <a:pPr marL="442913" lvl="1" indent="-263525"/>
            <a:r>
              <a:rPr lang="en-AU" sz="1300" dirty="0"/>
              <a:t>Education services</a:t>
            </a:r>
          </a:p>
          <a:p>
            <a:pPr marL="179388" indent="-179388"/>
            <a:r>
              <a:rPr lang="en-AU" sz="1400" dirty="0"/>
              <a:t>Facilitating referrals for children to specialist service</a:t>
            </a:r>
            <a:endParaRPr lang="en-AU" sz="1200" dirty="0"/>
          </a:p>
          <a:p>
            <a:pPr marL="0" indent="0">
              <a:buNone/>
            </a:pPr>
            <a:endParaRPr lang="en-AU" sz="1600" dirty="0"/>
          </a:p>
        </p:txBody>
      </p:sp>
      <p:pic>
        <p:nvPicPr>
          <p:cNvPr id="8" name="Picture 7">
            <a:extLst>
              <a:ext uri="{FF2B5EF4-FFF2-40B4-BE49-F238E27FC236}">
                <a16:creationId xmlns:a16="http://schemas.microsoft.com/office/drawing/2014/main" id="{717F7B8A-9488-4AB2-977F-7CA33A162B0A}"/>
              </a:ext>
            </a:extLst>
          </p:cNvPr>
          <p:cNvPicPr>
            <a:picLocks noChangeAspect="1"/>
          </p:cNvPicPr>
          <p:nvPr/>
        </p:nvPicPr>
        <p:blipFill>
          <a:blip r:embed="rId3"/>
          <a:stretch>
            <a:fillRect/>
          </a:stretch>
        </p:blipFill>
        <p:spPr>
          <a:xfrm>
            <a:off x="6705149" y="5903134"/>
            <a:ext cx="555239" cy="555239"/>
          </a:xfrm>
          <a:prstGeom prst="rect">
            <a:avLst/>
          </a:prstGeom>
        </p:spPr>
      </p:pic>
      <p:sp>
        <p:nvSpPr>
          <p:cNvPr id="9" name="TextBox 8">
            <a:extLst>
              <a:ext uri="{FF2B5EF4-FFF2-40B4-BE49-F238E27FC236}">
                <a16:creationId xmlns:a16="http://schemas.microsoft.com/office/drawing/2014/main" id="{448658C6-08C4-4A6F-90E6-F1DA4F246604}"/>
              </a:ext>
            </a:extLst>
          </p:cNvPr>
          <p:cNvSpPr txBox="1"/>
          <p:nvPr/>
        </p:nvSpPr>
        <p:spPr>
          <a:xfrm>
            <a:off x="4276154" y="6026864"/>
            <a:ext cx="2481313" cy="307777"/>
          </a:xfrm>
          <a:prstGeom prst="rect">
            <a:avLst/>
          </a:prstGeom>
          <a:noFill/>
        </p:spPr>
        <p:txBody>
          <a:bodyPr wrap="square" rtlCol="0">
            <a:spAutoFit/>
          </a:bodyPr>
          <a:lstStyle/>
          <a:p>
            <a:r>
              <a:rPr lang="en-AU" sz="1400" dirty="0">
                <a:solidFill>
                  <a:srgbClr val="0070C0"/>
                </a:solidFill>
              </a:rPr>
              <a:t>Information for carers QR code</a:t>
            </a:r>
          </a:p>
        </p:txBody>
      </p:sp>
    </p:spTree>
    <p:extLst>
      <p:ext uri="{BB962C8B-B14F-4D97-AF65-F5344CB8AC3E}">
        <p14:creationId xmlns:p14="http://schemas.microsoft.com/office/powerpoint/2010/main" val="311189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9FF1400-9E28-48F8-ACAF-B1A1D35B2F66}"/>
              </a:ext>
            </a:extLst>
          </p:cNvPr>
          <p:cNvSpPr>
            <a:spLocks noGrp="1"/>
          </p:cNvSpPr>
          <p:nvPr>
            <p:ph type="title"/>
          </p:nvPr>
        </p:nvSpPr>
        <p:spPr>
          <a:xfrm>
            <a:off x="646043" y="388936"/>
            <a:ext cx="2870462" cy="685801"/>
          </a:xfrm>
        </p:spPr>
        <p:txBody>
          <a:bodyPr>
            <a:normAutofit/>
          </a:bodyPr>
          <a:lstStyle/>
          <a:p>
            <a:pPr algn="l"/>
            <a:r>
              <a:rPr lang="en-AU" sz="2800" b="1" dirty="0"/>
              <a:t>Carer Supports</a:t>
            </a:r>
          </a:p>
        </p:txBody>
      </p:sp>
      <p:sp>
        <p:nvSpPr>
          <p:cNvPr id="4" name="Content Placeholder 2">
            <a:extLst>
              <a:ext uri="{FF2B5EF4-FFF2-40B4-BE49-F238E27FC236}">
                <a16:creationId xmlns:a16="http://schemas.microsoft.com/office/drawing/2014/main" id="{BAE3E300-65C6-4BDF-ADF4-976FEFD33710}"/>
              </a:ext>
            </a:extLst>
          </p:cNvPr>
          <p:cNvSpPr>
            <a:spLocks noGrp="1"/>
          </p:cNvSpPr>
          <p:nvPr>
            <p:ph idx="1"/>
          </p:nvPr>
        </p:nvSpPr>
        <p:spPr>
          <a:xfrm>
            <a:off x="718930" y="1551034"/>
            <a:ext cx="10412895" cy="4804820"/>
          </a:xfrm>
        </p:spPr>
        <p:txBody>
          <a:bodyPr>
            <a:normAutofit lnSpcReduction="10000"/>
          </a:bodyPr>
          <a:lstStyle/>
          <a:p>
            <a:pPr marL="0" indent="0">
              <a:buNone/>
            </a:pPr>
            <a:r>
              <a:rPr lang="en-AU" sz="2000" dirty="0">
                <a:solidFill>
                  <a:srgbClr val="0070C0"/>
                </a:solidFill>
              </a:rPr>
              <a:t>Change in carer circumstances</a:t>
            </a:r>
          </a:p>
          <a:p>
            <a:pPr marL="0" indent="0">
              <a:buNone/>
            </a:pPr>
            <a:endParaRPr lang="en-AU" sz="500" dirty="0">
              <a:solidFill>
                <a:srgbClr val="0070C0"/>
              </a:solidFill>
            </a:endParaRPr>
          </a:p>
          <a:p>
            <a:pPr marL="0" indent="0">
              <a:buNone/>
            </a:pPr>
            <a:r>
              <a:rPr lang="en-AU" sz="1600" dirty="0"/>
              <a:t>As part of the team you need to tell Child Safety if </a:t>
            </a:r>
            <a:r>
              <a:rPr lang="en-AU" sz="1600" b="1" dirty="0"/>
              <a:t>you</a:t>
            </a:r>
            <a:r>
              <a:rPr lang="en-AU" sz="1600" dirty="0"/>
              <a:t>, or any of your </a:t>
            </a:r>
            <a:r>
              <a:rPr lang="en-AU" sz="1600" b="1" dirty="0"/>
              <a:t>household members </a:t>
            </a:r>
            <a:r>
              <a:rPr lang="en-AU" sz="1600" dirty="0"/>
              <a:t>have any changes in circumstances.</a:t>
            </a:r>
          </a:p>
          <a:p>
            <a:pPr marL="0" indent="0">
              <a:buNone/>
            </a:pPr>
            <a:endParaRPr lang="en-AU" sz="400" dirty="0"/>
          </a:p>
          <a:p>
            <a:pPr marL="0" indent="0">
              <a:buNone/>
            </a:pPr>
            <a:r>
              <a:rPr lang="en-AU" sz="1600" dirty="0"/>
              <a:t>These changes could include:</a:t>
            </a:r>
          </a:p>
          <a:p>
            <a:r>
              <a:rPr lang="en-AU" sz="1400" dirty="0"/>
              <a:t>Household membership – </a:t>
            </a:r>
          </a:p>
          <a:p>
            <a:pPr lvl="1"/>
            <a:r>
              <a:rPr lang="en-AU" sz="1400" dirty="0"/>
              <a:t>a new person wants to join your household </a:t>
            </a:r>
            <a:r>
              <a:rPr lang="en-AU" sz="1400" i="1" dirty="0"/>
              <a:t>(this person must hold a current blue card before they can apply to be a household member) </a:t>
            </a:r>
            <a:r>
              <a:rPr lang="en-AU" sz="1400" dirty="0"/>
              <a:t>or </a:t>
            </a:r>
          </a:p>
          <a:p>
            <a:pPr lvl="1"/>
            <a:r>
              <a:rPr lang="en-AU" sz="1400" dirty="0"/>
              <a:t>A  current household member leaves</a:t>
            </a:r>
          </a:p>
          <a:p>
            <a:r>
              <a:rPr lang="en-AU" sz="1400" dirty="0"/>
              <a:t>Spousal arrangements – new partner (to be living in the home), divorce, separation, death</a:t>
            </a:r>
          </a:p>
          <a:p>
            <a:r>
              <a:rPr lang="en-AU" sz="1400" dirty="0"/>
              <a:t>Any changes in personal history i.e. traffic history, criminal or domestic and family violence history</a:t>
            </a:r>
          </a:p>
          <a:p>
            <a:r>
              <a:rPr lang="en-AU" sz="1400" dirty="0"/>
              <a:t>Involvement by any child protection agency in Australia</a:t>
            </a:r>
          </a:p>
          <a:p>
            <a:r>
              <a:rPr lang="en-AU" sz="1400" dirty="0"/>
              <a:t>Personal circumstances – health issues, employment demands</a:t>
            </a:r>
          </a:p>
          <a:p>
            <a:r>
              <a:rPr lang="en-AU" sz="1400" dirty="0"/>
              <a:t>Change of address – </a:t>
            </a:r>
            <a:r>
              <a:rPr lang="en-AU" sz="1400" i="1" dirty="0"/>
              <a:t>new Household Safety Study will need to be completed</a:t>
            </a:r>
          </a:p>
          <a:p>
            <a:r>
              <a:rPr lang="en-AU" sz="1400" dirty="0"/>
              <a:t>Intention to provide care to other children – relatives, family day care</a:t>
            </a:r>
          </a:p>
          <a:p>
            <a:pPr marL="0" indent="0">
              <a:buNone/>
            </a:pPr>
            <a:endParaRPr lang="en-AU" sz="900" dirty="0"/>
          </a:p>
          <a:p>
            <a:pPr marL="0" indent="0">
              <a:buNone/>
            </a:pPr>
            <a:r>
              <a:rPr lang="en-AU" sz="1600" dirty="0"/>
              <a:t>Complete a Change in Carer Circumstances form and provide it to your CSSC.  </a:t>
            </a:r>
          </a:p>
          <a:p>
            <a:pPr marL="0" indent="0">
              <a:buNone/>
            </a:pPr>
            <a:r>
              <a:rPr lang="en-AU" sz="1600" dirty="0"/>
              <a:t>A review of your foster carer agreement may need to occur depending on the </a:t>
            </a:r>
          </a:p>
          <a:p>
            <a:pPr marL="0" indent="0">
              <a:buNone/>
            </a:pPr>
            <a:r>
              <a:rPr lang="en-AU" sz="1600" dirty="0"/>
              <a:t>changes.</a:t>
            </a:r>
          </a:p>
          <a:p>
            <a:pPr marL="0" indent="0">
              <a:buNone/>
            </a:pPr>
            <a:endParaRPr lang="en-AU" sz="1600" dirty="0"/>
          </a:p>
        </p:txBody>
      </p:sp>
      <p:pic>
        <p:nvPicPr>
          <p:cNvPr id="6" name="Picture 5">
            <a:extLst>
              <a:ext uri="{FF2B5EF4-FFF2-40B4-BE49-F238E27FC236}">
                <a16:creationId xmlns:a16="http://schemas.microsoft.com/office/drawing/2014/main" id="{3F69CC84-4A5E-4241-BEE8-C414FA386514}"/>
              </a:ext>
            </a:extLst>
          </p:cNvPr>
          <p:cNvPicPr>
            <a:picLocks noChangeAspect="1"/>
          </p:cNvPicPr>
          <p:nvPr/>
        </p:nvPicPr>
        <p:blipFill>
          <a:blip r:embed="rId2"/>
          <a:stretch>
            <a:fillRect/>
          </a:stretch>
        </p:blipFill>
        <p:spPr>
          <a:xfrm>
            <a:off x="9329944" y="4483595"/>
            <a:ext cx="823371" cy="823371"/>
          </a:xfrm>
          <a:prstGeom prst="rect">
            <a:avLst/>
          </a:prstGeom>
        </p:spPr>
      </p:pic>
      <p:sp>
        <p:nvSpPr>
          <p:cNvPr id="7" name="TextBox 6">
            <a:extLst>
              <a:ext uri="{FF2B5EF4-FFF2-40B4-BE49-F238E27FC236}">
                <a16:creationId xmlns:a16="http://schemas.microsoft.com/office/drawing/2014/main" id="{417AECB5-8638-44DC-88B1-1FFBD3C8E739}"/>
              </a:ext>
            </a:extLst>
          </p:cNvPr>
          <p:cNvSpPr txBox="1"/>
          <p:nvPr/>
        </p:nvSpPr>
        <p:spPr>
          <a:xfrm>
            <a:off x="8840688" y="5344090"/>
            <a:ext cx="1801881" cy="738664"/>
          </a:xfrm>
          <a:prstGeom prst="rect">
            <a:avLst/>
          </a:prstGeom>
          <a:noFill/>
        </p:spPr>
        <p:txBody>
          <a:bodyPr wrap="square" rtlCol="0">
            <a:spAutoFit/>
          </a:bodyPr>
          <a:lstStyle/>
          <a:p>
            <a:pPr algn="ctr"/>
            <a:r>
              <a:rPr lang="en-AU" sz="1400" dirty="0">
                <a:solidFill>
                  <a:srgbClr val="0070C0"/>
                </a:solidFill>
              </a:rPr>
              <a:t>Change in carer circumstances form QR code</a:t>
            </a:r>
          </a:p>
        </p:txBody>
      </p:sp>
    </p:spTree>
    <p:extLst>
      <p:ext uri="{BB962C8B-B14F-4D97-AF65-F5344CB8AC3E}">
        <p14:creationId xmlns:p14="http://schemas.microsoft.com/office/powerpoint/2010/main" val="317898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478276" y="2933713"/>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7E6FE538-60CA-4BC5-93A3-7BCCF5FE6BDA}"/>
              </a:ext>
            </a:extLst>
          </p:cNvPr>
          <p:cNvSpPr>
            <a:spLocks noGrp="1"/>
          </p:cNvSpPr>
          <p:nvPr>
            <p:ph type="title"/>
          </p:nvPr>
        </p:nvSpPr>
        <p:spPr>
          <a:xfrm>
            <a:off x="602515" y="951720"/>
            <a:ext cx="4780722" cy="1981993"/>
          </a:xfrm>
        </p:spPr>
        <p:txBody>
          <a:bodyPr>
            <a:normAutofit/>
          </a:bodyPr>
          <a:lstStyle/>
          <a:p>
            <a:r>
              <a:rPr lang="en-AU" sz="3600" dirty="0"/>
              <a:t>Guest Panel</a:t>
            </a:r>
            <a:br>
              <a:rPr lang="en-AU" sz="3600" dirty="0"/>
            </a:br>
            <a:r>
              <a:rPr lang="en-AU" sz="2400" dirty="0"/>
              <a:t>and/or </a:t>
            </a:r>
            <a:br>
              <a:rPr lang="en-AU" sz="3600" dirty="0"/>
            </a:br>
            <a:r>
              <a:rPr lang="en-AU" sz="3600" dirty="0"/>
              <a:t>CREATE PowerPoint</a:t>
            </a:r>
          </a:p>
        </p:txBody>
      </p:sp>
      <p:pic>
        <p:nvPicPr>
          <p:cNvPr id="4" name="Picture 3" descr="Diagram, icon&#10;&#10;Description automatically generated">
            <a:extLst>
              <a:ext uri="{FF2B5EF4-FFF2-40B4-BE49-F238E27FC236}">
                <a16:creationId xmlns:a16="http://schemas.microsoft.com/office/drawing/2014/main" id="{DA403239-455B-42D0-8586-BA1B9D443D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70397" y="2474844"/>
            <a:ext cx="4814393" cy="3266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307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566530" y="2415209"/>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C7026CF-497E-436F-B773-647F539AB776}"/>
              </a:ext>
            </a:extLst>
          </p:cNvPr>
          <p:cNvSpPr>
            <a:spLocks noGrp="1"/>
          </p:cNvSpPr>
          <p:nvPr>
            <p:ph type="title"/>
          </p:nvPr>
        </p:nvSpPr>
        <p:spPr>
          <a:xfrm>
            <a:off x="566530" y="1431695"/>
            <a:ext cx="5920034" cy="1143000"/>
          </a:xfrm>
        </p:spPr>
        <p:txBody>
          <a:bodyPr>
            <a:normAutofit/>
          </a:bodyPr>
          <a:lstStyle/>
          <a:p>
            <a:pPr algn="l"/>
            <a:r>
              <a:rPr lang="en-AU" sz="3600" b="1" dirty="0"/>
              <a:t>Transition to Adulthood</a:t>
            </a:r>
          </a:p>
        </p:txBody>
      </p:sp>
      <p:pic>
        <p:nvPicPr>
          <p:cNvPr id="4" name="Picture 3">
            <a:extLst>
              <a:ext uri="{FF2B5EF4-FFF2-40B4-BE49-F238E27FC236}">
                <a16:creationId xmlns:a16="http://schemas.microsoft.com/office/drawing/2014/main" id="{044668AA-3449-4A09-BD0A-0888BE1FEC3B}"/>
              </a:ext>
            </a:extLst>
          </p:cNvPr>
          <p:cNvPicPr>
            <a:picLocks noChangeAspect="1"/>
          </p:cNvPicPr>
          <p:nvPr/>
        </p:nvPicPr>
        <p:blipFill>
          <a:blip r:embed="rId2"/>
          <a:stretch>
            <a:fillRect/>
          </a:stretch>
        </p:blipFill>
        <p:spPr>
          <a:xfrm>
            <a:off x="3975652" y="2861128"/>
            <a:ext cx="5920034" cy="3422520"/>
          </a:xfrm>
          <a:prstGeom prst="rect">
            <a:avLst/>
          </a:prstGeom>
        </p:spPr>
      </p:pic>
    </p:spTree>
    <p:extLst>
      <p:ext uri="{BB962C8B-B14F-4D97-AF65-F5344CB8AC3E}">
        <p14:creationId xmlns:p14="http://schemas.microsoft.com/office/powerpoint/2010/main" val="331345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BD7AFB3-429C-4D33-BB99-8C477CDD2BE1}"/>
              </a:ext>
            </a:extLst>
          </p:cNvPr>
          <p:cNvSpPr>
            <a:spLocks noGrp="1"/>
          </p:cNvSpPr>
          <p:nvPr>
            <p:ph type="title"/>
          </p:nvPr>
        </p:nvSpPr>
        <p:spPr>
          <a:xfrm>
            <a:off x="646043" y="411407"/>
            <a:ext cx="4359897" cy="685801"/>
          </a:xfrm>
        </p:spPr>
        <p:txBody>
          <a:bodyPr>
            <a:normAutofit/>
          </a:bodyPr>
          <a:lstStyle/>
          <a:p>
            <a:pPr algn="l"/>
            <a:r>
              <a:rPr lang="en-AU" sz="2800" b="1" dirty="0"/>
              <a:t>Transition to Adulthood</a:t>
            </a:r>
          </a:p>
        </p:txBody>
      </p:sp>
      <p:sp>
        <p:nvSpPr>
          <p:cNvPr id="4" name="Content Placeholder 2">
            <a:extLst>
              <a:ext uri="{FF2B5EF4-FFF2-40B4-BE49-F238E27FC236}">
                <a16:creationId xmlns:a16="http://schemas.microsoft.com/office/drawing/2014/main" id="{7F055456-E160-4AEC-AF9A-C97763039BA7}"/>
              </a:ext>
            </a:extLst>
          </p:cNvPr>
          <p:cNvSpPr>
            <a:spLocks noGrp="1"/>
          </p:cNvSpPr>
          <p:nvPr>
            <p:ph idx="1"/>
          </p:nvPr>
        </p:nvSpPr>
        <p:spPr>
          <a:xfrm>
            <a:off x="735496" y="1987305"/>
            <a:ext cx="10277061" cy="3200920"/>
          </a:xfrm>
        </p:spPr>
        <p:txBody>
          <a:bodyPr>
            <a:normAutofit/>
          </a:bodyPr>
          <a:lstStyle/>
          <a:p>
            <a:pPr marL="0" indent="0">
              <a:buNone/>
            </a:pPr>
            <a:r>
              <a:rPr lang="en-AU" sz="1600" dirty="0"/>
              <a:t>All young people subject to a CPO granting custody or guardianship to the Chief Executive have the right to receive assistance and support with their transition to adulthood (T2A), to maximise their life opportunities and choices.</a:t>
            </a:r>
          </a:p>
          <a:p>
            <a:pPr marL="0" indent="0">
              <a:buNone/>
            </a:pPr>
            <a:endParaRPr lang="en-AU" sz="1600" dirty="0"/>
          </a:p>
          <a:p>
            <a:pPr marL="0" indent="0">
              <a:buNone/>
            </a:pPr>
            <a:r>
              <a:rPr lang="en-GB" sz="1600" dirty="0"/>
              <a:t>T2A planning is integrated into case planning for a young person from the age of 15 years.  There isn’t a one-size-fits-all approach to transition planning, and planning should move beyond what the young person needs for their survival and incorporate resilience and life skills. It should be ambitious.</a:t>
            </a:r>
          </a:p>
          <a:p>
            <a:pPr marL="0" indent="0">
              <a:buNone/>
            </a:pPr>
            <a:endParaRPr lang="en-GB" sz="1600" dirty="0"/>
          </a:p>
          <a:p>
            <a:pPr marL="0" indent="0">
              <a:buNone/>
            </a:pPr>
            <a:r>
              <a:rPr lang="en-GB" sz="1600" dirty="0"/>
              <a:t>We need to encourage young people to be active in their participation to ensure their transition planning is successful for them. We need to be respectful and proactive in engaging young people—at their pace—in transition planning.</a:t>
            </a:r>
            <a:endParaRPr lang="en-AU" sz="1600" dirty="0"/>
          </a:p>
        </p:txBody>
      </p:sp>
    </p:spTree>
    <p:extLst>
      <p:ext uri="{BB962C8B-B14F-4D97-AF65-F5344CB8AC3E}">
        <p14:creationId xmlns:p14="http://schemas.microsoft.com/office/powerpoint/2010/main" val="3703832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C61FF97-D09A-4348-855C-A7A5AF92ACEA}"/>
              </a:ext>
            </a:extLst>
          </p:cNvPr>
          <p:cNvSpPr>
            <a:spLocks noGrp="1"/>
          </p:cNvSpPr>
          <p:nvPr>
            <p:ph idx="1"/>
          </p:nvPr>
        </p:nvSpPr>
        <p:spPr>
          <a:xfrm>
            <a:off x="646043" y="1648065"/>
            <a:ext cx="10207487" cy="3561869"/>
          </a:xfrm>
        </p:spPr>
        <p:txBody>
          <a:bodyPr>
            <a:normAutofit/>
          </a:bodyPr>
          <a:lstStyle/>
          <a:p>
            <a:pPr marL="0" indent="0">
              <a:buNone/>
            </a:pPr>
            <a:endParaRPr lang="en-GB" sz="1600" dirty="0"/>
          </a:p>
          <a:p>
            <a:pPr marL="0" indent="0">
              <a:buNone/>
            </a:pPr>
            <a:r>
              <a:rPr lang="en-GB" sz="1600" dirty="0"/>
              <a:t>Young people in care need to have connections to their families, because this provides ongoing relationships and support as they move into adulthood. Relationships with parents, siblings and extended family need to be revisited regularly to find opportunities to strengthen them or reconnect.</a:t>
            </a:r>
          </a:p>
          <a:p>
            <a:pPr marL="0" indent="0">
              <a:buNone/>
            </a:pPr>
            <a:endParaRPr lang="en-AU" sz="1600" dirty="0"/>
          </a:p>
          <a:p>
            <a:pPr marL="0" indent="0">
              <a:buNone/>
            </a:pPr>
            <a:r>
              <a:rPr lang="en-GB" sz="1600" dirty="0"/>
              <a:t>It is essential that we establish a robust safety and support network and form partnerships with those in the young person’s network. In the planning process, we use other relationships that the young person may have with professionals or friends. These people can establish effective relationships and assist with communication. </a:t>
            </a:r>
          </a:p>
          <a:p>
            <a:pPr marL="0" indent="0">
              <a:buNone/>
            </a:pPr>
            <a:endParaRPr lang="en-GB" sz="1600" dirty="0"/>
          </a:p>
          <a:p>
            <a:pPr marL="0" indent="0">
              <a:buNone/>
            </a:pPr>
            <a:r>
              <a:rPr lang="en-GB" sz="1600" dirty="0"/>
              <a:t>Collaboration delivers better outcomes.</a:t>
            </a:r>
            <a:endParaRPr lang="en-AU" sz="1600" dirty="0"/>
          </a:p>
        </p:txBody>
      </p:sp>
      <p:sp>
        <p:nvSpPr>
          <p:cNvPr id="4" name="Title 1">
            <a:extLst>
              <a:ext uri="{FF2B5EF4-FFF2-40B4-BE49-F238E27FC236}">
                <a16:creationId xmlns:a16="http://schemas.microsoft.com/office/drawing/2014/main" id="{E7B02941-50DE-4F5C-ABAB-E0259407F810}"/>
              </a:ext>
            </a:extLst>
          </p:cNvPr>
          <p:cNvSpPr>
            <a:spLocks noGrp="1"/>
          </p:cNvSpPr>
          <p:nvPr>
            <p:ph type="title"/>
          </p:nvPr>
        </p:nvSpPr>
        <p:spPr>
          <a:xfrm>
            <a:off x="646043" y="474693"/>
            <a:ext cx="4548433" cy="685801"/>
          </a:xfrm>
        </p:spPr>
        <p:txBody>
          <a:bodyPr>
            <a:normAutofit/>
          </a:bodyPr>
          <a:lstStyle/>
          <a:p>
            <a:pPr algn="l"/>
            <a:r>
              <a:rPr lang="en-AU" sz="2800" b="1" dirty="0"/>
              <a:t>Transition to Adulthood</a:t>
            </a:r>
          </a:p>
        </p:txBody>
      </p:sp>
    </p:spTree>
    <p:extLst>
      <p:ext uri="{BB962C8B-B14F-4D97-AF65-F5344CB8AC3E}">
        <p14:creationId xmlns:p14="http://schemas.microsoft.com/office/powerpoint/2010/main" val="18850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5484F96-98D4-4769-87AD-DDA7AD6F5023}"/>
              </a:ext>
            </a:extLst>
          </p:cNvPr>
          <p:cNvSpPr>
            <a:spLocks noGrp="1"/>
          </p:cNvSpPr>
          <p:nvPr>
            <p:ph idx="1"/>
          </p:nvPr>
        </p:nvSpPr>
        <p:spPr>
          <a:xfrm>
            <a:off x="738807" y="1823464"/>
            <a:ext cx="9256643" cy="2761279"/>
          </a:xfrm>
        </p:spPr>
        <p:txBody>
          <a:bodyPr>
            <a:normAutofit/>
          </a:bodyPr>
          <a:lstStyle/>
          <a:p>
            <a:pPr marL="0" indent="0">
              <a:buNone/>
            </a:pPr>
            <a:r>
              <a:rPr lang="en-AU" sz="2000" dirty="0"/>
              <a:t>Child Safety will work with the young person to meet their identified T2A goals, which may include:</a:t>
            </a:r>
          </a:p>
          <a:p>
            <a:pPr lvl="1"/>
            <a:r>
              <a:rPr lang="en-AU" sz="1800" dirty="0"/>
              <a:t>Getting financial assistance for further studies, apprenticeship/traineeship etc.</a:t>
            </a:r>
          </a:p>
          <a:p>
            <a:pPr lvl="1"/>
            <a:r>
              <a:rPr lang="en-AU" sz="1800" dirty="0"/>
              <a:t>Obtaining a driver’s license</a:t>
            </a:r>
          </a:p>
          <a:p>
            <a:pPr lvl="1"/>
            <a:r>
              <a:rPr lang="en-AU" sz="1800" dirty="0"/>
              <a:t>Developing life skills – e.g. cooking or budgeting</a:t>
            </a:r>
          </a:p>
          <a:p>
            <a:pPr lvl="1"/>
            <a:r>
              <a:rPr lang="en-AU" sz="1800" dirty="0"/>
              <a:t>Moving into semi-supported accommodation</a:t>
            </a:r>
          </a:p>
          <a:p>
            <a:pPr lvl="1"/>
            <a:r>
              <a:rPr lang="en-AU" sz="1800" dirty="0"/>
              <a:t>Assisting in applying for TILA (Transition to Independent Living ) payments of up to $1,500</a:t>
            </a:r>
          </a:p>
          <a:p>
            <a:pPr marL="0" indent="0">
              <a:buNone/>
            </a:pPr>
            <a:endParaRPr lang="en-AU" sz="900" dirty="0">
              <a:hlinkClick r:id="rId2"/>
            </a:endParaRPr>
          </a:p>
          <a:p>
            <a:pPr marL="0" indent="0">
              <a:buNone/>
            </a:pPr>
            <a:endParaRPr lang="en-AU" sz="1100" dirty="0">
              <a:hlinkClick r:id="rId2"/>
            </a:endParaRPr>
          </a:p>
          <a:p>
            <a:pPr marL="0" indent="0">
              <a:buNone/>
            </a:pPr>
            <a:endParaRPr lang="en-AU" sz="2800" dirty="0"/>
          </a:p>
        </p:txBody>
      </p:sp>
      <p:sp>
        <p:nvSpPr>
          <p:cNvPr id="4" name="Title 1">
            <a:extLst>
              <a:ext uri="{FF2B5EF4-FFF2-40B4-BE49-F238E27FC236}">
                <a16:creationId xmlns:a16="http://schemas.microsoft.com/office/drawing/2014/main" id="{DF824AC6-02DC-4C86-A972-5A476B4E2D29}"/>
              </a:ext>
            </a:extLst>
          </p:cNvPr>
          <p:cNvSpPr>
            <a:spLocks noGrp="1"/>
          </p:cNvSpPr>
          <p:nvPr>
            <p:ph type="title"/>
          </p:nvPr>
        </p:nvSpPr>
        <p:spPr>
          <a:xfrm>
            <a:off x="646042" y="448411"/>
            <a:ext cx="4721087" cy="685801"/>
          </a:xfrm>
        </p:spPr>
        <p:txBody>
          <a:bodyPr>
            <a:normAutofit/>
          </a:bodyPr>
          <a:lstStyle/>
          <a:p>
            <a:pPr algn="l"/>
            <a:r>
              <a:rPr lang="en-AU" sz="2800" b="1" dirty="0"/>
              <a:t>Transition to Adulthood</a:t>
            </a:r>
          </a:p>
        </p:txBody>
      </p:sp>
      <p:pic>
        <p:nvPicPr>
          <p:cNvPr id="6" name="Picture 5" descr="Text, whiteboard&#10;&#10;Description automatically generated">
            <a:extLst>
              <a:ext uri="{FF2B5EF4-FFF2-40B4-BE49-F238E27FC236}">
                <a16:creationId xmlns:a16="http://schemas.microsoft.com/office/drawing/2014/main" id="{71837EE8-778A-4F5A-8383-30B436D0C6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10444" y="4234070"/>
            <a:ext cx="5997553" cy="2623930"/>
          </a:xfrm>
          <a:prstGeom prst="rect">
            <a:avLst/>
          </a:prstGeom>
        </p:spPr>
      </p:pic>
    </p:spTree>
    <p:extLst>
      <p:ext uri="{BB962C8B-B14F-4D97-AF65-F5344CB8AC3E}">
        <p14:creationId xmlns:p14="http://schemas.microsoft.com/office/powerpoint/2010/main" val="340826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B9CF706-CF55-4B4B-A2C8-362A1AE24E55}"/>
              </a:ext>
            </a:extLst>
          </p:cNvPr>
          <p:cNvSpPr>
            <a:spLocks noGrp="1"/>
          </p:cNvSpPr>
          <p:nvPr>
            <p:ph idx="1"/>
          </p:nvPr>
        </p:nvSpPr>
        <p:spPr>
          <a:xfrm>
            <a:off x="785191" y="1417639"/>
            <a:ext cx="10535479" cy="4945455"/>
          </a:xfrm>
        </p:spPr>
        <p:txBody>
          <a:bodyPr>
            <a:normAutofit/>
          </a:bodyPr>
          <a:lstStyle/>
          <a:p>
            <a:pPr marL="0" indent="0">
              <a:buNone/>
            </a:pPr>
            <a:r>
              <a:rPr lang="en-AU" sz="2000" dirty="0">
                <a:solidFill>
                  <a:srgbClr val="0070C0"/>
                </a:solidFill>
              </a:rPr>
              <a:t>What carers can do?</a:t>
            </a:r>
          </a:p>
          <a:p>
            <a:pPr marL="0" indent="0">
              <a:buNone/>
            </a:pPr>
            <a:endParaRPr lang="en-AU" sz="800" dirty="0">
              <a:solidFill>
                <a:srgbClr val="0070C0"/>
              </a:solidFill>
            </a:endParaRPr>
          </a:p>
          <a:p>
            <a:pPr marL="0" indent="0">
              <a:buNone/>
            </a:pPr>
            <a:r>
              <a:rPr lang="en-AU" sz="1600" b="1" dirty="0"/>
              <a:t>Continue to support the young person in your home:</a:t>
            </a:r>
          </a:p>
          <a:p>
            <a:r>
              <a:rPr lang="en-AU" sz="1600" dirty="0"/>
              <a:t>a young person who has been in your care at age 17 can remain in your household once they have turned 18 with Child Safety continuing to pay the fortnightly caring allowance until they leave your household prior to or upon their 19</a:t>
            </a:r>
            <a:r>
              <a:rPr lang="en-AU" sz="1600" baseline="30000" dirty="0"/>
              <a:t>th</a:t>
            </a:r>
            <a:r>
              <a:rPr lang="en-AU" sz="1600" dirty="0"/>
              <a:t> birthday.</a:t>
            </a:r>
          </a:p>
          <a:p>
            <a:r>
              <a:rPr lang="en-AU" sz="1600" dirty="0"/>
              <a:t>A young person turning 18 who will continue to reside with you past their 18</a:t>
            </a:r>
            <a:r>
              <a:rPr lang="en-AU" sz="1600" baseline="30000" dirty="0"/>
              <a:t>th</a:t>
            </a:r>
            <a:r>
              <a:rPr lang="en-AU" sz="1600" dirty="0"/>
              <a:t> birthday - </a:t>
            </a:r>
            <a:r>
              <a:rPr lang="en-AU" sz="1600" i="1" dirty="0"/>
              <a:t>and where you will continue to be an approved foster carer</a:t>
            </a:r>
            <a:r>
              <a:rPr lang="en-AU" sz="1600" dirty="0"/>
              <a:t> – will need to apply for a blue card and complete a New Adult Household Member form.</a:t>
            </a:r>
          </a:p>
          <a:p>
            <a:endParaRPr lang="en-AU" sz="1050" dirty="0">
              <a:solidFill>
                <a:srgbClr val="0070C0"/>
              </a:solidFill>
            </a:endParaRPr>
          </a:p>
          <a:p>
            <a:pPr marL="0" indent="0">
              <a:buNone/>
            </a:pPr>
            <a:r>
              <a:rPr lang="en-AU" sz="1600" b="1" dirty="0"/>
              <a:t>Support for young people who will be leaving your care prior to, or upon their 18</a:t>
            </a:r>
            <a:r>
              <a:rPr lang="en-AU" sz="1600" b="1" baseline="30000" dirty="0"/>
              <a:t>th</a:t>
            </a:r>
            <a:r>
              <a:rPr lang="en-AU" sz="1600" b="1" dirty="0"/>
              <a:t> birthday:</a:t>
            </a:r>
          </a:p>
          <a:p>
            <a:r>
              <a:rPr lang="en-AU" sz="1600" b="1" dirty="0"/>
              <a:t>Referrals</a:t>
            </a:r>
            <a:r>
              <a:rPr lang="en-AU" sz="1600" dirty="0"/>
              <a:t> – assist the young person to access services that can help them in the short term and long term</a:t>
            </a:r>
          </a:p>
          <a:p>
            <a:r>
              <a:rPr lang="en-AU" sz="1600" b="1" dirty="0"/>
              <a:t>Assist with T2A planning </a:t>
            </a:r>
            <a:r>
              <a:rPr lang="en-AU" sz="1600" dirty="0"/>
              <a:t>– with assistance from their CSO, help the young person plan their transition to adulthood</a:t>
            </a:r>
          </a:p>
          <a:p>
            <a:r>
              <a:rPr lang="en-AU" sz="1600" b="1" dirty="0"/>
              <a:t>Individual advocacy </a:t>
            </a:r>
            <a:r>
              <a:rPr lang="en-AU" sz="1600" dirty="0"/>
              <a:t>– advocate on behalf of the young person to ensure they receive the supports they need.</a:t>
            </a:r>
          </a:p>
          <a:p>
            <a:r>
              <a:rPr lang="en-AU" sz="1600" b="1" dirty="0"/>
              <a:t>Support</a:t>
            </a:r>
            <a:r>
              <a:rPr lang="en-AU" sz="1600" dirty="0"/>
              <a:t> – provide emotional and practical support the young person will need for their journey into adulthood and beyond</a:t>
            </a:r>
          </a:p>
          <a:p>
            <a:pPr marL="0" indent="0">
              <a:buNone/>
            </a:pPr>
            <a:endParaRPr lang="en-AU" sz="2800" dirty="0"/>
          </a:p>
        </p:txBody>
      </p:sp>
      <p:sp>
        <p:nvSpPr>
          <p:cNvPr id="4" name="Title 1">
            <a:extLst>
              <a:ext uri="{FF2B5EF4-FFF2-40B4-BE49-F238E27FC236}">
                <a16:creationId xmlns:a16="http://schemas.microsoft.com/office/drawing/2014/main" id="{9EDF30DA-FB8D-495F-AF71-27BE54F289D6}"/>
              </a:ext>
            </a:extLst>
          </p:cNvPr>
          <p:cNvSpPr>
            <a:spLocks noGrp="1"/>
          </p:cNvSpPr>
          <p:nvPr>
            <p:ph type="title"/>
          </p:nvPr>
        </p:nvSpPr>
        <p:spPr>
          <a:xfrm>
            <a:off x="646043" y="564348"/>
            <a:ext cx="4672348" cy="578652"/>
          </a:xfrm>
        </p:spPr>
        <p:txBody>
          <a:bodyPr>
            <a:normAutofit/>
          </a:bodyPr>
          <a:lstStyle/>
          <a:p>
            <a:pPr algn="l"/>
            <a:r>
              <a:rPr lang="en-AU" sz="2800" b="1" dirty="0"/>
              <a:t>Transition to Adulthood</a:t>
            </a:r>
          </a:p>
        </p:txBody>
      </p:sp>
    </p:spTree>
    <p:extLst>
      <p:ext uri="{BB962C8B-B14F-4D97-AF65-F5344CB8AC3E}">
        <p14:creationId xmlns:p14="http://schemas.microsoft.com/office/powerpoint/2010/main" val="1262861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CDBC57F-E917-46FA-BEA1-711D032F636F}"/>
              </a:ext>
            </a:extLst>
          </p:cNvPr>
          <p:cNvSpPr>
            <a:spLocks noGrp="1"/>
          </p:cNvSpPr>
          <p:nvPr>
            <p:ph idx="1"/>
          </p:nvPr>
        </p:nvSpPr>
        <p:spPr>
          <a:xfrm>
            <a:off x="650097" y="1406841"/>
            <a:ext cx="9063318" cy="728379"/>
          </a:xfrm>
        </p:spPr>
        <p:txBody>
          <a:bodyPr>
            <a:normAutofit/>
          </a:bodyPr>
          <a:lstStyle/>
          <a:p>
            <a:pPr marL="0" indent="0">
              <a:buNone/>
            </a:pPr>
            <a:r>
              <a:rPr lang="en-AU" sz="1800" dirty="0">
                <a:solidFill>
                  <a:srgbClr val="0070C0"/>
                </a:solidFill>
              </a:rPr>
              <a:t>Resources</a:t>
            </a:r>
          </a:p>
          <a:p>
            <a:pPr marL="0" indent="0">
              <a:buNone/>
            </a:pPr>
            <a:r>
              <a:rPr lang="en-AU" sz="1400" dirty="0"/>
              <a:t>There are a range of resources to assist the young person and their care team plan for transition to adulthood:</a:t>
            </a:r>
          </a:p>
          <a:p>
            <a:pPr marL="0" indent="0">
              <a:buNone/>
            </a:pPr>
            <a:endParaRPr lang="en-AU" sz="1600" dirty="0"/>
          </a:p>
          <a:p>
            <a:pPr marL="0" indent="0">
              <a:buNone/>
            </a:pPr>
            <a:endParaRPr lang="en-AU" sz="2000" dirty="0">
              <a:solidFill>
                <a:srgbClr val="0070C0"/>
              </a:solidFill>
            </a:endParaRPr>
          </a:p>
          <a:p>
            <a:pPr marL="0" indent="0">
              <a:buNone/>
            </a:pPr>
            <a:endParaRPr lang="en-AU" sz="2000" dirty="0">
              <a:solidFill>
                <a:srgbClr val="0070C0"/>
              </a:solidFill>
            </a:endParaRPr>
          </a:p>
          <a:p>
            <a:pPr marL="0" indent="0">
              <a:buNone/>
            </a:pPr>
            <a:endParaRPr lang="en-AU" sz="2000" dirty="0">
              <a:solidFill>
                <a:srgbClr val="0070C0"/>
              </a:solidFill>
            </a:endParaRPr>
          </a:p>
        </p:txBody>
      </p:sp>
      <p:sp>
        <p:nvSpPr>
          <p:cNvPr id="4" name="Title 1">
            <a:extLst>
              <a:ext uri="{FF2B5EF4-FFF2-40B4-BE49-F238E27FC236}">
                <a16:creationId xmlns:a16="http://schemas.microsoft.com/office/drawing/2014/main" id="{BB9DCAA1-5B33-4446-BF0A-81AA80916648}"/>
              </a:ext>
            </a:extLst>
          </p:cNvPr>
          <p:cNvSpPr>
            <a:spLocks noGrp="1"/>
          </p:cNvSpPr>
          <p:nvPr>
            <p:ph type="title"/>
          </p:nvPr>
        </p:nvSpPr>
        <p:spPr>
          <a:xfrm>
            <a:off x="646043" y="597228"/>
            <a:ext cx="4490600" cy="504166"/>
          </a:xfrm>
        </p:spPr>
        <p:txBody>
          <a:bodyPr>
            <a:normAutofit fontScale="90000"/>
          </a:bodyPr>
          <a:lstStyle/>
          <a:p>
            <a:pPr algn="l"/>
            <a:r>
              <a:rPr lang="en-AU" sz="2800" b="1" dirty="0"/>
              <a:t>Transition to Adulthood</a:t>
            </a:r>
          </a:p>
        </p:txBody>
      </p:sp>
      <p:sp>
        <p:nvSpPr>
          <p:cNvPr id="6" name="Rectangle 5">
            <a:extLst>
              <a:ext uri="{FF2B5EF4-FFF2-40B4-BE49-F238E27FC236}">
                <a16:creationId xmlns:a16="http://schemas.microsoft.com/office/drawing/2014/main" id="{E386566B-5EC9-481C-BDD1-654F44B5C530}"/>
              </a:ext>
            </a:extLst>
          </p:cNvPr>
          <p:cNvSpPr/>
          <p:nvPr/>
        </p:nvSpPr>
        <p:spPr>
          <a:xfrm>
            <a:off x="1048434" y="5074005"/>
            <a:ext cx="8436384" cy="12311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marL="84137" lvl="1" defTabSz="388938">
              <a:tabLst>
                <a:tab pos="6731000" algn="l"/>
              </a:tabLst>
            </a:pPr>
            <a:endParaRPr lang="en-AU" sz="1000" b="1" dirty="0">
              <a:solidFill>
                <a:schemeClr val="accent5"/>
              </a:solidFill>
            </a:endParaRPr>
          </a:p>
          <a:p>
            <a:pPr marL="84137" lvl="1" defTabSz="388938">
              <a:tabLst>
                <a:tab pos="6731000" algn="l"/>
              </a:tabLst>
            </a:pPr>
            <a:endParaRPr lang="en-AU" sz="1000" b="1" dirty="0">
              <a:solidFill>
                <a:schemeClr val="accent5"/>
              </a:solidFill>
            </a:endParaRPr>
          </a:p>
          <a:p>
            <a:pPr marL="84137" lvl="1" defTabSz="388938">
              <a:tabLst>
                <a:tab pos="6731000" algn="l"/>
              </a:tabLst>
            </a:pPr>
            <a:r>
              <a:rPr lang="en-AU" sz="1600" b="1" dirty="0">
                <a:solidFill>
                  <a:srgbClr val="7030A0"/>
                </a:solidFill>
              </a:rPr>
              <a:t>Go your own way  Info Kit </a:t>
            </a:r>
            <a:r>
              <a:rPr lang="en-AU" sz="1600" dirty="0"/>
              <a:t>-  </a:t>
            </a:r>
            <a:r>
              <a:rPr lang="en-AU" sz="1400" dirty="0"/>
              <a:t>developed by CREATE – resource </a:t>
            </a:r>
          </a:p>
          <a:p>
            <a:pPr marL="84137" lvl="1" defTabSz="388938">
              <a:tabLst>
                <a:tab pos="6731000" algn="l"/>
              </a:tabLst>
            </a:pPr>
            <a:r>
              <a:rPr lang="en-AU" sz="1400" dirty="0"/>
              <a:t>for young people 15 years and over who are transitioning to adulthood</a:t>
            </a:r>
          </a:p>
          <a:p>
            <a:pPr marL="84137" lvl="1" defTabSz="388938">
              <a:tabLst>
                <a:tab pos="6731000" algn="l"/>
              </a:tabLst>
            </a:pPr>
            <a:endParaRPr lang="en-AU" sz="1400" dirty="0"/>
          </a:p>
          <a:p>
            <a:pPr marL="84137" lvl="1" defTabSz="388938">
              <a:tabLst>
                <a:tab pos="6731000" algn="l"/>
              </a:tabLst>
            </a:pPr>
            <a:endParaRPr lang="en-AU" sz="1000" dirty="0"/>
          </a:p>
        </p:txBody>
      </p:sp>
      <p:sp>
        <p:nvSpPr>
          <p:cNvPr id="7" name="TextBox 6">
            <a:extLst>
              <a:ext uri="{FF2B5EF4-FFF2-40B4-BE49-F238E27FC236}">
                <a16:creationId xmlns:a16="http://schemas.microsoft.com/office/drawing/2014/main" id="{3D3A2CF0-B7B4-4071-AAE1-E5D417AD04AB}"/>
              </a:ext>
            </a:extLst>
          </p:cNvPr>
          <p:cNvSpPr txBox="1"/>
          <p:nvPr/>
        </p:nvSpPr>
        <p:spPr>
          <a:xfrm>
            <a:off x="1035184" y="2338286"/>
            <a:ext cx="8436810" cy="13542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just"/>
            <a:endParaRPr lang="en-GB" sz="400" dirty="0"/>
          </a:p>
          <a:p>
            <a:pPr algn="just"/>
            <a:r>
              <a:rPr lang="en-GB" sz="1400" b="1" dirty="0" err="1">
                <a:solidFill>
                  <a:srgbClr val="7030A0"/>
                </a:solidFill>
              </a:rPr>
              <a:t>Sortli</a:t>
            </a:r>
            <a:r>
              <a:rPr lang="en-GB" sz="1400" b="1" dirty="0">
                <a:solidFill>
                  <a:srgbClr val="7030A0"/>
                </a:solidFill>
              </a:rPr>
              <a:t> app </a:t>
            </a:r>
            <a:r>
              <a:rPr lang="en-GB" sz="1400" dirty="0"/>
              <a:t>– managed by the CREATE foundation, is a free</a:t>
            </a:r>
          </a:p>
          <a:p>
            <a:pPr algn="just"/>
            <a:r>
              <a:rPr lang="en-GB" sz="1400" dirty="0"/>
              <a:t> mobile app to help young people plan their future, it </a:t>
            </a:r>
          </a:p>
          <a:p>
            <a:pPr algn="just"/>
            <a:r>
              <a:rPr lang="en-GB" sz="1400" dirty="0"/>
              <a:t>has been developed by young people and professionals </a:t>
            </a:r>
          </a:p>
          <a:p>
            <a:pPr algn="just"/>
            <a:r>
              <a:rPr lang="en-GB" sz="1400" dirty="0"/>
              <a:t>who work with young people. </a:t>
            </a:r>
          </a:p>
          <a:p>
            <a:pPr algn="just"/>
            <a:r>
              <a:rPr lang="en-GB" sz="1400" dirty="0"/>
              <a:t>*not suitable for young people under 15. </a:t>
            </a:r>
            <a:endParaRPr lang="en-GB" sz="1100" dirty="0"/>
          </a:p>
          <a:p>
            <a:pPr algn="just"/>
            <a:endParaRPr lang="en-GB" sz="500" dirty="0"/>
          </a:p>
        </p:txBody>
      </p:sp>
      <p:pic>
        <p:nvPicPr>
          <p:cNvPr id="8" name="Picture 7">
            <a:extLst>
              <a:ext uri="{FF2B5EF4-FFF2-40B4-BE49-F238E27FC236}">
                <a16:creationId xmlns:a16="http://schemas.microsoft.com/office/drawing/2014/main" id="{85849172-D345-4203-8647-633BC5083124}"/>
              </a:ext>
            </a:extLst>
          </p:cNvPr>
          <p:cNvPicPr>
            <a:picLocks noChangeAspect="1"/>
          </p:cNvPicPr>
          <p:nvPr/>
        </p:nvPicPr>
        <p:blipFill>
          <a:blip r:embed="rId2"/>
          <a:stretch>
            <a:fillRect/>
          </a:stretch>
        </p:blipFill>
        <p:spPr>
          <a:xfrm>
            <a:off x="511160" y="2373183"/>
            <a:ext cx="382112" cy="340727"/>
          </a:xfrm>
          <a:prstGeom prst="rect">
            <a:avLst/>
          </a:prstGeom>
        </p:spPr>
      </p:pic>
      <p:pic>
        <p:nvPicPr>
          <p:cNvPr id="9" name="Picture 8">
            <a:extLst>
              <a:ext uri="{FF2B5EF4-FFF2-40B4-BE49-F238E27FC236}">
                <a16:creationId xmlns:a16="http://schemas.microsoft.com/office/drawing/2014/main" id="{69E8BA2F-66BE-4235-A015-084B07932721}"/>
              </a:ext>
            </a:extLst>
          </p:cNvPr>
          <p:cNvPicPr>
            <a:picLocks noChangeAspect="1"/>
          </p:cNvPicPr>
          <p:nvPr/>
        </p:nvPicPr>
        <p:blipFill>
          <a:blip r:embed="rId3"/>
          <a:stretch>
            <a:fillRect/>
          </a:stretch>
        </p:blipFill>
        <p:spPr>
          <a:xfrm>
            <a:off x="6190308" y="2505766"/>
            <a:ext cx="675235" cy="675235"/>
          </a:xfrm>
          <a:prstGeom prst="rect">
            <a:avLst/>
          </a:prstGeom>
          <a:ln>
            <a:no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5CAA0CF0-00B5-4CFC-BD51-678B48FE671F}"/>
              </a:ext>
            </a:extLst>
          </p:cNvPr>
          <p:cNvSpPr/>
          <p:nvPr/>
        </p:nvSpPr>
        <p:spPr>
          <a:xfrm>
            <a:off x="5039276" y="3911685"/>
            <a:ext cx="4445542" cy="8617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b="1" dirty="0">
                <a:solidFill>
                  <a:srgbClr val="7030A0"/>
                </a:solidFill>
                <a:sym typeface="Wingdings" panose="05000000000000000000" pitchFamily="2" charset="2"/>
              </a:rPr>
              <a:t>CREATE foundation </a:t>
            </a:r>
            <a:endParaRPr lang="en-AU" sz="1600" dirty="0">
              <a:solidFill>
                <a:srgbClr val="7030A0"/>
              </a:solidFill>
              <a:sym typeface="Wingdings" panose="05000000000000000000" pitchFamily="2" charset="2"/>
            </a:endParaRPr>
          </a:p>
          <a:p>
            <a:r>
              <a:rPr lang="en-AU" sz="1600" dirty="0">
                <a:sym typeface="Wingdings" panose="05000000000000000000" pitchFamily="2" charset="2"/>
              </a:rPr>
              <a:t>Transitioning from care video </a:t>
            </a:r>
          </a:p>
          <a:p>
            <a:r>
              <a:rPr lang="en-AU" sz="1600" dirty="0">
                <a:sym typeface="Wingdings" panose="05000000000000000000" pitchFamily="2" charset="2"/>
              </a:rPr>
              <a:t>resources </a:t>
            </a:r>
          </a:p>
        </p:txBody>
      </p:sp>
      <p:sp>
        <p:nvSpPr>
          <p:cNvPr id="11" name="TextBox 10">
            <a:extLst>
              <a:ext uri="{FF2B5EF4-FFF2-40B4-BE49-F238E27FC236}">
                <a16:creationId xmlns:a16="http://schemas.microsoft.com/office/drawing/2014/main" id="{6A0C78D8-5233-4E6C-A304-92FE9C308D19}"/>
              </a:ext>
            </a:extLst>
          </p:cNvPr>
          <p:cNvSpPr txBox="1"/>
          <p:nvPr/>
        </p:nvSpPr>
        <p:spPr>
          <a:xfrm>
            <a:off x="1035184" y="3915241"/>
            <a:ext cx="3556697" cy="8617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endParaRPr lang="en-AU" sz="800" b="1" dirty="0">
              <a:solidFill>
                <a:schemeClr val="accent5"/>
              </a:solidFill>
            </a:endParaRPr>
          </a:p>
          <a:p>
            <a:endParaRPr lang="en-AU" sz="800" b="1" dirty="0">
              <a:solidFill>
                <a:schemeClr val="accent5"/>
              </a:solidFill>
            </a:endParaRPr>
          </a:p>
          <a:p>
            <a:r>
              <a:rPr lang="en-AU" b="1" dirty="0">
                <a:solidFill>
                  <a:srgbClr val="7030A0"/>
                </a:solidFill>
              </a:rPr>
              <a:t>CREATE your future</a:t>
            </a:r>
          </a:p>
          <a:p>
            <a:endParaRPr lang="en-AU" sz="800" b="1" dirty="0">
              <a:solidFill>
                <a:schemeClr val="accent5"/>
              </a:solidFill>
            </a:endParaRPr>
          </a:p>
          <a:p>
            <a:endParaRPr lang="en-AU" sz="800" b="1" dirty="0">
              <a:solidFill>
                <a:schemeClr val="accent5"/>
              </a:solidFill>
            </a:endParaRPr>
          </a:p>
        </p:txBody>
      </p:sp>
      <p:pic>
        <p:nvPicPr>
          <p:cNvPr id="12" name="Picture 11" descr="Qr code&#10;&#10;Description automatically generated">
            <a:extLst>
              <a:ext uri="{FF2B5EF4-FFF2-40B4-BE49-F238E27FC236}">
                <a16:creationId xmlns:a16="http://schemas.microsoft.com/office/drawing/2014/main" id="{AD9B1290-59C1-40BC-A271-EFA85E6E1475}"/>
              </a:ext>
            </a:extLst>
          </p:cNvPr>
          <p:cNvPicPr>
            <a:picLocks noChangeAspect="1"/>
          </p:cNvPicPr>
          <p:nvPr/>
        </p:nvPicPr>
        <p:blipFill>
          <a:blip r:embed="rId4"/>
          <a:stretch>
            <a:fillRect/>
          </a:stretch>
        </p:blipFill>
        <p:spPr>
          <a:xfrm>
            <a:off x="8429714" y="4062300"/>
            <a:ext cx="565202" cy="565202"/>
          </a:xfrm>
          <a:prstGeom prst="rect">
            <a:avLst/>
          </a:prstGeom>
          <a:ln>
            <a:no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553F7DC-F8DB-4196-A4B2-FDDABA8026C5}"/>
              </a:ext>
            </a:extLst>
          </p:cNvPr>
          <p:cNvPicPr>
            <a:picLocks noChangeAspect="1"/>
          </p:cNvPicPr>
          <p:nvPr/>
        </p:nvPicPr>
        <p:blipFill>
          <a:blip r:embed="rId5"/>
          <a:stretch>
            <a:fillRect/>
          </a:stretch>
        </p:blipFill>
        <p:spPr>
          <a:xfrm>
            <a:off x="3521309" y="4025467"/>
            <a:ext cx="577726" cy="602035"/>
          </a:xfrm>
          <a:prstGeom prst="rect">
            <a:avLst/>
          </a:prstGeom>
          <a:ln>
            <a:no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CB893DB5-A226-40A4-92FD-F15579A55E71}"/>
              </a:ext>
            </a:extLst>
          </p:cNvPr>
          <p:cNvSpPr txBox="1"/>
          <p:nvPr/>
        </p:nvSpPr>
        <p:spPr>
          <a:xfrm>
            <a:off x="5962406" y="3303502"/>
            <a:ext cx="1167964" cy="2616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AU" sz="1100" dirty="0">
                <a:solidFill>
                  <a:schemeClr val="bg1"/>
                </a:solidFill>
              </a:rPr>
              <a:t>Apple QR code</a:t>
            </a:r>
          </a:p>
        </p:txBody>
      </p:sp>
      <p:sp>
        <p:nvSpPr>
          <p:cNvPr id="15" name="TextBox 14">
            <a:extLst>
              <a:ext uri="{FF2B5EF4-FFF2-40B4-BE49-F238E27FC236}">
                <a16:creationId xmlns:a16="http://schemas.microsoft.com/office/drawing/2014/main" id="{B634CDB6-ECDF-43EC-B740-D8F35D12B89D}"/>
              </a:ext>
            </a:extLst>
          </p:cNvPr>
          <p:cNvSpPr txBox="1"/>
          <p:nvPr/>
        </p:nvSpPr>
        <p:spPr>
          <a:xfrm>
            <a:off x="7728529" y="2450867"/>
            <a:ext cx="1167964" cy="2616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1100" dirty="0">
                <a:solidFill>
                  <a:schemeClr val="bg1"/>
                </a:solidFill>
              </a:rPr>
              <a:t>Android QR code</a:t>
            </a:r>
          </a:p>
        </p:txBody>
      </p:sp>
      <p:pic>
        <p:nvPicPr>
          <p:cNvPr id="16" name="Picture 15">
            <a:extLst>
              <a:ext uri="{FF2B5EF4-FFF2-40B4-BE49-F238E27FC236}">
                <a16:creationId xmlns:a16="http://schemas.microsoft.com/office/drawing/2014/main" id="{90BC31C4-5730-4973-BE96-06D73F8B6B0C}"/>
              </a:ext>
            </a:extLst>
          </p:cNvPr>
          <p:cNvPicPr>
            <a:picLocks noChangeAspect="1"/>
          </p:cNvPicPr>
          <p:nvPr/>
        </p:nvPicPr>
        <p:blipFill>
          <a:blip r:embed="rId6"/>
          <a:stretch>
            <a:fillRect/>
          </a:stretch>
        </p:blipFill>
        <p:spPr>
          <a:xfrm>
            <a:off x="7996044" y="2860469"/>
            <a:ext cx="641063" cy="641063"/>
          </a:xfrm>
          <a:prstGeom prst="rect">
            <a:avLst/>
          </a:prstGeom>
          <a:ln>
            <a:no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197845D8-1A2F-49ED-9657-262D2DB26A90}"/>
              </a:ext>
            </a:extLst>
          </p:cNvPr>
          <p:cNvPicPr>
            <a:picLocks noChangeAspect="1"/>
          </p:cNvPicPr>
          <p:nvPr/>
        </p:nvPicPr>
        <p:blipFill>
          <a:blip r:embed="rId7"/>
          <a:stretch>
            <a:fillRect/>
          </a:stretch>
        </p:blipFill>
        <p:spPr>
          <a:xfrm>
            <a:off x="8224252" y="5174639"/>
            <a:ext cx="672241" cy="953246"/>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251FDBA7-CB86-41C8-96CA-5B2CEF661A1F}"/>
              </a:ext>
            </a:extLst>
          </p:cNvPr>
          <p:cNvPicPr>
            <a:picLocks noChangeAspect="1"/>
          </p:cNvPicPr>
          <p:nvPr/>
        </p:nvPicPr>
        <p:blipFill>
          <a:blip r:embed="rId8"/>
          <a:stretch>
            <a:fillRect/>
          </a:stretch>
        </p:blipFill>
        <p:spPr>
          <a:xfrm>
            <a:off x="7089429" y="5370008"/>
            <a:ext cx="639100" cy="639100"/>
          </a:xfrm>
          <a:prstGeom prst="rect">
            <a:avLst/>
          </a:prstGeom>
          <a:ln>
            <a:noFill/>
          </a:ln>
          <a:effectLst>
            <a:outerShdw blurRad="50800" dist="38100" dir="2700000" algn="tl" rotWithShape="0">
              <a:prstClr val="black">
                <a:alpha val="40000"/>
              </a:prstClr>
            </a:outerShdw>
          </a:effectLst>
        </p:spPr>
      </p:pic>
      <p:cxnSp>
        <p:nvCxnSpPr>
          <p:cNvPr id="19" name="Connector: Elbow 18">
            <a:extLst>
              <a:ext uri="{FF2B5EF4-FFF2-40B4-BE49-F238E27FC236}">
                <a16:creationId xmlns:a16="http://schemas.microsoft.com/office/drawing/2014/main" id="{3631D664-61B1-4BDA-93A5-D413AB93D648}"/>
              </a:ext>
            </a:extLst>
          </p:cNvPr>
          <p:cNvCxnSpPr>
            <a:cxnSpLocks/>
          </p:cNvCxnSpPr>
          <p:nvPr/>
        </p:nvCxnSpPr>
        <p:spPr>
          <a:xfrm rot="5400000" flipH="1" flipV="1">
            <a:off x="5901159" y="2970649"/>
            <a:ext cx="437421" cy="133134"/>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0" name="Connector: Elbow 19">
            <a:extLst>
              <a:ext uri="{FF2B5EF4-FFF2-40B4-BE49-F238E27FC236}">
                <a16:creationId xmlns:a16="http://schemas.microsoft.com/office/drawing/2014/main" id="{CF995D02-9A9D-4CA6-962C-2687A36D8A76}"/>
              </a:ext>
            </a:extLst>
          </p:cNvPr>
          <p:cNvCxnSpPr>
            <a:cxnSpLocks/>
            <a:endCxn id="16" idx="1"/>
          </p:cNvCxnSpPr>
          <p:nvPr/>
        </p:nvCxnSpPr>
        <p:spPr>
          <a:xfrm rot="16200000" flipH="1">
            <a:off x="7680765" y="2865722"/>
            <a:ext cx="445346" cy="185212"/>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21" name="TextBox 20">
            <a:extLst>
              <a:ext uri="{FF2B5EF4-FFF2-40B4-BE49-F238E27FC236}">
                <a16:creationId xmlns:a16="http://schemas.microsoft.com/office/drawing/2014/main" id="{BA31D96A-168C-4488-90A5-71FA6ECD86DA}"/>
              </a:ext>
            </a:extLst>
          </p:cNvPr>
          <p:cNvSpPr txBox="1"/>
          <p:nvPr/>
        </p:nvSpPr>
        <p:spPr>
          <a:xfrm rot="5400000">
            <a:off x="7997683" y="4029311"/>
            <a:ext cx="3966825" cy="584775"/>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AU" sz="3200" b="1" dirty="0">
                <a:solidFill>
                  <a:srgbClr val="7030A0"/>
                </a:solidFill>
              </a:rPr>
              <a:t>CREATE Resources</a:t>
            </a:r>
          </a:p>
        </p:txBody>
      </p:sp>
    </p:spTree>
    <p:extLst>
      <p:ext uri="{BB962C8B-B14F-4D97-AF65-F5344CB8AC3E}">
        <p14:creationId xmlns:p14="http://schemas.microsoft.com/office/powerpoint/2010/main" val="417678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C8291C5A-0F13-4621-BA78-DD41BCD0C2FE}"/>
              </a:ext>
            </a:extLst>
          </p:cNvPr>
          <p:cNvSpPr>
            <a:spLocks noGrp="1"/>
          </p:cNvSpPr>
          <p:nvPr>
            <p:ph type="title"/>
          </p:nvPr>
        </p:nvSpPr>
        <p:spPr>
          <a:xfrm>
            <a:off x="646043" y="550746"/>
            <a:ext cx="7922851" cy="583030"/>
          </a:xfrm>
        </p:spPr>
        <p:txBody>
          <a:bodyPr>
            <a:normAutofit/>
          </a:bodyPr>
          <a:lstStyle/>
          <a:p>
            <a:pPr algn="l"/>
            <a:r>
              <a:rPr lang="en-AU" sz="2400" b="1" dirty="0"/>
              <a:t>Module four: Quality care- Working Together</a:t>
            </a:r>
          </a:p>
        </p:txBody>
      </p:sp>
      <p:sp>
        <p:nvSpPr>
          <p:cNvPr id="8" name="Content Placeholder 2">
            <a:extLst>
              <a:ext uri="{FF2B5EF4-FFF2-40B4-BE49-F238E27FC236}">
                <a16:creationId xmlns:a16="http://schemas.microsoft.com/office/drawing/2014/main" id="{680DC5EC-66EB-4B1F-BDD9-E72A6358D288}"/>
              </a:ext>
            </a:extLst>
          </p:cNvPr>
          <p:cNvSpPr>
            <a:spLocks noGrp="1"/>
          </p:cNvSpPr>
          <p:nvPr>
            <p:ph idx="1"/>
          </p:nvPr>
        </p:nvSpPr>
        <p:spPr>
          <a:xfrm>
            <a:off x="743778" y="1944547"/>
            <a:ext cx="10704444" cy="4106044"/>
          </a:xfrm>
        </p:spPr>
        <p:txBody>
          <a:bodyPr>
            <a:normAutofit/>
          </a:bodyPr>
          <a:lstStyle/>
          <a:p>
            <a:pPr marL="0" indent="0">
              <a:buNone/>
            </a:pPr>
            <a:r>
              <a:rPr lang="en-AU" sz="2000" b="1" dirty="0"/>
              <a:t>Learning outcomes- module 4</a:t>
            </a:r>
          </a:p>
          <a:p>
            <a:pPr marL="0" indent="0">
              <a:buNone/>
            </a:pPr>
            <a:endParaRPr lang="en-AU" sz="1050" b="1" dirty="0"/>
          </a:p>
          <a:p>
            <a:pPr marL="0" indent="0">
              <a:buNone/>
            </a:pPr>
            <a:r>
              <a:rPr lang="en-AU" sz="1800" dirty="0">
                <a:solidFill>
                  <a:srgbClr val="0070C0"/>
                </a:solidFill>
              </a:rPr>
              <a:t>At the end of this module you will be able to:</a:t>
            </a:r>
          </a:p>
          <a:p>
            <a:pPr>
              <a:lnSpc>
                <a:spcPct val="150000"/>
              </a:lnSpc>
            </a:pPr>
            <a:r>
              <a:rPr lang="en-AU" sz="1800" dirty="0"/>
              <a:t>Demonstrate how all key players can work together  - including what to do when things go wrong</a:t>
            </a:r>
          </a:p>
          <a:p>
            <a:pPr>
              <a:lnSpc>
                <a:spcPct val="150000"/>
              </a:lnSpc>
            </a:pPr>
            <a:r>
              <a:rPr lang="en-AU" sz="1800" dirty="0"/>
              <a:t>Demonstrate an understanding of carer support options</a:t>
            </a:r>
          </a:p>
          <a:p>
            <a:pPr>
              <a:lnSpc>
                <a:spcPct val="150000"/>
              </a:lnSpc>
            </a:pPr>
            <a:r>
              <a:rPr lang="en-AU" sz="1800" dirty="0"/>
              <a:t>Demonstrate an understanding of transition to independence</a:t>
            </a:r>
          </a:p>
          <a:p>
            <a:pPr>
              <a:lnSpc>
                <a:spcPct val="150000"/>
              </a:lnSpc>
            </a:pPr>
            <a:r>
              <a:rPr lang="en-AU" sz="1800" dirty="0"/>
              <a:t>Demonstrate an understanding of the complexities of when a care arrangement comes to an end</a:t>
            </a:r>
          </a:p>
        </p:txBody>
      </p:sp>
    </p:spTree>
    <p:extLst>
      <p:ext uri="{BB962C8B-B14F-4D97-AF65-F5344CB8AC3E}">
        <p14:creationId xmlns:p14="http://schemas.microsoft.com/office/powerpoint/2010/main" val="95248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FB2745E-4E0E-43BB-9458-17E627DB18AA}"/>
              </a:ext>
            </a:extLst>
          </p:cNvPr>
          <p:cNvSpPr>
            <a:spLocks noGrp="1"/>
          </p:cNvSpPr>
          <p:nvPr>
            <p:ph idx="1"/>
          </p:nvPr>
        </p:nvSpPr>
        <p:spPr>
          <a:xfrm>
            <a:off x="897677" y="1359395"/>
            <a:ext cx="2680720" cy="549386"/>
          </a:xfrm>
        </p:spPr>
        <p:txBody>
          <a:bodyPr>
            <a:normAutofit/>
          </a:bodyPr>
          <a:lstStyle/>
          <a:p>
            <a:pPr marL="0" indent="0">
              <a:buNone/>
            </a:pPr>
            <a:r>
              <a:rPr lang="en-AU" sz="2400" dirty="0">
                <a:solidFill>
                  <a:srgbClr val="0070C0"/>
                </a:solidFill>
              </a:rPr>
              <a:t>Resources cont.</a:t>
            </a:r>
          </a:p>
          <a:p>
            <a:pPr marL="0" indent="0">
              <a:buNone/>
            </a:pPr>
            <a:endParaRPr lang="en-AU" sz="900" dirty="0">
              <a:solidFill>
                <a:srgbClr val="0070C0"/>
              </a:solidFill>
            </a:endParaRPr>
          </a:p>
          <a:p>
            <a:endParaRPr lang="en-AU" dirty="0"/>
          </a:p>
          <a:p>
            <a:endParaRPr lang="en-AU" dirty="0"/>
          </a:p>
        </p:txBody>
      </p:sp>
      <p:sp>
        <p:nvSpPr>
          <p:cNvPr id="4" name="Title 1">
            <a:extLst>
              <a:ext uri="{FF2B5EF4-FFF2-40B4-BE49-F238E27FC236}">
                <a16:creationId xmlns:a16="http://schemas.microsoft.com/office/drawing/2014/main" id="{9DE09269-7792-4EA6-AF6C-4DF8E5ADE6F0}"/>
              </a:ext>
            </a:extLst>
          </p:cNvPr>
          <p:cNvSpPr>
            <a:spLocks noGrp="1"/>
          </p:cNvSpPr>
          <p:nvPr>
            <p:ph type="title"/>
          </p:nvPr>
        </p:nvSpPr>
        <p:spPr>
          <a:xfrm>
            <a:off x="668795" y="538301"/>
            <a:ext cx="4218495" cy="559535"/>
          </a:xfrm>
        </p:spPr>
        <p:txBody>
          <a:bodyPr>
            <a:normAutofit/>
          </a:bodyPr>
          <a:lstStyle/>
          <a:p>
            <a:pPr algn="l"/>
            <a:r>
              <a:rPr lang="en-AU" sz="2800" b="1" dirty="0"/>
              <a:t>Transition to Adulthood</a:t>
            </a:r>
          </a:p>
        </p:txBody>
      </p:sp>
      <p:sp>
        <p:nvSpPr>
          <p:cNvPr id="6" name="TextBox 5">
            <a:extLst>
              <a:ext uri="{FF2B5EF4-FFF2-40B4-BE49-F238E27FC236}">
                <a16:creationId xmlns:a16="http://schemas.microsoft.com/office/drawing/2014/main" id="{E1C1E21B-6E2B-400B-8125-9F5BA1D79058}"/>
              </a:ext>
            </a:extLst>
          </p:cNvPr>
          <p:cNvSpPr txBox="1"/>
          <p:nvPr/>
        </p:nvSpPr>
        <p:spPr>
          <a:xfrm>
            <a:off x="977096" y="1992871"/>
            <a:ext cx="5129781" cy="1046440"/>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AU" sz="1400" dirty="0"/>
          </a:p>
          <a:p>
            <a:r>
              <a:rPr lang="en-AU" sz="1400" dirty="0"/>
              <a:t>Department of Social Services </a:t>
            </a:r>
          </a:p>
          <a:p>
            <a:endParaRPr lang="en-AU" sz="600" dirty="0"/>
          </a:p>
          <a:p>
            <a:pPr indent="-161925"/>
            <a:r>
              <a:rPr lang="en-AU" sz="1400" dirty="0"/>
              <a:t>Transition to Independent Living Allowance (</a:t>
            </a:r>
            <a:r>
              <a:rPr lang="en-AU" sz="1400" b="1" dirty="0">
                <a:solidFill>
                  <a:srgbClr val="7030A0"/>
                </a:solidFill>
              </a:rPr>
              <a:t>TILA</a:t>
            </a:r>
            <a:r>
              <a:rPr lang="en-AU" sz="1400" dirty="0"/>
              <a:t>) website</a:t>
            </a:r>
          </a:p>
          <a:p>
            <a:pPr indent="-161925"/>
            <a:endParaRPr lang="en-AU" sz="1400" dirty="0"/>
          </a:p>
        </p:txBody>
      </p:sp>
      <p:sp>
        <p:nvSpPr>
          <p:cNvPr id="8" name="TextBox 7">
            <a:extLst>
              <a:ext uri="{FF2B5EF4-FFF2-40B4-BE49-F238E27FC236}">
                <a16:creationId xmlns:a16="http://schemas.microsoft.com/office/drawing/2014/main" id="{1DAEBB40-9239-4E13-9CBC-769C02ADED51}"/>
              </a:ext>
            </a:extLst>
          </p:cNvPr>
          <p:cNvSpPr txBox="1"/>
          <p:nvPr/>
        </p:nvSpPr>
        <p:spPr>
          <a:xfrm>
            <a:off x="977096" y="3432470"/>
            <a:ext cx="6854939" cy="29238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AU" sz="1000" b="1" dirty="0">
              <a:solidFill>
                <a:srgbClr val="7030A0"/>
              </a:solidFill>
            </a:endParaRPr>
          </a:p>
          <a:p>
            <a:r>
              <a:rPr lang="en-AU" sz="1400" b="1" dirty="0">
                <a:solidFill>
                  <a:srgbClr val="7030A0"/>
                </a:solidFill>
              </a:rPr>
              <a:t>Next Step Plus </a:t>
            </a:r>
            <a:r>
              <a:rPr lang="en-AU" sz="1400" dirty="0"/>
              <a:t>will assist young people in care from the age of 15 to develop the skills and knowledge they needs to successfully transition from care to adulthood, and ensure those who have left care are able to receive tailored support, should they need it.  </a:t>
            </a:r>
          </a:p>
          <a:p>
            <a:endParaRPr lang="en-AU" sz="500" dirty="0"/>
          </a:p>
          <a:p>
            <a:r>
              <a:rPr lang="en-AU" sz="1400" dirty="0"/>
              <a:t>Support from Next Care Plus can be provided to young people up to 25 years </a:t>
            </a:r>
          </a:p>
          <a:p>
            <a:r>
              <a:rPr lang="en-AU" sz="1400" dirty="0"/>
              <a:t>of age.</a:t>
            </a:r>
          </a:p>
          <a:p>
            <a:endParaRPr lang="en-AU" sz="500" dirty="0"/>
          </a:p>
          <a:p>
            <a:r>
              <a:rPr lang="en-AU" sz="1400" dirty="0"/>
              <a:t>More information on Next Step Plus can be found at the website below </a:t>
            </a:r>
          </a:p>
          <a:p>
            <a:r>
              <a:rPr lang="en-AU" sz="1400" dirty="0"/>
              <a:t>or click on the QR code to the right.</a:t>
            </a:r>
          </a:p>
          <a:p>
            <a:endParaRPr lang="en-AU" sz="1400" dirty="0"/>
          </a:p>
          <a:p>
            <a:r>
              <a:rPr lang="en-AU" sz="1400" dirty="0">
                <a:hlinkClick r:id="rId2"/>
              </a:rPr>
              <a:t>www.nextstepplus.com.au</a:t>
            </a:r>
            <a:r>
              <a:rPr lang="en-AU" sz="1400" dirty="0"/>
              <a:t> </a:t>
            </a:r>
          </a:p>
          <a:p>
            <a:endParaRPr lang="en-AU" sz="1400" dirty="0"/>
          </a:p>
          <a:p>
            <a:endParaRPr lang="en-AU" sz="1400" dirty="0"/>
          </a:p>
          <a:p>
            <a:endParaRPr lang="en-AU" sz="1000" dirty="0"/>
          </a:p>
        </p:txBody>
      </p:sp>
      <p:pic>
        <p:nvPicPr>
          <p:cNvPr id="9" name="Picture 8">
            <a:extLst>
              <a:ext uri="{FF2B5EF4-FFF2-40B4-BE49-F238E27FC236}">
                <a16:creationId xmlns:a16="http://schemas.microsoft.com/office/drawing/2014/main" id="{2F90042F-DA0F-49F7-BD0A-ABC30E993FB8}"/>
              </a:ext>
            </a:extLst>
          </p:cNvPr>
          <p:cNvPicPr>
            <a:picLocks noChangeAspect="1"/>
          </p:cNvPicPr>
          <p:nvPr/>
        </p:nvPicPr>
        <p:blipFill>
          <a:blip r:embed="rId3"/>
          <a:stretch>
            <a:fillRect/>
          </a:stretch>
        </p:blipFill>
        <p:spPr>
          <a:xfrm>
            <a:off x="6432323" y="5006408"/>
            <a:ext cx="1095582" cy="1095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237BCD3-CD05-448C-B1FF-519CD40F6C0B}"/>
              </a:ext>
            </a:extLst>
          </p:cNvPr>
          <p:cNvPicPr>
            <a:picLocks noChangeAspect="1"/>
          </p:cNvPicPr>
          <p:nvPr/>
        </p:nvPicPr>
        <p:blipFill>
          <a:blip r:embed="rId4"/>
          <a:stretch>
            <a:fillRect/>
          </a:stretch>
        </p:blipFill>
        <p:spPr>
          <a:xfrm>
            <a:off x="9210375" y="1640555"/>
            <a:ext cx="952699" cy="952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2FED8250-0717-4683-96D7-7139A8ACEA35}"/>
              </a:ext>
            </a:extLst>
          </p:cNvPr>
          <p:cNvSpPr txBox="1"/>
          <p:nvPr/>
        </p:nvSpPr>
        <p:spPr>
          <a:xfrm>
            <a:off x="9086095" y="1000841"/>
            <a:ext cx="2603019" cy="369332"/>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rgbClr val="0070C0"/>
                </a:solidFill>
              </a:rPr>
              <a:t>Qld Health resources</a:t>
            </a:r>
          </a:p>
        </p:txBody>
      </p:sp>
      <p:sp>
        <p:nvSpPr>
          <p:cNvPr id="12" name="TextBox 11">
            <a:extLst>
              <a:ext uri="{FF2B5EF4-FFF2-40B4-BE49-F238E27FC236}">
                <a16:creationId xmlns:a16="http://schemas.microsoft.com/office/drawing/2014/main" id="{007E7AA7-52AF-4F4F-AFED-F34FCAFB89E3}"/>
              </a:ext>
            </a:extLst>
          </p:cNvPr>
          <p:cNvSpPr txBox="1"/>
          <p:nvPr/>
        </p:nvSpPr>
        <p:spPr>
          <a:xfrm>
            <a:off x="10387605" y="1750979"/>
            <a:ext cx="1291472" cy="738664"/>
          </a:xfrm>
          <a:prstGeom prst="rect">
            <a:avLst/>
          </a:prstGeom>
          <a:noFill/>
        </p:spPr>
        <p:txBody>
          <a:bodyPr wrap="square" rtlCol="0">
            <a:spAutoFit/>
          </a:bodyPr>
          <a:lstStyle/>
          <a:p>
            <a:r>
              <a:rPr lang="en-AU" sz="1400" dirty="0">
                <a:solidFill>
                  <a:srgbClr val="0070C0"/>
                </a:solidFill>
              </a:rPr>
              <a:t>Understanding PTSD for young people in Care</a:t>
            </a:r>
          </a:p>
        </p:txBody>
      </p:sp>
      <p:pic>
        <p:nvPicPr>
          <p:cNvPr id="13" name="Picture 12">
            <a:extLst>
              <a:ext uri="{FF2B5EF4-FFF2-40B4-BE49-F238E27FC236}">
                <a16:creationId xmlns:a16="http://schemas.microsoft.com/office/drawing/2014/main" id="{1F40865F-F7D5-46F5-AFBB-EBD1E28752B0}"/>
              </a:ext>
            </a:extLst>
          </p:cNvPr>
          <p:cNvPicPr>
            <a:picLocks noChangeAspect="1"/>
          </p:cNvPicPr>
          <p:nvPr/>
        </p:nvPicPr>
        <p:blipFill>
          <a:blip r:embed="rId5"/>
          <a:stretch>
            <a:fillRect/>
          </a:stretch>
        </p:blipFill>
        <p:spPr>
          <a:xfrm>
            <a:off x="9210374" y="3079613"/>
            <a:ext cx="952699" cy="952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0274C19A-FEB4-4CD6-BD73-A3CC28E6E47B}"/>
              </a:ext>
            </a:extLst>
          </p:cNvPr>
          <p:cNvSpPr txBox="1"/>
          <p:nvPr/>
        </p:nvSpPr>
        <p:spPr>
          <a:xfrm>
            <a:off x="10344283" y="3079613"/>
            <a:ext cx="1291473" cy="954107"/>
          </a:xfrm>
          <a:prstGeom prst="rect">
            <a:avLst/>
          </a:prstGeom>
          <a:noFill/>
        </p:spPr>
        <p:txBody>
          <a:bodyPr wrap="square" rtlCol="0">
            <a:spAutoFit/>
          </a:bodyPr>
          <a:lstStyle/>
          <a:p>
            <a:r>
              <a:rPr lang="en-AU" sz="1400" dirty="0">
                <a:solidFill>
                  <a:srgbClr val="0070C0"/>
                </a:solidFill>
              </a:rPr>
              <a:t>Understanding Depression for young people in Care</a:t>
            </a:r>
          </a:p>
        </p:txBody>
      </p:sp>
      <p:pic>
        <p:nvPicPr>
          <p:cNvPr id="15" name="Picture 14">
            <a:extLst>
              <a:ext uri="{FF2B5EF4-FFF2-40B4-BE49-F238E27FC236}">
                <a16:creationId xmlns:a16="http://schemas.microsoft.com/office/drawing/2014/main" id="{E6325348-054D-46D7-BBF1-51DD8710EE69}"/>
              </a:ext>
            </a:extLst>
          </p:cNvPr>
          <p:cNvPicPr>
            <a:picLocks noChangeAspect="1"/>
          </p:cNvPicPr>
          <p:nvPr/>
        </p:nvPicPr>
        <p:blipFill>
          <a:blip r:embed="rId6"/>
          <a:stretch>
            <a:fillRect/>
          </a:stretch>
        </p:blipFill>
        <p:spPr>
          <a:xfrm>
            <a:off x="9210375" y="4539786"/>
            <a:ext cx="970978" cy="970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14B33F88-4473-40C0-A615-8CD4C9F1F399}"/>
              </a:ext>
            </a:extLst>
          </p:cNvPr>
          <p:cNvSpPr txBox="1"/>
          <p:nvPr/>
        </p:nvSpPr>
        <p:spPr>
          <a:xfrm>
            <a:off x="10387604" y="4529354"/>
            <a:ext cx="1291473" cy="954107"/>
          </a:xfrm>
          <a:prstGeom prst="rect">
            <a:avLst/>
          </a:prstGeom>
          <a:noFill/>
        </p:spPr>
        <p:txBody>
          <a:bodyPr wrap="square" rtlCol="0">
            <a:spAutoFit/>
          </a:bodyPr>
          <a:lstStyle/>
          <a:p>
            <a:r>
              <a:rPr lang="en-AU" sz="1400" dirty="0">
                <a:solidFill>
                  <a:srgbClr val="0070C0"/>
                </a:solidFill>
              </a:rPr>
              <a:t>Understanding Anxiety for young people in Care</a:t>
            </a:r>
          </a:p>
        </p:txBody>
      </p:sp>
      <p:pic>
        <p:nvPicPr>
          <p:cNvPr id="19" name="Picture 18" descr="A picture containing text, outdoor&#10;&#10;Description automatically generated">
            <a:extLst>
              <a:ext uri="{FF2B5EF4-FFF2-40B4-BE49-F238E27FC236}">
                <a16:creationId xmlns:a16="http://schemas.microsoft.com/office/drawing/2014/main" id="{281E60BF-9F88-4A04-961A-E048D18A93CA}"/>
              </a:ext>
            </a:extLst>
          </p:cNvPr>
          <p:cNvPicPr>
            <a:picLocks noChangeAspect="1"/>
          </p:cNvPicPr>
          <p:nvPr/>
        </p:nvPicPr>
        <p:blipFill>
          <a:blip r:embed="rId7"/>
          <a:stretch>
            <a:fillRect/>
          </a:stretch>
        </p:blipFill>
        <p:spPr>
          <a:xfrm>
            <a:off x="6503960" y="1873530"/>
            <a:ext cx="1301497" cy="1301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7110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3458921" y="27432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01015AE-1ACB-4FDD-9A98-05A2C68E092A}"/>
              </a:ext>
            </a:extLst>
          </p:cNvPr>
          <p:cNvSpPr/>
          <p:nvPr/>
        </p:nvSpPr>
        <p:spPr>
          <a:xfrm>
            <a:off x="4850450" y="1751782"/>
            <a:ext cx="2491099" cy="830997"/>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F78866E4-93F4-4763-A138-06FCDC411F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59860" y="2916566"/>
            <a:ext cx="3472279" cy="2549955"/>
          </a:xfrm>
          <a:prstGeom prst="rect">
            <a:avLst/>
          </a:prstGeom>
        </p:spPr>
      </p:pic>
    </p:spTree>
    <p:extLst>
      <p:ext uri="{BB962C8B-B14F-4D97-AF65-F5344CB8AC3E}">
        <p14:creationId xmlns:p14="http://schemas.microsoft.com/office/powerpoint/2010/main" val="31322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2256183"/>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330E8CC-BDC9-4751-AE1B-26597E4250D8}"/>
              </a:ext>
            </a:extLst>
          </p:cNvPr>
          <p:cNvSpPr>
            <a:spLocks noGrp="1"/>
          </p:cNvSpPr>
          <p:nvPr>
            <p:ph idx="1"/>
          </p:nvPr>
        </p:nvSpPr>
        <p:spPr>
          <a:xfrm>
            <a:off x="646043" y="1346927"/>
            <a:ext cx="3979954" cy="772296"/>
          </a:xfrm>
        </p:spPr>
        <p:txBody>
          <a:bodyPr>
            <a:normAutofit/>
          </a:bodyPr>
          <a:lstStyle/>
          <a:p>
            <a:pPr marL="0" indent="0">
              <a:buNone/>
            </a:pPr>
            <a:r>
              <a:rPr lang="en-AU" sz="3600" b="1" dirty="0"/>
              <a:t>Saying goodbye</a:t>
            </a:r>
          </a:p>
        </p:txBody>
      </p:sp>
      <p:pic>
        <p:nvPicPr>
          <p:cNvPr id="4" name="Picture 3">
            <a:extLst>
              <a:ext uri="{FF2B5EF4-FFF2-40B4-BE49-F238E27FC236}">
                <a16:creationId xmlns:a16="http://schemas.microsoft.com/office/drawing/2014/main" id="{723C3B0F-6576-481A-89EA-A6B6D2045101}"/>
              </a:ext>
            </a:extLst>
          </p:cNvPr>
          <p:cNvPicPr>
            <a:picLocks noChangeAspect="1"/>
          </p:cNvPicPr>
          <p:nvPr/>
        </p:nvPicPr>
        <p:blipFill rotWithShape="1">
          <a:blip r:embed="rId2"/>
          <a:srcRect b="8937"/>
          <a:stretch/>
        </p:blipFill>
        <p:spPr>
          <a:xfrm>
            <a:off x="3477669" y="2940333"/>
            <a:ext cx="5029200" cy="3254471"/>
          </a:xfrm>
          <a:prstGeom prst="rect">
            <a:avLst/>
          </a:prstGeom>
        </p:spPr>
      </p:pic>
    </p:spTree>
    <p:extLst>
      <p:ext uri="{BB962C8B-B14F-4D97-AF65-F5344CB8AC3E}">
        <p14:creationId xmlns:p14="http://schemas.microsoft.com/office/powerpoint/2010/main" val="1129366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72A2F49-E41B-4379-86C6-BED150224C5F}"/>
              </a:ext>
            </a:extLst>
          </p:cNvPr>
          <p:cNvSpPr>
            <a:spLocks noGrp="1"/>
          </p:cNvSpPr>
          <p:nvPr>
            <p:ph idx="1"/>
          </p:nvPr>
        </p:nvSpPr>
        <p:spPr>
          <a:xfrm>
            <a:off x="646043" y="1539379"/>
            <a:ext cx="9790044" cy="3953735"/>
          </a:xfrm>
        </p:spPr>
        <p:txBody>
          <a:bodyPr>
            <a:normAutofit/>
          </a:bodyPr>
          <a:lstStyle/>
          <a:p>
            <a:pPr marL="0" indent="0">
              <a:buNone/>
            </a:pPr>
            <a:r>
              <a:rPr lang="en-AU" sz="1800" dirty="0">
                <a:solidFill>
                  <a:srgbClr val="0070C0"/>
                </a:solidFill>
              </a:rPr>
              <a:t>When a care arrangement ends</a:t>
            </a:r>
          </a:p>
          <a:p>
            <a:pPr marL="0" indent="0">
              <a:buNone/>
            </a:pPr>
            <a:r>
              <a:rPr lang="en-AU" sz="1600" dirty="0"/>
              <a:t>The child or young person you care for is part of your extended family, but sooner or later that child or young person may leave to either move back home , live on their own or live in another care arrangement.</a:t>
            </a:r>
          </a:p>
          <a:p>
            <a:pPr marL="0" indent="0">
              <a:buNone/>
            </a:pPr>
            <a:endParaRPr lang="en-AU" sz="900" dirty="0"/>
          </a:p>
          <a:p>
            <a:pPr marL="0" indent="0">
              <a:buNone/>
            </a:pPr>
            <a:r>
              <a:rPr lang="en-AU" sz="1600" dirty="0">
                <a:solidFill>
                  <a:srgbClr val="0070C0"/>
                </a:solidFill>
              </a:rPr>
              <a:t>Planned move from a care arrangement</a:t>
            </a:r>
          </a:p>
          <a:p>
            <a:r>
              <a:rPr lang="en-AU" sz="1600" dirty="0"/>
              <a:t>Planned moves are best for children and young people and also for your family.</a:t>
            </a:r>
          </a:p>
          <a:p>
            <a:r>
              <a:rPr lang="en-AU" sz="1600" dirty="0"/>
              <a:t>Planned moves will involve meetings with you, the child or young person in your care, Child Safety, the care agency support worker and other members of your family if appropriate. </a:t>
            </a:r>
          </a:p>
          <a:p>
            <a:pPr marL="0" indent="0">
              <a:buNone/>
            </a:pPr>
            <a:endParaRPr lang="en-AU" sz="1000" dirty="0"/>
          </a:p>
          <a:p>
            <a:pPr marL="0" indent="0">
              <a:buNone/>
            </a:pPr>
            <a:r>
              <a:rPr lang="en-AU" sz="1600" dirty="0">
                <a:solidFill>
                  <a:srgbClr val="0070C0"/>
                </a:solidFill>
              </a:rPr>
              <a:t>Unplanned move from a care arrangement</a:t>
            </a:r>
          </a:p>
          <a:p>
            <a:r>
              <a:rPr lang="en-AU" sz="1600" dirty="0"/>
              <a:t>Sometimes a breakdown between you and/or your family and the child or young person can occur and moving to a new care arrangement may be the only solution.  </a:t>
            </a:r>
          </a:p>
          <a:p>
            <a:r>
              <a:rPr lang="en-AU" sz="1600" dirty="0"/>
              <a:t>Important not to part in anger and when saying goodbye be positive.</a:t>
            </a:r>
          </a:p>
          <a:p>
            <a:pPr marL="0" indent="0">
              <a:buNone/>
            </a:pPr>
            <a:endParaRPr lang="en-AU" sz="1600" dirty="0"/>
          </a:p>
        </p:txBody>
      </p:sp>
      <p:sp>
        <p:nvSpPr>
          <p:cNvPr id="4" name="Title 1">
            <a:extLst>
              <a:ext uri="{FF2B5EF4-FFF2-40B4-BE49-F238E27FC236}">
                <a16:creationId xmlns:a16="http://schemas.microsoft.com/office/drawing/2014/main" id="{E8A8F9F2-B5A2-4E52-9667-C0747C3B612D}"/>
              </a:ext>
            </a:extLst>
          </p:cNvPr>
          <p:cNvSpPr>
            <a:spLocks noGrp="1"/>
          </p:cNvSpPr>
          <p:nvPr>
            <p:ph type="title"/>
          </p:nvPr>
        </p:nvSpPr>
        <p:spPr>
          <a:xfrm>
            <a:off x="646043" y="505805"/>
            <a:ext cx="3150705" cy="637195"/>
          </a:xfrm>
        </p:spPr>
        <p:txBody>
          <a:bodyPr>
            <a:normAutofit/>
          </a:bodyPr>
          <a:lstStyle/>
          <a:p>
            <a:pPr algn="l"/>
            <a:r>
              <a:rPr lang="en-AU" sz="2800" b="1" dirty="0"/>
              <a:t>Saying Goodbye</a:t>
            </a:r>
          </a:p>
        </p:txBody>
      </p:sp>
      <p:pic>
        <p:nvPicPr>
          <p:cNvPr id="6" name="Picture 5">
            <a:extLst>
              <a:ext uri="{FF2B5EF4-FFF2-40B4-BE49-F238E27FC236}">
                <a16:creationId xmlns:a16="http://schemas.microsoft.com/office/drawing/2014/main" id="{122485EC-644A-48EF-8A24-749F40E5EEA3}"/>
              </a:ext>
            </a:extLst>
          </p:cNvPr>
          <p:cNvPicPr>
            <a:picLocks noChangeAspect="1"/>
          </p:cNvPicPr>
          <p:nvPr/>
        </p:nvPicPr>
        <p:blipFill>
          <a:blip r:embed="rId2"/>
          <a:stretch>
            <a:fillRect/>
          </a:stretch>
        </p:blipFill>
        <p:spPr>
          <a:xfrm>
            <a:off x="7488237" y="5378862"/>
            <a:ext cx="1021260" cy="1021260"/>
          </a:xfrm>
          <a:prstGeom prst="rect">
            <a:avLst/>
          </a:prstGeom>
          <a:ln>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B6BC96B-F33A-417C-A93A-FFEDAD0EC3EF}"/>
              </a:ext>
            </a:extLst>
          </p:cNvPr>
          <p:cNvSpPr txBox="1"/>
          <p:nvPr/>
        </p:nvSpPr>
        <p:spPr>
          <a:xfrm>
            <a:off x="4465224" y="5682391"/>
            <a:ext cx="2853860" cy="584775"/>
          </a:xfrm>
          <a:prstGeom prst="rect">
            <a:avLst/>
          </a:prstGeom>
          <a:noFill/>
        </p:spPr>
        <p:txBody>
          <a:bodyPr wrap="square" rtlCol="0">
            <a:spAutoFit/>
          </a:bodyPr>
          <a:lstStyle/>
          <a:p>
            <a:pPr algn="ctr"/>
            <a:r>
              <a:rPr lang="en-AU" sz="1600" b="1" dirty="0">
                <a:solidFill>
                  <a:srgbClr val="0070C0"/>
                </a:solidFill>
              </a:rPr>
              <a:t>Information for carers </a:t>
            </a:r>
          </a:p>
          <a:p>
            <a:pPr algn="ctr"/>
            <a:r>
              <a:rPr lang="en-AU" sz="1600" dirty="0">
                <a:solidFill>
                  <a:srgbClr val="0070C0"/>
                </a:solidFill>
              </a:rPr>
              <a:t>When a care arrangement ends</a:t>
            </a:r>
          </a:p>
        </p:txBody>
      </p:sp>
    </p:spTree>
    <p:extLst>
      <p:ext uri="{BB962C8B-B14F-4D97-AF65-F5344CB8AC3E}">
        <p14:creationId xmlns:p14="http://schemas.microsoft.com/office/powerpoint/2010/main" val="1477985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86E66EE-E3D5-4282-8820-F9B1B84F122F}"/>
              </a:ext>
            </a:extLst>
          </p:cNvPr>
          <p:cNvSpPr>
            <a:spLocks noGrp="1"/>
          </p:cNvSpPr>
          <p:nvPr>
            <p:ph type="title"/>
          </p:nvPr>
        </p:nvSpPr>
        <p:spPr>
          <a:xfrm>
            <a:off x="646043" y="451725"/>
            <a:ext cx="3080084" cy="630344"/>
          </a:xfrm>
        </p:spPr>
        <p:txBody>
          <a:bodyPr>
            <a:normAutofit/>
          </a:bodyPr>
          <a:lstStyle/>
          <a:p>
            <a:pPr algn="l"/>
            <a:r>
              <a:rPr lang="en-AU" sz="2800" b="1" dirty="0"/>
              <a:t>Saying Goodbye</a:t>
            </a:r>
          </a:p>
        </p:txBody>
      </p:sp>
      <p:sp>
        <p:nvSpPr>
          <p:cNvPr id="4" name="Content Placeholder 2">
            <a:extLst>
              <a:ext uri="{FF2B5EF4-FFF2-40B4-BE49-F238E27FC236}">
                <a16:creationId xmlns:a16="http://schemas.microsoft.com/office/drawing/2014/main" id="{FCCC4DBE-8BCC-4237-BF56-894D89F2D115}"/>
              </a:ext>
            </a:extLst>
          </p:cNvPr>
          <p:cNvSpPr>
            <a:spLocks noGrp="1"/>
          </p:cNvSpPr>
          <p:nvPr>
            <p:ph idx="1"/>
          </p:nvPr>
        </p:nvSpPr>
        <p:spPr>
          <a:xfrm>
            <a:off x="556591" y="1600201"/>
            <a:ext cx="10644809" cy="4525962"/>
          </a:xfrm>
        </p:spPr>
        <p:txBody>
          <a:bodyPr>
            <a:normAutofit/>
          </a:bodyPr>
          <a:lstStyle/>
          <a:p>
            <a:pPr marL="0" indent="0">
              <a:buNone/>
            </a:pPr>
            <a:r>
              <a:rPr lang="en-AU" sz="2400" dirty="0">
                <a:solidFill>
                  <a:srgbClr val="0070C0"/>
                </a:solidFill>
              </a:rPr>
              <a:t>Conclusion of Care arrangement</a:t>
            </a:r>
          </a:p>
          <a:p>
            <a:pPr marL="0" indent="0">
              <a:buNone/>
            </a:pPr>
            <a:endParaRPr lang="en-AU" sz="600" dirty="0">
              <a:solidFill>
                <a:srgbClr val="0070C0"/>
              </a:solidFill>
            </a:endParaRPr>
          </a:p>
          <a:p>
            <a:pPr marL="0" indent="0">
              <a:buNone/>
            </a:pPr>
            <a:r>
              <a:rPr lang="en-US" sz="1600" dirty="0"/>
              <a:t>At the end of a care arrangement, it is important that your valuable information about a child or young person is made available to the person who next cares for them. This should be recorded in a </a:t>
            </a:r>
            <a:r>
              <a:rPr lang="en-US" sz="1600" i="1" dirty="0"/>
              <a:t>Conclusion of placement </a:t>
            </a:r>
            <a:r>
              <a:rPr lang="en-US" sz="1600" dirty="0"/>
              <a:t>form, which your CSO should give you.</a:t>
            </a:r>
          </a:p>
          <a:p>
            <a:pPr marL="0" indent="0">
              <a:buNone/>
            </a:pPr>
            <a:endParaRPr lang="en-US" sz="1600" dirty="0"/>
          </a:p>
          <a:p>
            <a:pPr marL="0" indent="0">
              <a:buNone/>
            </a:pPr>
            <a:r>
              <a:rPr lang="en-US" sz="1600" dirty="0"/>
              <a:t>It covers a range of information that the carer has first-hand knowledge about:</a:t>
            </a:r>
            <a:endParaRPr lang="en-AU" sz="1600" dirty="0"/>
          </a:p>
          <a:p>
            <a:pPr marL="627063"/>
            <a:r>
              <a:rPr lang="en-US" sz="1600" dirty="0"/>
              <a:t>Significant friendships or significant others in the child or young person’s life</a:t>
            </a:r>
            <a:endParaRPr lang="en-AU" sz="1600" dirty="0"/>
          </a:p>
          <a:p>
            <a:pPr marL="627063"/>
            <a:r>
              <a:rPr lang="en-US" sz="1600" dirty="0"/>
              <a:t>Their relationship with the carers family and their reaction to the care arrangement ending</a:t>
            </a:r>
            <a:endParaRPr lang="en-AU" sz="1600" dirty="0"/>
          </a:p>
          <a:p>
            <a:pPr marL="627063"/>
            <a:r>
              <a:rPr lang="en-US" sz="1600" dirty="0"/>
              <a:t>Hobbies, interests or social activities or sports including swimming ability</a:t>
            </a:r>
            <a:endParaRPr lang="en-AU" sz="1600" dirty="0"/>
          </a:p>
          <a:p>
            <a:pPr marL="627063"/>
            <a:r>
              <a:rPr lang="en-US" sz="1600" dirty="0"/>
              <a:t>Medical and dental information</a:t>
            </a:r>
            <a:endParaRPr lang="en-AU" sz="1600" dirty="0"/>
          </a:p>
          <a:p>
            <a:pPr marL="627063"/>
            <a:r>
              <a:rPr lang="en-US" sz="1600" dirty="0"/>
              <a:t>Scheduled appointments</a:t>
            </a:r>
            <a:endParaRPr lang="en-AU" sz="1600" dirty="0"/>
          </a:p>
          <a:p>
            <a:pPr marL="627063"/>
            <a:r>
              <a:rPr lang="en-US" sz="1600" dirty="0"/>
              <a:t>The personal records that were returned (and to whom)</a:t>
            </a:r>
            <a:endParaRPr lang="en-AU" sz="1600" dirty="0"/>
          </a:p>
          <a:p>
            <a:pPr marL="627063"/>
            <a:r>
              <a:rPr lang="en-US" sz="1600" dirty="0"/>
              <a:t>The key belongings that are going with the child (e.g., computer, bicycle etc.)</a:t>
            </a:r>
            <a:endParaRPr lang="en-AU" sz="1600" dirty="0">
              <a:solidFill>
                <a:srgbClr val="0070C0"/>
              </a:solidFill>
            </a:endParaRPr>
          </a:p>
          <a:p>
            <a:pPr marL="0" indent="0">
              <a:buNone/>
            </a:pPr>
            <a:endParaRPr lang="en-US" sz="1600" dirty="0">
              <a:solidFill>
                <a:srgbClr val="0070C0"/>
              </a:solidFill>
            </a:endParaRPr>
          </a:p>
        </p:txBody>
      </p:sp>
    </p:spTree>
    <p:extLst>
      <p:ext uri="{BB962C8B-B14F-4D97-AF65-F5344CB8AC3E}">
        <p14:creationId xmlns:p14="http://schemas.microsoft.com/office/powerpoint/2010/main" val="251799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17FEB698-8B03-4CFB-9E8C-43DFE71196A0}"/>
              </a:ext>
            </a:extLst>
          </p:cNvPr>
          <p:cNvSpPr>
            <a:spLocks noGrp="1"/>
          </p:cNvSpPr>
          <p:nvPr>
            <p:ph type="title"/>
          </p:nvPr>
        </p:nvSpPr>
        <p:spPr>
          <a:xfrm>
            <a:off x="562234" y="661146"/>
            <a:ext cx="7458644" cy="481854"/>
          </a:xfrm>
        </p:spPr>
        <p:txBody>
          <a:bodyPr>
            <a:normAutofit fontScale="90000"/>
          </a:bodyPr>
          <a:lstStyle/>
          <a:p>
            <a:pPr algn="l"/>
            <a:r>
              <a:rPr lang="en-AU" sz="2800" b="1" dirty="0"/>
              <a:t>Module four: Quality care- Working Together</a:t>
            </a:r>
          </a:p>
        </p:txBody>
      </p:sp>
      <p:sp>
        <p:nvSpPr>
          <p:cNvPr id="4" name="Content Placeholder 2">
            <a:extLst>
              <a:ext uri="{FF2B5EF4-FFF2-40B4-BE49-F238E27FC236}">
                <a16:creationId xmlns:a16="http://schemas.microsoft.com/office/drawing/2014/main" id="{4765A324-6EF1-4496-87DA-6C6AA511E9F6}"/>
              </a:ext>
            </a:extLst>
          </p:cNvPr>
          <p:cNvSpPr>
            <a:spLocks noGrp="1"/>
          </p:cNvSpPr>
          <p:nvPr>
            <p:ph idx="1"/>
          </p:nvPr>
        </p:nvSpPr>
        <p:spPr>
          <a:xfrm>
            <a:off x="646043" y="2035881"/>
            <a:ext cx="10573579" cy="3806825"/>
          </a:xfrm>
        </p:spPr>
        <p:txBody>
          <a:bodyPr>
            <a:normAutofit/>
          </a:bodyPr>
          <a:lstStyle/>
          <a:p>
            <a:pPr marL="0" indent="0">
              <a:buNone/>
            </a:pPr>
            <a:r>
              <a:rPr lang="en-AU" sz="2000" b="1" dirty="0">
                <a:solidFill>
                  <a:srgbClr val="0070C0"/>
                </a:solidFill>
              </a:rPr>
              <a:t>Learning outcomes- module 4</a:t>
            </a:r>
          </a:p>
          <a:p>
            <a:endParaRPr lang="en-AU" sz="1800" dirty="0"/>
          </a:p>
          <a:p>
            <a:r>
              <a:rPr lang="en-AU" sz="1800" dirty="0"/>
              <a:t>Demonstrate how all key players can work together  - including what to do when things go wrong</a:t>
            </a:r>
          </a:p>
          <a:p>
            <a:endParaRPr lang="en-AU" sz="1050" dirty="0"/>
          </a:p>
          <a:p>
            <a:r>
              <a:rPr lang="en-AU" sz="1800" dirty="0"/>
              <a:t>Demonstrate an understanding of carer support options</a:t>
            </a:r>
          </a:p>
          <a:p>
            <a:endParaRPr lang="en-AU" sz="1050" dirty="0"/>
          </a:p>
          <a:p>
            <a:r>
              <a:rPr lang="en-AU" sz="1800" dirty="0"/>
              <a:t>Demonstrate an understanding of transition to independence</a:t>
            </a:r>
          </a:p>
          <a:p>
            <a:endParaRPr lang="en-AU" sz="1100" dirty="0"/>
          </a:p>
          <a:p>
            <a:r>
              <a:rPr lang="en-AU" sz="1800" dirty="0"/>
              <a:t>Demonstrate an understanding of the complexities of when a care arrangement comes to an end</a:t>
            </a:r>
          </a:p>
          <a:p>
            <a:endParaRPr lang="en-AU" sz="1800" dirty="0"/>
          </a:p>
        </p:txBody>
      </p:sp>
    </p:spTree>
    <p:extLst>
      <p:ext uri="{BB962C8B-B14F-4D97-AF65-F5344CB8AC3E}">
        <p14:creationId xmlns:p14="http://schemas.microsoft.com/office/powerpoint/2010/main" val="2968883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Content Placeholder 4" descr="A picture containing logo&#10;&#10;Description automatically generated">
            <a:extLst>
              <a:ext uri="{FF2B5EF4-FFF2-40B4-BE49-F238E27FC236}">
                <a16:creationId xmlns:a16="http://schemas.microsoft.com/office/drawing/2014/main" id="{75FBB3EC-C55B-4BDA-90A2-F6AE31637D3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043730" y="1963132"/>
            <a:ext cx="3223391" cy="3253476"/>
          </a:xfrm>
        </p:spPr>
      </p:pic>
      <p:sp>
        <p:nvSpPr>
          <p:cNvPr id="6" name="Rectangle 5">
            <a:extLst>
              <a:ext uri="{FF2B5EF4-FFF2-40B4-BE49-F238E27FC236}">
                <a16:creationId xmlns:a16="http://schemas.microsoft.com/office/drawing/2014/main" id="{E2534466-0FEE-4CA8-A242-630A3BD979EF}"/>
              </a:ext>
            </a:extLst>
          </p:cNvPr>
          <p:cNvSpPr/>
          <p:nvPr/>
        </p:nvSpPr>
        <p:spPr>
          <a:xfrm>
            <a:off x="1212574" y="2140837"/>
            <a:ext cx="5565913" cy="3108543"/>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Did anything change from when your first started to now?</a:t>
            </a:r>
          </a:p>
          <a:p>
            <a:pPr marL="342900" indent="-342900">
              <a:buFont typeface="Arial" panose="020B0604020202020204" pitchFamily="34" charset="0"/>
              <a:buChar char="•"/>
            </a:pPr>
            <a:endParaRPr lang="en-US" sz="28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Do you have any concerns as a result of the information you know now?</a:t>
            </a:r>
          </a:p>
          <a:p>
            <a:pPr marL="342900" indent="-342900">
              <a:buFont typeface="Arial" panose="020B0604020202020204" pitchFamily="34" charset="0"/>
              <a:buChar char="•"/>
            </a:pPr>
            <a:endParaRPr lang="en-AU" sz="2800" dirty="0">
              <a:ln w="0"/>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508B5512-01A6-48F9-BFC6-82E6E4C0208E}"/>
              </a:ext>
            </a:extLst>
          </p:cNvPr>
          <p:cNvSpPr txBox="1"/>
          <p:nvPr/>
        </p:nvSpPr>
        <p:spPr>
          <a:xfrm>
            <a:off x="646043" y="541902"/>
            <a:ext cx="2653748"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Reflection</a:t>
            </a:r>
          </a:p>
        </p:txBody>
      </p:sp>
    </p:spTree>
    <p:extLst>
      <p:ext uri="{BB962C8B-B14F-4D97-AF65-F5344CB8AC3E}">
        <p14:creationId xmlns:p14="http://schemas.microsoft.com/office/powerpoint/2010/main" val="3642084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BEC8354-E48C-43AF-8378-B78016CEC182}"/>
              </a:ext>
            </a:extLst>
          </p:cNvPr>
          <p:cNvSpPr>
            <a:spLocks noGrp="1"/>
          </p:cNvSpPr>
          <p:nvPr>
            <p:ph type="title"/>
          </p:nvPr>
        </p:nvSpPr>
        <p:spPr>
          <a:xfrm>
            <a:off x="646043" y="534852"/>
            <a:ext cx="5915319" cy="571498"/>
          </a:xfrm>
        </p:spPr>
        <p:txBody>
          <a:bodyPr anchor="ctr">
            <a:normAutofit/>
          </a:bodyPr>
          <a:lstStyle/>
          <a:p>
            <a:pPr algn="l"/>
            <a:r>
              <a:rPr lang="en-AU" sz="2800" b="1" dirty="0"/>
              <a:t>Where to from here for you?</a:t>
            </a:r>
          </a:p>
        </p:txBody>
      </p:sp>
      <p:pic>
        <p:nvPicPr>
          <p:cNvPr id="4" name="Picture 3" descr="A picture containing text, clipart&#10;&#10;Description automatically generated">
            <a:extLst>
              <a:ext uri="{FF2B5EF4-FFF2-40B4-BE49-F238E27FC236}">
                <a16:creationId xmlns:a16="http://schemas.microsoft.com/office/drawing/2014/main" id="{7115C7C7-DEC9-41DA-9E5C-A4F86EEA4D7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1818" y="2335698"/>
            <a:ext cx="4587463" cy="2053932"/>
          </a:xfrm>
          <a:prstGeom prst="rect">
            <a:avLst/>
          </a:prstGeom>
          <a:noFill/>
        </p:spPr>
      </p:pic>
      <p:graphicFrame>
        <p:nvGraphicFramePr>
          <p:cNvPr id="10" name="Content Placeholder 2">
            <a:extLst>
              <a:ext uri="{FF2B5EF4-FFF2-40B4-BE49-F238E27FC236}">
                <a16:creationId xmlns:a16="http://schemas.microsoft.com/office/drawing/2014/main" id="{A49E7B11-9D1E-3A1A-0748-63E06B2FCBF6}"/>
              </a:ext>
            </a:extLst>
          </p:cNvPr>
          <p:cNvGraphicFramePr/>
          <p:nvPr>
            <p:extLst>
              <p:ext uri="{D42A27DB-BD31-4B8C-83A1-F6EECF244321}">
                <p14:modId xmlns:p14="http://schemas.microsoft.com/office/powerpoint/2010/main" val="948973367"/>
              </p:ext>
            </p:extLst>
          </p:nvPr>
        </p:nvGraphicFramePr>
        <p:xfrm>
          <a:off x="6215270" y="1041362"/>
          <a:ext cx="5463209" cy="4775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3423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0D73BE9-20DF-41F6-8D45-B16F81C2BC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61101" y="1711856"/>
            <a:ext cx="6269798" cy="4015949"/>
          </a:xfrm>
          <a:prstGeom prst="rect">
            <a:avLst/>
          </a:prstGeom>
        </p:spPr>
      </p:pic>
    </p:spTree>
    <p:extLst>
      <p:ext uri="{BB962C8B-B14F-4D97-AF65-F5344CB8AC3E}">
        <p14:creationId xmlns:p14="http://schemas.microsoft.com/office/powerpoint/2010/main" val="128869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934278"/>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349602F-A437-43D7-B2D1-84C382C5E11C}"/>
              </a:ext>
            </a:extLst>
          </p:cNvPr>
          <p:cNvSpPr>
            <a:spLocks noGrp="1"/>
          </p:cNvSpPr>
          <p:nvPr>
            <p:ph type="title"/>
          </p:nvPr>
        </p:nvSpPr>
        <p:spPr>
          <a:xfrm>
            <a:off x="646043" y="459198"/>
            <a:ext cx="8090453" cy="449135"/>
          </a:xfrm>
        </p:spPr>
        <p:txBody>
          <a:bodyPr>
            <a:noAutofit/>
          </a:bodyPr>
          <a:lstStyle/>
          <a:p>
            <a:pPr algn="l"/>
            <a:r>
              <a:rPr lang="en-AU" sz="2400" b="1" dirty="0"/>
              <a:t>Module four: Quality care- Working Together</a:t>
            </a:r>
          </a:p>
        </p:txBody>
      </p:sp>
      <p:sp>
        <p:nvSpPr>
          <p:cNvPr id="4" name="Content Placeholder 2">
            <a:extLst>
              <a:ext uri="{FF2B5EF4-FFF2-40B4-BE49-F238E27FC236}">
                <a16:creationId xmlns:a16="http://schemas.microsoft.com/office/drawing/2014/main" id="{FDE0C091-4A68-4B4F-98D7-B53D26F4A178}"/>
              </a:ext>
            </a:extLst>
          </p:cNvPr>
          <p:cNvSpPr>
            <a:spLocks noGrp="1"/>
          </p:cNvSpPr>
          <p:nvPr>
            <p:ph idx="1"/>
          </p:nvPr>
        </p:nvSpPr>
        <p:spPr>
          <a:xfrm>
            <a:off x="2039177" y="1329082"/>
            <a:ext cx="5304183" cy="4860997"/>
          </a:xfrm>
        </p:spPr>
        <p:txBody>
          <a:bodyPr>
            <a:noAutofit/>
          </a:bodyPr>
          <a:lstStyle/>
          <a:p>
            <a:pPr marL="514350" indent="-514350">
              <a:buFont typeface="+mj-lt"/>
              <a:buAutoNum type="arabicPeriod"/>
            </a:pPr>
            <a:r>
              <a:rPr lang="en-AU" sz="1400" dirty="0">
                <a:solidFill>
                  <a:srgbClr val="0070C0"/>
                </a:solidFill>
              </a:rPr>
              <a:t>Working in partnership</a:t>
            </a:r>
          </a:p>
          <a:p>
            <a:pPr marL="914400" lvl="1" indent="-196850">
              <a:buFont typeface="Arial" panose="020B0604020202020204" pitchFamily="34" charset="0"/>
              <a:buChar char="•"/>
            </a:pPr>
            <a:r>
              <a:rPr lang="en-AU" sz="1400" dirty="0"/>
              <a:t>Statement of Commitment</a:t>
            </a:r>
          </a:p>
          <a:p>
            <a:pPr marL="914400" lvl="1" indent="-514350">
              <a:buFont typeface="Arial" panose="020B0604020202020204" pitchFamily="34" charset="0"/>
              <a:buChar char="•"/>
            </a:pPr>
            <a:endParaRPr lang="en-AU" sz="500" dirty="0"/>
          </a:p>
          <a:p>
            <a:pPr marL="514350" indent="-514350">
              <a:buFont typeface="+mj-lt"/>
              <a:buAutoNum type="arabicPeriod"/>
            </a:pPr>
            <a:r>
              <a:rPr lang="en-AU" sz="1400" dirty="0">
                <a:solidFill>
                  <a:srgbClr val="0070C0"/>
                </a:solidFill>
              </a:rPr>
              <a:t>Standards of Care (SOC)</a:t>
            </a:r>
          </a:p>
          <a:p>
            <a:pPr marL="914400" lvl="1" indent="-196850">
              <a:buFont typeface="Arial" panose="020B0604020202020204" pitchFamily="34" charset="0"/>
              <a:buChar char="•"/>
            </a:pPr>
            <a:r>
              <a:rPr lang="en-AU" sz="1400" dirty="0"/>
              <a:t>What is a Standard of Care</a:t>
            </a:r>
          </a:p>
          <a:p>
            <a:pPr marL="914400" lvl="1" indent="-196850">
              <a:buFont typeface="Arial" panose="020B0604020202020204" pitchFamily="34" charset="0"/>
              <a:buChar char="•"/>
            </a:pPr>
            <a:r>
              <a:rPr lang="en-AU" sz="1400" dirty="0"/>
              <a:t>What is a Harm Report</a:t>
            </a:r>
          </a:p>
          <a:p>
            <a:pPr marL="514350" indent="-514350">
              <a:buFont typeface="+mj-lt"/>
              <a:buAutoNum type="arabicPeriod"/>
            </a:pPr>
            <a:endParaRPr lang="en-AU" sz="500" dirty="0">
              <a:solidFill>
                <a:srgbClr val="0070C0"/>
              </a:solidFill>
            </a:endParaRPr>
          </a:p>
          <a:p>
            <a:pPr marL="514350" indent="-514350">
              <a:buFont typeface="+mj-lt"/>
              <a:buAutoNum type="arabicPeriod"/>
            </a:pPr>
            <a:r>
              <a:rPr lang="en-AU" sz="1400" dirty="0">
                <a:solidFill>
                  <a:srgbClr val="0070C0"/>
                </a:solidFill>
              </a:rPr>
              <a:t>Carer supports</a:t>
            </a:r>
          </a:p>
          <a:p>
            <a:pPr marL="914400" lvl="1" indent="-196850">
              <a:buFont typeface="Arial" panose="020B0604020202020204" pitchFamily="34" charset="0"/>
              <a:buChar char="•"/>
            </a:pPr>
            <a:r>
              <a:rPr lang="en-AU" sz="1400" dirty="0"/>
              <a:t>General Support</a:t>
            </a:r>
          </a:p>
          <a:p>
            <a:pPr marL="914400" lvl="1" indent="-196850">
              <a:buFont typeface="Arial" panose="020B0604020202020204" pitchFamily="34" charset="0"/>
              <a:buChar char="•"/>
            </a:pPr>
            <a:r>
              <a:rPr lang="en-AU" sz="1400" dirty="0"/>
              <a:t>Financial Support</a:t>
            </a:r>
          </a:p>
          <a:p>
            <a:pPr marL="914400" lvl="1" indent="-196850">
              <a:buFont typeface="Arial" panose="020B0604020202020204" pitchFamily="34" charset="0"/>
              <a:buChar char="•"/>
            </a:pPr>
            <a:r>
              <a:rPr lang="en-AU" sz="1400" dirty="0"/>
              <a:t>Changes in Carer Circumstances</a:t>
            </a:r>
          </a:p>
          <a:p>
            <a:pPr marL="400050" lvl="1" indent="0">
              <a:buNone/>
            </a:pPr>
            <a:endParaRPr lang="en-AU" sz="500" dirty="0"/>
          </a:p>
          <a:p>
            <a:pPr marL="514350" indent="-514350">
              <a:buFont typeface="+mj-lt"/>
              <a:buAutoNum type="arabicPeriod"/>
            </a:pPr>
            <a:r>
              <a:rPr lang="en-AU" sz="1400" dirty="0">
                <a:solidFill>
                  <a:srgbClr val="0070C0"/>
                </a:solidFill>
              </a:rPr>
              <a:t>Guest panel</a:t>
            </a:r>
          </a:p>
          <a:p>
            <a:pPr marL="514350" indent="-514350">
              <a:buFont typeface="+mj-lt"/>
              <a:buAutoNum type="arabicPeriod"/>
            </a:pPr>
            <a:endParaRPr lang="en-AU" sz="500" dirty="0">
              <a:solidFill>
                <a:srgbClr val="0070C0"/>
              </a:solidFill>
            </a:endParaRPr>
          </a:p>
          <a:p>
            <a:pPr marL="514350" indent="-514350">
              <a:buFont typeface="+mj-lt"/>
              <a:buAutoNum type="arabicPeriod"/>
            </a:pPr>
            <a:r>
              <a:rPr lang="en-AU" sz="1400" dirty="0">
                <a:solidFill>
                  <a:srgbClr val="0070C0"/>
                </a:solidFill>
              </a:rPr>
              <a:t>Transition to Adulthood (T2A)</a:t>
            </a:r>
          </a:p>
          <a:p>
            <a:pPr marL="914400" lvl="1" indent="-196850">
              <a:buFont typeface="Arial" panose="020B0604020202020204" pitchFamily="34" charset="0"/>
              <a:buChar char="•"/>
            </a:pPr>
            <a:r>
              <a:rPr lang="en-AU" sz="1400" dirty="0"/>
              <a:t>What is T2A?</a:t>
            </a:r>
          </a:p>
          <a:p>
            <a:pPr marL="914400" lvl="1" indent="-196850">
              <a:buFont typeface="Arial" panose="020B0604020202020204" pitchFamily="34" charset="0"/>
              <a:buChar char="•"/>
            </a:pPr>
            <a:r>
              <a:rPr lang="en-AU" sz="1400" dirty="0"/>
              <a:t>How can you support T2A as a carer?</a:t>
            </a:r>
          </a:p>
          <a:p>
            <a:pPr marL="914400" lvl="1" indent="-196850">
              <a:buFont typeface="Arial" panose="020B0604020202020204" pitchFamily="34" charset="0"/>
              <a:buChar char="•"/>
            </a:pPr>
            <a:r>
              <a:rPr lang="en-AU" sz="1400" dirty="0"/>
              <a:t>Resources</a:t>
            </a:r>
          </a:p>
          <a:p>
            <a:pPr marL="514350" indent="-514350">
              <a:buFont typeface="+mj-lt"/>
              <a:buAutoNum type="arabicPeriod"/>
            </a:pPr>
            <a:endParaRPr lang="en-AU" sz="500" dirty="0">
              <a:solidFill>
                <a:srgbClr val="0070C0"/>
              </a:solidFill>
            </a:endParaRPr>
          </a:p>
          <a:p>
            <a:pPr marL="514350" indent="-514350">
              <a:buFont typeface="+mj-lt"/>
              <a:buAutoNum type="arabicPeriod"/>
            </a:pPr>
            <a:r>
              <a:rPr lang="en-AU" sz="1400" dirty="0">
                <a:solidFill>
                  <a:srgbClr val="0070C0"/>
                </a:solidFill>
              </a:rPr>
              <a:t>Saying goodbye</a:t>
            </a:r>
          </a:p>
          <a:p>
            <a:pPr marL="896938" lvl="1" indent="-179388">
              <a:buFont typeface="Arial" panose="020B0604020202020204" pitchFamily="34" charset="0"/>
              <a:buChar char="•"/>
            </a:pPr>
            <a:r>
              <a:rPr lang="en-AU" sz="1400" dirty="0"/>
              <a:t>When a child or young person moves on</a:t>
            </a:r>
          </a:p>
          <a:p>
            <a:pPr marL="514350" indent="-514350">
              <a:buFont typeface="+mj-lt"/>
              <a:buAutoNum type="arabicPeriod"/>
            </a:pPr>
            <a:endParaRPr lang="en-AU" sz="500" dirty="0">
              <a:solidFill>
                <a:srgbClr val="0070C0"/>
              </a:solidFill>
            </a:endParaRPr>
          </a:p>
          <a:p>
            <a:pPr marL="514350" indent="-514350">
              <a:buFont typeface="+mj-lt"/>
              <a:buAutoNum type="arabicPeriod"/>
            </a:pPr>
            <a:r>
              <a:rPr lang="en-AU" sz="1400" dirty="0">
                <a:solidFill>
                  <a:srgbClr val="0070C0"/>
                </a:solidFill>
              </a:rPr>
              <a:t>Conclusion and Evaluation</a:t>
            </a:r>
          </a:p>
        </p:txBody>
      </p:sp>
      <p:pic>
        <p:nvPicPr>
          <p:cNvPr id="6" name="Picture 5">
            <a:extLst>
              <a:ext uri="{FF2B5EF4-FFF2-40B4-BE49-F238E27FC236}">
                <a16:creationId xmlns:a16="http://schemas.microsoft.com/office/drawing/2014/main" id="{8AED2BC8-D1AC-4F5F-9242-FABA7FF2C2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7612" y="1030941"/>
            <a:ext cx="3638187" cy="2728640"/>
          </a:xfrm>
          <a:prstGeom prst="rect">
            <a:avLst/>
          </a:prstGeom>
        </p:spPr>
      </p:pic>
    </p:spTree>
    <p:extLst>
      <p:ext uri="{BB962C8B-B14F-4D97-AF65-F5344CB8AC3E}">
        <p14:creationId xmlns:p14="http://schemas.microsoft.com/office/powerpoint/2010/main" val="22546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850B6E2-48EE-4116-BFC8-6DEFDCC30EF6}"/>
              </a:ext>
            </a:extLst>
          </p:cNvPr>
          <p:cNvSpPr>
            <a:spLocks noGrp="1"/>
          </p:cNvSpPr>
          <p:nvPr>
            <p:ph idx="1"/>
          </p:nvPr>
        </p:nvSpPr>
        <p:spPr>
          <a:xfrm>
            <a:off x="646042" y="1461435"/>
            <a:ext cx="10277061" cy="3697346"/>
          </a:xfrm>
        </p:spPr>
        <p:txBody>
          <a:bodyPr>
            <a:normAutofit/>
          </a:bodyPr>
          <a:lstStyle/>
          <a:p>
            <a:pPr marL="0" indent="0">
              <a:buNone/>
            </a:pPr>
            <a:r>
              <a:rPr lang="en-AU" sz="2000" dirty="0">
                <a:solidFill>
                  <a:srgbClr val="0070C0"/>
                </a:solidFill>
              </a:rPr>
              <a:t>Statement of Commitment</a:t>
            </a:r>
          </a:p>
          <a:p>
            <a:pPr marL="0" indent="0">
              <a:buNone/>
            </a:pPr>
            <a:endParaRPr lang="en-AU" sz="800" dirty="0">
              <a:solidFill>
                <a:srgbClr val="0070C0"/>
              </a:solidFill>
            </a:endParaRPr>
          </a:p>
          <a:p>
            <a:pPr marL="0" indent="0">
              <a:buNone/>
            </a:pPr>
            <a:r>
              <a:rPr lang="en-AU" sz="1800" dirty="0"/>
              <a:t>Child Safety and the Qld peak child protection agencies (partner agencies) through the </a:t>
            </a:r>
            <a:r>
              <a:rPr lang="en-AU" sz="1800" b="1" i="1" dirty="0"/>
              <a:t>Statement of Commitment </a:t>
            </a:r>
            <a:r>
              <a:rPr lang="en-AU" sz="1800" dirty="0"/>
              <a:t>have made a commitment to work together with you to:</a:t>
            </a:r>
          </a:p>
          <a:p>
            <a:pPr marL="0" indent="0">
              <a:buNone/>
            </a:pPr>
            <a:endParaRPr lang="en-AU" sz="900" dirty="0"/>
          </a:p>
          <a:p>
            <a:pPr marL="715963">
              <a:buFont typeface="Wingdings" panose="05000000000000000000" pitchFamily="2" charset="2"/>
              <a:buChar char="Ø"/>
            </a:pPr>
            <a:r>
              <a:rPr lang="en-AU" sz="1600" dirty="0"/>
              <a:t>Make a difference in the lives of children and young people</a:t>
            </a:r>
          </a:p>
          <a:p>
            <a:pPr marL="715963">
              <a:buFont typeface="Wingdings" panose="05000000000000000000" pitchFamily="2" charset="2"/>
              <a:buChar char="Ø"/>
            </a:pPr>
            <a:r>
              <a:rPr lang="en-AU" sz="1600" dirty="0"/>
              <a:t>Ensure the safety, belonging and wellbeing needs of the children and young people in your care are met</a:t>
            </a:r>
          </a:p>
          <a:p>
            <a:pPr marL="715963">
              <a:buFont typeface="Wingdings" panose="05000000000000000000" pitchFamily="2" charset="2"/>
              <a:buChar char="Ø"/>
            </a:pPr>
            <a:r>
              <a:rPr lang="en-AU" sz="1600" dirty="0"/>
              <a:t>Ensure Aboriginal and Torres Strait Islander children and young people in care maintain their cultural identity and relationship with their family and community</a:t>
            </a:r>
          </a:p>
          <a:p>
            <a:pPr marL="715963">
              <a:buFont typeface="Wingdings" panose="05000000000000000000" pitchFamily="2" charset="2"/>
              <a:buChar char="Ø"/>
            </a:pPr>
            <a:r>
              <a:rPr lang="en-AU" sz="1600" dirty="0"/>
              <a:t>Do our best for you so you can do your best for the children and young people in your care</a:t>
            </a:r>
          </a:p>
          <a:p>
            <a:pPr marL="715963">
              <a:buFont typeface="Wingdings" panose="05000000000000000000" pitchFamily="2" charset="2"/>
              <a:buChar char="Ø"/>
            </a:pPr>
            <a:r>
              <a:rPr lang="en-AU" sz="1600" dirty="0"/>
              <a:t>Build a good relationship that will help us work together to get the best outcomes for children and young people, even when we disagree or see things differently</a:t>
            </a:r>
          </a:p>
          <a:p>
            <a:pPr marL="715963">
              <a:buFont typeface="Wingdings" panose="05000000000000000000" pitchFamily="2" charset="2"/>
              <a:buChar char="Ø"/>
            </a:pPr>
            <a:r>
              <a:rPr lang="en-AU" sz="1600" dirty="0"/>
              <a:t>Uphold the human rights of children and young people in your care.</a:t>
            </a:r>
          </a:p>
          <a:p>
            <a:pPr marL="0" indent="0">
              <a:buNone/>
            </a:pPr>
            <a:endParaRPr lang="en-AU" sz="1500" dirty="0"/>
          </a:p>
          <a:p>
            <a:pPr marL="0" indent="0">
              <a:buNone/>
            </a:pPr>
            <a:endParaRPr lang="en-AU" sz="2000" dirty="0"/>
          </a:p>
          <a:p>
            <a:pPr marL="0" indent="0">
              <a:buNone/>
            </a:pPr>
            <a:endParaRPr lang="en-AU" dirty="0"/>
          </a:p>
        </p:txBody>
      </p:sp>
      <p:sp>
        <p:nvSpPr>
          <p:cNvPr id="4" name="Title 1">
            <a:extLst>
              <a:ext uri="{FF2B5EF4-FFF2-40B4-BE49-F238E27FC236}">
                <a16:creationId xmlns:a16="http://schemas.microsoft.com/office/drawing/2014/main" id="{C46F6FC3-5DF7-475D-BFAF-1A417BEEE159}"/>
              </a:ext>
            </a:extLst>
          </p:cNvPr>
          <p:cNvSpPr>
            <a:spLocks noGrp="1"/>
          </p:cNvSpPr>
          <p:nvPr>
            <p:ph type="title"/>
          </p:nvPr>
        </p:nvSpPr>
        <p:spPr>
          <a:xfrm>
            <a:off x="646043" y="377191"/>
            <a:ext cx="4322190" cy="819580"/>
          </a:xfrm>
        </p:spPr>
        <p:txBody>
          <a:bodyPr>
            <a:normAutofit/>
          </a:bodyPr>
          <a:lstStyle/>
          <a:p>
            <a:pPr algn="l"/>
            <a:r>
              <a:rPr lang="en-AU" sz="2800" b="1" dirty="0"/>
              <a:t>Working in Partnership</a:t>
            </a:r>
            <a:endParaRPr lang="en-AU" b="1" dirty="0"/>
          </a:p>
        </p:txBody>
      </p:sp>
      <p:pic>
        <p:nvPicPr>
          <p:cNvPr id="6" name="Content Placeholder 3">
            <a:extLst>
              <a:ext uri="{FF2B5EF4-FFF2-40B4-BE49-F238E27FC236}">
                <a16:creationId xmlns:a16="http://schemas.microsoft.com/office/drawing/2014/main" id="{23C444AA-8F45-4DFC-8BD0-055579365570}"/>
              </a:ext>
            </a:extLst>
          </p:cNvPr>
          <p:cNvPicPr>
            <a:picLocks noChangeAspect="1"/>
          </p:cNvPicPr>
          <p:nvPr/>
        </p:nvPicPr>
        <p:blipFill>
          <a:blip r:embed="rId2"/>
          <a:stretch>
            <a:fillRect/>
          </a:stretch>
        </p:blipFill>
        <p:spPr>
          <a:xfrm>
            <a:off x="8063870" y="5517496"/>
            <a:ext cx="701143" cy="699626"/>
          </a:xfrm>
          <a:prstGeom prst="rect">
            <a:avLst/>
          </a:prstGeom>
        </p:spPr>
      </p:pic>
      <p:sp>
        <p:nvSpPr>
          <p:cNvPr id="7" name="TextBox 6">
            <a:extLst>
              <a:ext uri="{FF2B5EF4-FFF2-40B4-BE49-F238E27FC236}">
                <a16:creationId xmlns:a16="http://schemas.microsoft.com/office/drawing/2014/main" id="{96DA6387-734A-4D6E-9782-834EFC617455}"/>
              </a:ext>
            </a:extLst>
          </p:cNvPr>
          <p:cNvSpPr txBox="1"/>
          <p:nvPr/>
        </p:nvSpPr>
        <p:spPr>
          <a:xfrm>
            <a:off x="8712349" y="5645974"/>
            <a:ext cx="1960774" cy="461665"/>
          </a:xfrm>
          <a:prstGeom prst="rect">
            <a:avLst/>
          </a:prstGeom>
          <a:noFill/>
        </p:spPr>
        <p:txBody>
          <a:bodyPr wrap="square" rtlCol="0">
            <a:spAutoFit/>
          </a:bodyPr>
          <a:lstStyle/>
          <a:p>
            <a:pPr algn="ctr"/>
            <a:r>
              <a:rPr lang="en-AU" sz="1200" dirty="0">
                <a:solidFill>
                  <a:srgbClr val="0070C0"/>
                </a:solidFill>
              </a:rPr>
              <a:t>Statement of Commitment</a:t>
            </a:r>
          </a:p>
          <a:p>
            <a:pPr algn="ctr"/>
            <a:r>
              <a:rPr lang="en-AU" sz="1200" dirty="0">
                <a:solidFill>
                  <a:srgbClr val="0070C0"/>
                </a:solidFill>
              </a:rPr>
              <a:t>QR code</a:t>
            </a:r>
          </a:p>
        </p:txBody>
      </p:sp>
      <p:sp>
        <p:nvSpPr>
          <p:cNvPr id="8" name="TextBox 7">
            <a:extLst>
              <a:ext uri="{FF2B5EF4-FFF2-40B4-BE49-F238E27FC236}">
                <a16:creationId xmlns:a16="http://schemas.microsoft.com/office/drawing/2014/main" id="{5CBA96D9-997F-4CFA-895B-9EF144411B51}"/>
              </a:ext>
            </a:extLst>
          </p:cNvPr>
          <p:cNvSpPr txBox="1"/>
          <p:nvPr/>
        </p:nvSpPr>
        <p:spPr>
          <a:xfrm>
            <a:off x="1021231" y="5630586"/>
            <a:ext cx="6989975" cy="492443"/>
          </a:xfrm>
          <a:prstGeom prst="rect">
            <a:avLst/>
          </a:prstGeom>
          <a:noFill/>
        </p:spPr>
        <p:txBody>
          <a:bodyPr wrap="square" rtlCol="0">
            <a:spAutoFit/>
          </a:bodyPr>
          <a:lstStyle/>
          <a:p>
            <a:r>
              <a:rPr lang="en-GB" sz="1300" dirty="0"/>
              <a:t>The Statement of Commitment can be found at the link below or via the QR code to the right.</a:t>
            </a:r>
            <a:endParaRPr lang="en-GB" sz="1300" dirty="0">
              <a:hlinkClick r:id="rId3">
                <a:extLst>
                  <a:ext uri="{A12FA001-AC4F-418D-AE19-62706E023703}">
                    <ahyp:hlinkClr xmlns:ahyp="http://schemas.microsoft.com/office/drawing/2018/hyperlinkcolor" val="tx"/>
                  </a:ext>
                </a:extLst>
              </a:hlinkClick>
            </a:endParaRPr>
          </a:p>
          <a:p>
            <a:r>
              <a:rPr lang="en-GB" sz="1300" dirty="0">
                <a:solidFill>
                  <a:srgbClr val="0000FF"/>
                </a:solidFill>
                <a:hlinkClick r:id="rId3">
                  <a:extLst>
                    <a:ext uri="{A12FA001-AC4F-418D-AE19-62706E023703}">
                      <ahyp:hlinkClr xmlns:ahyp="http://schemas.microsoft.com/office/drawing/2018/hyperlinkcolor" val="tx"/>
                    </a:ext>
                  </a:extLst>
                </a:hlinkClick>
              </a:rPr>
              <a:t>Statement of Commitment - foster and kinship carers of Queensland (www.qld.gov.au)</a:t>
            </a:r>
            <a:endParaRPr lang="en-AU" sz="1300" dirty="0"/>
          </a:p>
        </p:txBody>
      </p:sp>
    </p:spTree>
    <p:extLst>
      <p:ext uri="{BB962C8B-B14F-4D97-AF65-F5344CB8AC3E}">
        <p14:creationId xmlns:p14="http://schemas.microsoft.com/office/powerpoint/2010/main" val="385463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38F1C856-7C37-4CAE-A5FD-E95052EAE65E}"/>
              </a:ext>
            </a:extLst>
          </p:cNvPr>
          <p:cNvSpPr>
            <a:spLocks noGrp="1"/>
          </p:cNvSpPr>
          <p:nvPr>
            <p:ph type="title"/>
          </p:nvPr>
        </p:nvSpPr>
        <p:spPr>
          <a:xfrm>
            <a:off x="646043" y="550371"/>
            <a:ext cx="4887798" cy="548947"/>
          </a:xfrm>
        </p:spPr>
        <p:txBody>
          <a:bodyPr>
            <a:normAutofit fontScale="90000"/>
          </a:bodyPr>
          <a:lstStyle/>
          <a:p>
            <a:pPr algn="l"/>
            <a:r>
              <a:rPr lang="en-AU" sz="3200" b="1" dirty="0"/>
              <a:t>Working in partnership</a:t>
            </a:r>
          </a:p>
        </p:txBody>
      </p:sp>
      <p:sp>
        <p:nvSpPr>
          <p:cNvPr id="4" name="Content Placeholder 2">
            <a:extLst>
              <a:ext uri="{FF2B5EF4-FFF2-40B4-BE49-F238E27FC236}">
                <a16:creationId xmlns:a16="http://schemas.microsoft.com/office/drawing/2014/main" id="{5544DEDF-0669-4E0E-9A5E-D660C9EA1DB9}"/>
              </a:ext>
            </a:extLst>
          </p:cNvPr>
          <p:cNvSpPr>
            <a:spLocks noGrp="1"/>
          </p:cNvSpPr>
          <p:nvPr>
            <p:ph idx="1"/>
          </p:nvPr>
        </p:nvSpPr>
        <p:spPr>
          <a:xfrm>
            <a:off x="3160643" y="4436541"/>
            <a:ext cx="6627043" cy="980388"/>
          </a:xfrm>
        </p:spPr>
        <p:txBody>
          <a:bodyPr>
            <a:normAutofit fontScale="92500"/>
          </a:bodyPr>
          <a:lstStyle/>
          <a:p>
            <a:r>
              <a:rPr lang="en-AU" sz="2400" dirty="0">
                <a:solidFill>
                  <a:srgbClr val="0070C0"/>
                </a:solidFill>
              </a:rPr>
              <a:t>Who might you be working in partnership with to enhance the child’s care arrangement?</a:t>
            </a:r>
          </a:p>
        </p:txBody>
      </p:sp>
      <p:pic>
        <p:nvPicPr>
          <p:cNvPr id="6" name="Picture 5" descr="Text&#10;&#10;Description automatically generated">
            <a:extLst>
              <a:ext uri="{FF2B5EF4-FFF2-40B4-BE49-F238E27FC236}">
                <a16:creationId xmlns:a16="http://schemas.microsoft.com/office/drawing/2014/main" id="{55EBDBC5-A055-4173-8084-16DC927045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21010" y="1664568"/>
            <a:ext cx="4149979" cy="2489987"/>
          </a:xfrm>
          <a:prstGeom prst="rect">
            <a:avLst/>
          </a:prstGeom>
        </p:spPr>
      </p:pic>
    </p:spTree>
    <p:extLst>
      <p:ext uri="{BB962C8B-B14F-4D97-AF65-F5344CB8AC3E}">
        <p14:creationId xmlns:p14="http://schemas.microsoft.com/office/powerpoint/2010/main" val="256507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D03B3489-ECEC-432E-8FB1-FABAE4B36E7A}"/>
              </a:ext>
            </a:extLst>
          </p:cNvPr>
          <p:cNvSpPr>
            <a:spLocks noGrp="1"/>
          </p:cNvSpPr>
          <p:nvPr>
            <p:ph idx="1"/>
          </p:nvPr>
        </p:nvSpPr>
        <p:spPr>
          <a:xfrm>
            <a:off x="944216" y="1610139"/>
            <a:ext cx="9462053" cy="3995530"/>
          </a:xfrm>
        </p:spPr>
        <p:txBody>
          <a:bodyPr>
            <a:normAutofit/>
          </a:bodyPr>
          <a:lstStyle/>
          <a:p>
            <a:pPr marL="0" indent="0">
              <a:buNone/>
            </a:pPr>
            <a:r>
              <a:rPr lang="en-AU" sz="2000" dirty="0">
                <a:solidFill>
                  <a:srgbClr val="0070C0"/>
                </a:solidFill>
              </a:rPr>
              <a:t>Statement of Commitment cont.</a:t>
            </a:r>
          </a:p>
          <a:p>
            <a:pPr marL="0" indent="0">
              <a:buNone/>
            </a:pPr>
            <a:endParaRPr lang="en-AU" sz="1200" dirty="0">
              <a:solidFill>
                <a:srgbClr val="0070C0"/>
              </a:solidFill>
            </a:endParaRPr>
          </a:p>
          <a:p>
            <a:pPr marL="0" indent="0">
              <a:buNone/>
            </a:pPr>
            <a:r>
              <a:rPr lang="en-AU" sz="1800" dirty="0"/>
              <a:t>Each party of the Statement of Commitment have roles to play, these parties include:</a:t>
            </a:r>
          </a:p>
          <a:p>
            <a:pPr marL="811213"/>
            <a:r>
              <a:rPr lang="en-AU" sz="1800" dirty="0"/>
              <a:t>Child Safety</a:t>
            </a:r>
          </a:p>
          <a:p>
            <a:pPr marL="811213"/>
            <a:r>
              <a:rPr lang="en-AU" sz="1800" dirty="0"/>
              <a:t>Foster and kinship care services</a:t>
            </a:r>
          </a:p>
          <a:p>
            <a:pPr marL="811213"/>
            <a:r>
              <a:rPr lang="en-AU" sz="1800" dirty="0"/>
              <a:t>Foster and kinship carers</a:t>
            </a:r>
          </a:p>
          <a:p>
            <a:pPr marL="811213"/>
            <a:r>
              <a:rPr lang="en-AU" sz="1800" dirty="0"/>
              <a:t>Peak bodies and advocacy groups</a:t>
            </a:r>
            <a:endParaRPr lang="en-AU" sz="2000" dirty="0"/>
          </a:p>
          <a:p>
            <a:pPr marL="1074738" lvl="1"/>
            <a:r>
              <a:rPr lang="en-AU" sz="1600" dirty="0"/>
              <a:t>QFKC – Queensland Foster and Kinship Care </a:t>
            </a:r>
          </a:p>
          <a:p>
            <a:pPr marL="1074738" lvl="1"/>
            <a:r>
              <a:rPr lang="en-AU" sz="1600" dirty="0"/>
              <a:t>PeakCare Queensland</a:t>
            </a:r>
          </a:p>
          <a:p>
            <a:pPr marL="1074738" lvl="1"/>
            <a:r>
              <a:rPr lang="en-AU" sz="1600" dirty="0"/>
              <a:t>QATSICPP - Queensland Aboriginal and Torres Strait Islander Child Protection Peak</a:t>
            </a:r>
          </a:p>
          <a:p>
            <a:pPr marL="1074738" lvl="1"/>
            <a:r>
              <a:rPr lang="en-AU" sz="1600" dirty="0"/>
              <a:t>CREATE</a:t>
            </a:r>
          </a:p>
        </p:txBody>
      </p:sp>
      <p:sp>
        <p:nvSpPr>
          <p:cNvPr id="8" name="Title 1">
            <a:extLst>
              <a:ext uri="{FF2B5EF4-FFF2-40B4-BE49-F238E27FC236}">
                <a16:creationId xmlns:a16="http://schemas.microsoft.com/office/drawing/2014/main" id="{A49560C1-944A-4EAF-9743-31F045C5B8EF}"/>
              </a:ext>
            </a:extLst>
          </p:cNvPr>
          <p:cNvSpPr txBox="1">
            <a:spLocks/>
          </p:cNvSpPr>
          <p:nvPr/>
        </p:nvSpPr>
        <p:spPr>
          <a:xfrm>
            <a:off x="646043" y="578356"/>
            <a:ext cx="4322190" cy="48215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Working in Partnership</a:t>
            </a:r>
            <a:endParaRPr lang="en-AU" b="1" dirty="0"/>
          </a:p>
        </p:txBody>
      </p:sp>
    </p:spTree>
    <p:extLst>
      <p:ext uri="{BB962C8B-B14F-4D97-AF65-F5344CB8AC3E}">
        <p14:creationId xmlns:p14="http://schemas.microsoft.com/office/powerpoint/2010/main" val="281461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1143000"/>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08011F3-E648-45B8-92EA-DB5E3757D14A}"/>
              </a:ext>
            </a:extLst>
          </p:cNvPr>
          <p:cNvSpPr>
            <a:spLocks noGrp="1"/>
          </p:cNvSpPr>
          <p:nvPr>
            <p:ph idx="1"/>
          </p:nvPr>
        </p:nvSpPr>
        <p:spPr>
          <a:xfrm>
            <a:off x="646043" y="1964157"/>
            <a:ext cx="10287000" cy="3750843"/>
          </a:xfrm>
        </p:spPr>
        <p:txBody>
          <a:bodyPr>
            <a:normAutofit/>
          </a:bodyPr>
          <a:lstStyle/>
          <a:p>
            <a:pPr marL="0" indent="0">
              <a:buNone/>
            </a:pPr>
            <a:r>
              <a:rPr lang="en-AU" sz="1900" dirty="0">
                <a:solidFill>
                  <a:srgbClr val="0070C0"/>
                </a:solidFill>
              </a:rPr>
              <a:t>Statement of Commitment cont.</a:t>
            </a:r>
          </a:p>
          <a:p>
            <a:pPr marL="0" indent="0">
              <a:buNone/>
            </a:pPr>
            <a:endParaRPr lang="en-AU" sz="1100" dirty="0">
              <a:solidFill>
                <a:srgbClr val="0070C0"/>
              </a:solidFill>
            </a:endParaRPr>
          </a:p>
          <a:p>
            <a:pPr marL="442913">
              <a:lnSpc>
                <a:spcPct val="150000"/>
              </a:lnSpc>
            </a:pPr>
            <a:r>
              <a:rPr lang="en-AU" sz="1600" dirty="0"/>
              <a:t>Provide a caring environment for children and young people</a:t>
            </a:r>
          </a:p>
          <a:p>
            <a:pPr marL="442913">
              <a:lnSpc>
                <a:spcPct val="150000"/>
              </a:lnSpc>
            </a:pPr>
            <a:r>
              <a:rPr lang="en-AU" sz="1600" dirty="0"/>
              <a:t>Provide care consistent with the Statement of Standards and Charter of Rights</a:t>
            </a:r>
            <a:endParaRPr lang="en-AU" sz="1600" i="1" dirty="0"/>
          </a:p>
          <a:p>
            <a:pPr marL="442913"/>
            <a:r>
              <a:rPr lang="en-AU" sz="1600" dirty="0"/>
              <a:t>Ensure Aboriginal and Torres Strait Islander children and young people are connected to family, community and culture</a:t>
            </a:r>
          </a:p>
          <a:p>
            <a:pPr marL="442913">
              <a:lnSpc>
                <a:spcPct val="150000"/>
              </a:lnSpc>
            </a:pPr>
            <a:r>
              <a:rPr lang="en-AU" sz="1600" dirty="0"/>
              <a:t>Participate in the decisions affecting the lives of the children or young people in their care</a:t>
            </a:r>
          </a:p>
          <a:p>
            <a:pPr marL="442913"/>
            <a:r>
              <a:rPr lang="en-AU" sz="1600" dirty="0"/>
              <a:t>Provide feedback to influence the development of and change to the policies that affect foster and kinship care practices</a:t>
            </a:r>
          </a:p>
          <a:p>
            <a:pPr marL="442913">
              <a:lnSpc>
                <a:spcPct val="150000"/>
              </a:lnSpc>
            </a:pPr>
            <a:r>
              <a:rPr lang="en-AU" sz="1600" dirty="0"/>
              <a:t>Participate in, and support the planning and deliver of training</a:t>
            </a:r>
          </a:p>
        </p:txBody>
      </p:sp>
      <p:sp>
        <p:nvSpPr>
          <p:cNvPr id="4" name="Title 1">
            <a:extLst>
              <a:ext uri="{FF2B5EF4-FFF2-40B4-BE49-F238E27FC236}">
                <a16:creationId xmlns:a16="http://schemas.microsoft.com/office/drawing/2014/main" id="{87D5BD54-7B4C-4F24-B8DA-2E76A5F36B9E}"/>
              </a:ext>
            </a:extLst>
          </p:cNvPr>
          <p:cNvSpPr txBox="1">
            <a:spLocks/>
          </p:cNvSpPr>
          <p:nvPr/>
        </p:nvSpPr>
        <p:spPr>
          <a:xfrm>
            <a:off x="646043" y="533955"/>
            <a:ext cx="4322190" cy="6090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200" b="1" dirty="0"/>
              <a:t>Working in Partnership</a:t>
            </a:r>
          </a:p>
        </p:txBody>
      </p:sp>
      <p:sp>
        <p:nvSpPr>
          <p:cNvPr id="6" name="TextBox 5">
            <a:extLst>
              <a:ext uri="{FF2B5EF4-FFF2-40B4-BE49-F238E27FC236}">
                <a16:creationId xmlns:a16="http://schemas.microsoft.com/office/drawing/2014/main" id="{AD74BD08-5F05-4999-A8C9-8B3FA91F8D46}"/>
              </a:ext>
            </a:extLst>
          </p:cNvPr>
          <p:cNvSpPr txBox="1"/>
          <p:nvPr/>
        </p:nvSpPr>
        <p:spPr>
          <a:xfrm>
            <a:off x="646043" y="1290380"/>
            <a:ext cx="2753140" cy="461665"/>
          </a:xfrm>
          <a:prstGeom prst="rect">
            <a:avLst/>
          </a:prstGeom>
          <a:noFill/>
        </p:spPr>
        <p:txBody>
          <a:bodyPr wrap="square">
            <a:spAutoFit/>
          </a:bodyPr>
          <a:lstStyle/>
          <a:p>
            <a:pPr algn="l"/>
            <a:r>
              <a:rPr lang="en-AU" sz="2400" b="1" dirty="0">
                <a:latin typeface="Arial" panose="020B0604020202020204" pitchFamily="34" charset="0"/>
                <a:cs typeface="Arial" panose="020B0604020202020204" pitchFamily="34" charset="0"/>
              </a:rPr>
              <a:t>Carer roles</a:t>
            </a:r>
          </a:p>
        </p:txBody>
      </p:sp>
    </p:spTree>
    <p:extLst>
      <p:ext uri="{BB962C8B-B14F-4D97-AF65-F5344CB8AC3E}">
        <p14:creationId xmlns:p14="http://schemas.microsoft.com/office/powerpoint/2010/main" val="238712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696930-BDA8-48A4-94B3-5728AEF8577D}"/>
              </a:ext>
            </a:extLst>
          </p:cNvPr>
          <p:cNvCxnSpPr/>
          <p:nvPr/>
        </p:nvCxnSpPr>
        <p:spPr>
          <a:xfrm>
            <a:off x="646043" y="991709"/>
            <a:ext cx="50292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1E41F7A-4BB7-420E-9F98-67EA75BF0C5E}"/>
              </a:ext>
            </a:extLst>
          </p:cNvPr>
          <p:cNvSpPr>
            <a:spLocks noGrp="1"/>
          </p:cNvSpPr>
          <p:nvPr>
            <p:ph idx="1"/>
          </p:nvPr>
        </p:nvSpPr>
        <p:spPr>
          <a:xfrm>
            <a:off x="646043" y="1682669"/>
            <a:ext cx="10823712" cy="4392714"/>
          </a:xfrm>
        </p:spPr>
        <p:txBody>
          <a:bodyPr>
            <a:normAutofit lnSpcReduction="10000"/>
          </a:bodyPr>
          <a:lstStyle/>
          <a:p>
            <a:pPr marL="0" indent="0" algn="just">
              <a:buNone/>
            </a:pPr>
            <a:r>
              <a:rPr lang="en-AU" sz="1800" dirty="0">
                <a:solidFill>
                  <a:srgbClr val="0070C0"/>
                </a:solidFill>
              </a:rPr>
              <a:t>Statement of Commitment cont.</a:t>
            </a:r>
          </a:p>
          <a:p>
            <a:pPr marL="0" indent="0" algn="just">
              <a:buNone/>
            </a:pPr>
            <a:endParaRPr lang="en-AU" sz="1200" dirty="0">
              <a:solidFill>
                <a:srgbClr val="0070C0"/>
              </a:solidFill>
            </a:endParaRPr>
          </a:p>
          <a:p>
            <a:pPr algn="just">
              <a:lnSpc>
                <a:spcPct val="120000"/>
              </a:lnSpc>
            </a:pPr>
            <a:r>
              <a:rPr lang="en-GB" sz="1400" dirty="0"/>
              <a:t>ensuring the care provided to children in care is consistent with </a:t>
            </a:r>
            <a:r>
              <a:rPr lang="en-GB" sz="1400" i="1" dirty="0"/>
              <a:t>Statement of Standards, Charter of Rights and the Aboriginal and Torres Strait Islander Child Placement Principle</a:t>
            </a:r>
          </a:p>
          <a:p>
            <a:pPr algn="just">
              <a:lnSpc>
                <a:spcPct val="120000"/>
              </a:lnSpc>
            </a:pPr>
            <a:endParaRPr lang="en-GB" sz="800" dirty="0"/>
          </a:p>
          <a:p>
            <a:pPr algn="just">
              <a:lnSpc>
                <a:spcPct val="120000"/>
              </a:lnSpc>
            </a:pPr>
            <a:r>
              <a:rPr lang="en-GB" sz="1400" dirty="0"/>
              <a:t>consulting with children and young people and supporting them to participate in all decisions.</a:t>
            </a:r>
          </a:p>
          <a:p>
            <a:pPr algn="just">
              <a:lnSpc>
                <a:spcPct val="120000"/>
              </a:lnSpc>
            </a:pPr>
            <a:endParaRPr lang="en-GB" sz="800" dirty="0"/>
          </a:p>
          <a:p>
            <a:pPr algn="just">
              <a:lnSpc>
                <a:spcPct val="120000"/>
              </a:lnSpc>
            </a:pPr>
            <a:r>
              <a:rPr lang="en-GB" sz="1400" dirty="0"/>
              <a:t>actively support and facilitate the participation of Aboriginal and Torres Strait Islander families and communities in all decision making processes</a:t>
            </a:r>
          </a:p>
          <a:p>
            <a:pPr algn="just">
              <a:lnSpc>
                <a:spcPct val="120000"/>
              </a:lnSpc>
            </a:pPr>
            <a:endParaRPr lang="en-GB" sz="800" dirty="0"/>
          </a:p>
          <a:p>
            <a:pPr algn="just">
              <a:lnSpc>
                <a:spcPct val="120000"/>
              </a:lnSpc>
            </a:pPr>
            <a:r>
              <a:rPr lang="en-GB" sz="1400" dirty="0"/>
              <a:t>working with parents to address concerns so children and young people’s permanent care is, wherever possible, provided by their parents.</a:t>
            </a:r>
          </a:p>
          <a:p>
            <a:pPr algn="just">
              <a:lnSpc>
                <a:spcPct val="120000"/>
              </a:lnSpc>
            </a:pPr>
            <a:endParaRPr lang="en-GB" sz="800" dirty="0"/>
          </a:p>
          <a:p>
            <a:pPr algn="just">
              <a:lnSpc>
                <a:spcPct val="120000"/>
              </a:lnSpc>
            </a:pPr>
            <a:r>
              <a:rPr lang="en-GB" sz="1400" dirty="0"/>
              <a:t>ensuring that where reunification is not possible, concurrent planning allows for a child or young person’s safety, belonging and wellbeing to be met</a:t>
            </a:r>
          </a:p>
          <a:p>
            <a:pPr algn="just">
              <a:lnSpc>
                <a:spcPct val="170000"/>
              </a:lnSpc>
            </a:pPr>
            <a:r>
              <a:rPr lang="en-GB" sz="1400" dirty="0"/>
              <a:t>working with non-government, community-based foster and kinship care services</a:t>
            </a:r>
          </a:p>
          <a:p>
            <a:pPr algn="just">
              <a:lnSpc>
                <a:spcPct val="170000"/>
              </a:lnSpc>
            </a:pPr>
            <a:r>
              <a:rPr lang="en-GB" sz="1400" dirty="0"/>
              <a:t>ensuring care arrangement needs and supports for children are clearly documented</a:t>
            </a:r>
            <a:endParaRPr lang="en-AU" sz="1400" dirty="0"/>
          </a:p>
        </p:txBody>
      </p:sp>
      <p:sp>
        <p:nvSpPr>
          <p:cNvPr id="4" name="Title 1">
            <a:extLst>
              <a:ext uri="{FF2B5EF4-FFF2-40B4-BE49-F238E27FC236}">
                <a16:creationId xmlns:a16="http://schemas.microsoft.com/office/drawing/2014/main" id="{3CD6F27F-7D94-4941-AABC-1ACE98113602}"/>
              </a:ext>
            </a:extLst>
          </p:cNvPr>
          <p:cNvSpPr>
            <a:spLocks noGrp="1"/>
          </p:cNvSpPr>
          <p:nvPr>
            <p:ph type="title"/>
          </p:nvPr>
        </p:nvSpPr>
        <p:spPr>
          <a:xfrm>
            <a:off x="646043" y="325407"/>
            <a:ext cx="4322190" cy="690960"/>
          </a:xfrm>
        </p:spPr>
        <p:txBody>
          <a:bodyPr>
            <a:noAutofit/>
          </a:bodyPr>
          <a:lstStyle/>
          <a:p>
            <a:pPr algn="l"/>
            <a:r>
              <a:rPr lang="en-AU" sz="2800" b="1" dirty="0"/>
              <a:t>Working in Partnership</a:t>
            </a:r>
            <a:endParaRPr lang="en-AU" sz="4000" dirty="0"/>
          </a:p>
        </p:txBody>
      </p:sp>
      <p:sp>
        <p:nvSpPr>
          <p:cNvPr id="6" name="TextBox 5">
            <a:extLst>
              <a:ext uri="{FF2B5EF4-FFF2-40B4-BE49-F238E27FC236}">
                <a16:creationId xmlns:a16="http://schemas.microsoft.com/office/drawing/2014/main" id="{DE9EAB18-856F-4E76-8667-6B8927448E92}"/>
              </a:ext>
            </a:extLst>
          </p:cNvPr>
          <p:cNvSpPr txBox="1"/>
          <p:nvPr/>
        </p:nvSpPr>
        <p:spPr>
          <a:xfrm>
            <a:off x="646043" y="1050964"/>
            <a:ext cx="4581940" cy="461665"/>
          </a:xfrm>
          <a:prstGeom prst="rect">
            <a:avLst/>
          </a:prstGeom>
          <a:noFill/>
        </p:spPr>
        <p:txBody>
          <a:bodyPr wrap="square">
            <a:spAutoFit/>
          </a:bodyPr>
          <a:lstStyle/>
          <a:p>
            <a:r>
              <a:rPr lang="en-AU" sz="2400" b="1" dirty="0"/>
              <a:t>Child Safety’s roles</a:t>
            </a:r>
          </a:p>
        </p:txBody>
      </p:sp>
    </p:spTree>
    <p:extLst>
      <p:ext uri="{BB962C8B-B14F-4D97-AF65-F5344CB8AC3E}">
        <p14:creationId xmlns:p14="http://schemas.microsoft.com/office/powerpoint/2010/main" val="150565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TotalTime>
  <Words>3438</Words>
  <Application>Microsoft Office PowerPoint</Application>
  <PresentationFormat>Widescreen</PresentationFormat>
  <Paragraphs>412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Getting ready to start training</vt:lpstr>
      <vt:lpstr>PowerPoint Presentation</vt:lpstr>
      <vt:lpstr>Module four: Quality care- Working Together</vt:lpstr>
      <vt:lpstr>Module four: Quality care- Working Together</vt:lpstr>
      <vt:lpstr>Working in Partnership</vt:lpstr>
      <vt:lpstr>Working in partnership</vt:lpstr>
      <vt:lpstr>PowerPoint Presentation</vt:lpstr>
      <vt:lpstr>PowerPoint Presentation</vt:lpstr>
      <vt:lpstr>Working in Partnership</vt:lpstr>
      <vt:lpstr>Standards of Care (SOC)</vt:lpstr>
      <vt:lpstr>PowerPoint Presentation</vt:lpstr>
      <vt:lpstr>Standards of Care</vt:lpstr>
      <vt:lpstr>Standards of Care </vt:lpstr>
      <vt:lpstr>Standards of Care</vt:lpstr>
      <vt:lpstr>Harm Report</vt:lpstr>
      <vt:lpstr>Harm Report</vt:lpstr>
      <vt:lpstr>Carer Supports</vt:lpstr>
      <vt:lpstr>PowerPoint Presentation</vt:lpstr>
      <vt:lpstr>Carer Supports</vt:lpstr>
      <vt:lpstr>Carer Supports</vt:lpstr>
      <vt:lpstr>Carer Supports</vt:lpstr>
      <vt:lpstr>Carer Supports</vt:lpstr>
      <vt:lpstr>Guest Panel and/or  CREATE PowerPoint</vt:lpstr>
      <vt:lpstr>Transition to Adulthood</vt:lpstr>
      <vt:lpstr>Transition to Adulthood</vt:lpstr>
      <vt:lpstr>Transition to Adulthood</vt:lpstr>
      <vt:lpstr>Transition to Adulthood</vt:lpstr>
      <vt:lpstr>Transition to Adulthood</vt:lpstr>
      <vt:lpstr>Transition to Adulthood</vt:lpstr>
      <vt:lpstr>Transition to Adulthood</vt:lpstr>
      <vt:lpstr>PowerPoint Presentation</vt:lpstr>
      <vt:lpstr>PowerPoint Presentation</vt:lpstr>
      <vt:lpstr>Saying Goodbye</vt:lpstr>
      <vt:lpstr>Saying Goodbye</vt:lpstr>
      <vt:lpstr>Module four: Quality care- Working Together</vt:lpstr>
      <vt:lpstr>PowerPoint Presentation</vt:lpstr>
      <vt:lpstr>Where to from here for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widescreen</dc:title>
  <dc:subject>Departmental template</dc:subject>
  <dc:creator>Queensland Government</dc:creator>
  <cp:keywords>Powerpoint; tempate</cp:keywords>
  <cp:lastModifiedBy>Eloise Eggleton</cp:lastModifiedBy>
  <cp:revision>6</cp:revision>
  <dcterms:created xsi:type="dcterms:W3CDTF">2018-06-14T04:54:47Z</dcterms:created>
  <dcterms:modified xsi:type="dcterms:W3CDTF">2022-10-10T01:24:04Z</dcterms:modified>
</cp:coreProperties>
</file>