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C1CD"/>
    <a:srgbClr val="816CA4"/>
    <a:srgbClr val="E1577F"/>
    <a:srgbClr val="D7EEF1"/>
    <a:srgbClr val="F7AE72"/>
    <a:srgbClr val="F1AA70"/>
    <a:srgbClr val="B04E81"/>
    <a:srgbClr val="E6E6E6"/>
    <a:srgbClr val="2E2C5E"/>
    <a:srgbClr val="F4B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1" autoAdjust="0"/>
    <p:restoredTop sz="86392" autoAdjust="0"/>
  </p:normalViewPr>
  <p:slideViewPr>
    <p:cSldViewPr snapToGrid="0">
      <p:cViewPr varScale="1">
        <p:scale>
          <a:sx n="46" d="100"/>
          <a:sy n="46" d="100"/>
        </p:scale>
        <p:origin x="211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33450-43E3-4B5B-B230-F95AAC54FE77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FCEDA-93C3-45FF-B804-154901E687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407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FCEDA-93C3-45FF-B804-154901E687A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662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C196-648C-4F2B-9FE9-50B02035CC1C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2809-5FF7-420F-9ECE-381C4908AD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723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C196-648C-4F2B-9FE9-50B02035CC1C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2809-5FF7-420F-9ECE-381C4908AD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619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C196-648C-4F2B-9FE9-50B02035CC1C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2809-5FF7-420F-9ECE-381C4908AD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32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C196-648C-4F2B-9FE9-50B02035CC1C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2809-5FF7-420F-9ECE-381C4908AD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554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C196-648C-4F2B-9FE9-50B02035CC1C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2809-5FF7-420F-9ECE-381C4908AD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150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C196-648C-4F2B-9FE9-50B02035CC1C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2809-5FF7-420F-9ECE-381C4908AD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896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C196-648C-4F2B-9FE9-50B02035CC1C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2809-5FF7-420F-9ECE-381C4908AD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66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C196-648C-4F2B-9FE9-50B02035CC1C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2809-5FF7-420F-9ECE-381C4908AD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444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C196-648C-4F2B-9FE9-50B02035CC1C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2809-5FF7-420F-9ECE-381C4908AD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969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C196-648C-4F2B-9FE9-50B02035CC1C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2809-5FF7-420F-9ECE-381C4908AD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185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C196-648C-4F2B-9FE9-50B02035CC1C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2809-5FF7-420F-9ECE-381C4908AD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94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7C196-648C-4F2B-9FE9-50B02035CC1C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62809-5FF7-420F-9ECE-381C4908AD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105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qld.gov.au/disability/adults/peak-body-suppo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ld.gov.au/disability/legal-and-rights/advocacy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dss.gov.au/disability-and-carers-programs-services-for-people-with-disability/national-disability-advocacy-framework-2023-20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CFDFA1-5ECD-A1D1-8587-55C352B4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922" y="0"/>
            <a:ext cx="3750491" cy="9601200"/>
          </a:xfrm>
          <a:prstGeom prst="rect">
            <a:avLst/>
          </a:prstGeom>
          <a:solidFill>
            <a:srgbClr val="6BC1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882DA76-2360-76A3-8351-BD9E523B1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21914"/>
          <a:stretch/>
        </p:blipFill>
        <p:spPr bwMode="auto">
          <a:xfrm>
            <a:off x="-20220" y="5688373"/>
            <a:ext cx="5432419" cy="3912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Title 38" descr="PowerPoint title&#10;">
            <a:extLst>
              <a:ext uri="{FF2B5EF4-FFF2-40B4-BE49-F238E27FC236}">
                <a16:creationId xmlns:a16="http://schemas.microsoft.com/office/drawing/2014/main" id="{A61D547E-63D5-2716-9E17-927660988A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9017" y="81994"/>
            <a:ext cx="3357783" cy="28623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Queensland Disability Advocacy Framework</a:t>
            </a:r>
            <a:b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2023 - 2026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 descr="Text about the Queensland Government's commitment to supporting disability advocacy in Queensland. ">
            <a:extLst>
              <a:ext uri="{FF2B5EF4-FFF2-40B4-BE49-F238E27FC236}">
                <a16:creationId xmlns:a16="http://schemas.microsoft.com/office/drawing/2014/main" id="{9829DB81-B3E4-981F-6B5B-AB248A000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964928"/>
              </p:ext>
            </p:extLst>
          </p:nvPr>
        </p:nvGraphicFramePr>
        <p:xfrm>
          <a:off x="195845" y="3263375"/>
          <a:ext cx="3330955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3330955">
                  <a:extLst>
                    <a:ext uri="{9D8B030D-6E8A-4147-A177-3AD203B41FA5}">
                      <a16:colId xmlns:a16="http://schemas.microsoft.com/office/drawing/2014/main" val="2125618837"/>
                    </a:ext>
                  </a:extLst>
                </a:gridCol>
              </a:tblGrid>
              <a:tr h="10914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Queensland Government supports advocacy for people with disability, their families and carers.</a:t>
                      </a:r>
                    </a:p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framework outlines the Queensland Government’s approach to supporting disability advocacy in Queensland.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329084"/>
                  </a:ext>
                </a:extLst>
              </a:tr>
            </a:tbl>
          </a:graphicData>
        </a:graphic>
      </p:graphicFrame>
      <p:sp>
        <p:nvSpPr>
          <p:cNvPr id="55" name="Rectangle 54" descr="The heading of a table about Advocacy supports people with disability, their families and carers to">
            <a:extLst>
              <a:ext uri="{FF2B5EF4-FFF2-40B4-BE49-F238E27FC236}">
                <a16:creationId xmlns:a16="http://schemas.microsoft.com/office/drawing/2014/main" id="{1A86D73A-12DA-7F19-6FAE-9B6EC7D27266}"/>
              </a:ext>
            </a:extLst>
          </p:cNvPr>
          <p:cNvSpPr/>
          <p:nvPr/>
        </p:nvSpPr>
        <p:spPr>
          <a:xfrm>
            <a:off x="4286052" y="230001"/>
            <a:ext cx="3472821" cy="1477326"/>
          </a:xfrm>
          <a:prstGeom prst="rect">
            <a:avLst/>
          </a:prstGeom>
          <a:solidFill>
            <a:srgbClr val="D7EE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 supports people with disability, their families and carers to: </a:t>
            </a:r>
          </a:p>
        </p:txBody>
      </p:sp>
      <p:sp>
        <p:nvSpPr>
          <p:cNvPr id="41" name="TextBox 40" descr="The contents of a table about Advocacy supports people with disability, their families and carers to">
            <a:extLst>
              <a:ext uri="{FF2B5EF4-FFF2-40B4-BE49-F238E27FC236}">
                <a16:creationId xmlns:a16="http://schemas.microsoft.com/office/drawing/2014/main" id="{CCD6CCCF-6817-7019-B99F-74C281450B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758873" y="229999"/>
            <a:ext cx="4725129" cy="1477328"/>
          </a:xfrm>
          <a:prstGeom prst="rect">
            <a:avLst/>
          </a:prstGeom>
          <a:solidFill>
            <a:srgbClr val="D7EEF1"/>
          </a:solidFill>
        </p:spPr>
        <p:txBody>
          <a:bodyPr wrap="square" numCol="1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their voice heard on issues important to them   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defend and safeguard their rights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mainstream and NDIS services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their capacity through self-advocacy. </a:t>
            </a:r>
          </a:p>
        </p:txBody>
      </p:sp>
      <p:graphicFrame>
        <p:nvGraphicFramePr>
          <p:cNvPr id="58" name="Table 57" descr="The objective of Queensland Disability Advocacy Framework .">
            <a:extLst>
              <a:ext uri="{FF2B5EF4-FFF2-40B4-BE49-F238E27FC236}">
                <a16:creationId xmlns:a16="http://schemas.microsoft.com/office/drawing/2014/main" id="{3DB5C71D-33C5-4274-0BCF-5626CEBAA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555070"/>
              </p:ext>
            </p:extLst>
          </p:nvPr>
        </p:nvGraphicFramePr>
        <p:xfrm>
          <a:off x="4267199" y="1710081"/>
          <a:ext cx="8437009" cy="1091485"/>
        </p:xfrm>
        <a:graphic>
          <a:graphicData uri="http://schemas.openxmlformats.org/drawingml/2006/table">
            <a:tbl>
              <a:tblPr firstRow="1" firstCol="1" bandRow="1"/>
              <a:tblGrid>
                <a:gridCol w="8437009">
                  <a:extLst>
                    <a:ext uri="{9D8B030D-6E8A-4147-A177-3AD203B41FA5}">
                      <a16:colId xmlns:a16="http://schemas.microsoft.com/office/drawing/2014/main" val="2125618837"/>
                    </a:ext>
                  </a:extLst>
                </a:gridCol>
              </a:tblGrid>
              <a:tr h="109148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Objective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with disability have access to effective disability advocacy that promotes, protects and advances their rights, interests and wellbeing, enabling full community participation and inclusion.</a:t>
                      </a:r>
                      <a:endParaRPr lang="en-AU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329084"/>
                  </a:ext>
                </a:extLst>
              </a:tr>
            </a:tbl>
          </a:graphicData>
        </a:graphic>
      </p:graphicFrame>
      <p:graphicFrame>
        <p:nvGraphicFramePr>
          <p:cNvPr id="60" name="Table 59" descr="The principles of Queensland Disability Advocacy Framework. ">
            <a:extLst>
              <a:ext uri="{FF2B5EF4-FFF2-40B4-BE49-F238E27FC236}">
                <a16:creationId xmlns:a16="http://schemas.microsoft.com/office/drawing/2014/main" id="{FE8B4D1F-44A4-B39F-8CB6-64940493D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373670"/>
              </p:ext>
            </p:extLst>
          </p:nvPr>
        </p:nvGraphicFramePr>
        <p:xfrm>
          <a:off x="4286052" y="2795265"/>
          <a:ext cx="8218912" cy="424573"/>
        </p:xfrm>
        <a:graphic>
          <a:graphicData uri="http://schemas.openxmlformats.org/drawingml/2006/table">
            <a:tbl>
              <a:tblPr firstRow="1" firstCol="1" bandRow="1"/>
              <a:tblGrid>
                <a:gridCol w="8218912">
                  <a:extLst>
                    <a:ext uri="{9D8B030D-6E8A-4147-A177-3AD203B41FA5}">
                      <a16:colId xmlns:a16="http://schemas.microsoft.com/office/drawing/2014/main" val="3058658130"/>
                    </a:ext>
                  </a:extLst>
                </a:gridCol>
              </a:tblGrid>
              <a:tr h="4245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Principles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950795"/>
                  </a:ext>
                </a:extLst>
              </a:tr>
            </a:tbl>
          </a:graphicData>
        </a:graphic>
      </p:graphicFrame>
      <p:sp>
        <p:nvSpPr>
          <p:cNvPr id="3" name="TextBox 2" descr="The principles of Queensland Disability Advocacy Framework. ">
            <a:extLst>
              <a:ext uri="{FF2B5EF4-FFF2-40B4-BE49-F238E27FC236}">
                <a16:creationId xmlns:a16="http://schemas.microsoft.com/office/drawing/2014/main" id="{CA5F6C49-A90D-9077-A97C-411194DE3A8D}"/>
              </a:ext>
            </a:extLst>
          </p:cNvPr>
          <p:cNvSpPr txBox="1"/>
          <p:nvPr/>
        </p:nvSpPr>
        <p:spPr>
          <a:xfrm>
            <a:off x="4233207" y="3187502"/>
            <a:ext cx="3955496" cy="69249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30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Presumption of rights and capacity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3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Safeguards and justice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3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Participation, inclusion and access to supports</a:t>
            </a:r>
          </a:p>
        </p:txBody>
      </p:sp>
      <p:sp>
        <p:nvSpPr>
          <p:cNvPr id="5" name="TextBox 4" descr="The principles of Queensland Disability Advocacy Framework. ">
            <a:extLst>
              <a:ext uri="{FF2B5EF4-FFF2-40B4-BE49-F238E27FC236}">
                <a16:creationId xmlns:a16="http://schemas.microsoft.com/office/drawing/2014/main" id="{B5DF1EE7-4A1E-CA14-6BF7-46CED0151BA2}"/>
              </a:ext>
            </a:extLst>
          </p:cNvPr>
          <p:cNvSpPr txBox="1"/>
          <p:nvPr/>
        </p:nvSpPr>
        <p:spPr>
          <a:xfrm>
            <a:off x="8241548" y="3129726"/>
            <a:ext cx="438447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AU" sz="13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Self-determination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3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Approaches that meet the needs of First Nations people with </a:t>
            </a: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AU" sz="13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isability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3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Understanding of and respect for intersectionality and diversity</a:t>
            </a:r>
          </a:p>
        </p:txBody>
      </p:sp>
      <p:graphicFrame>
        <p:nvGraphicFramePr>
          <p:cNvPr id="56" name="Table 55" descr="A list of the types of advocacy.">
            <a:extLst>
              <a:ext uri="{FF2B5EF4-FFF2-40B4-BE49-F238E27FC236}">
                <a16:creationId xmlns:a16="http://schemas.microsoft.com/office/drawing/2014/main" id="{BC3ED2F8-C806-95AE-72DD-68B89AD20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802291"/>
              </p:ext>
            </p:extLst>
          </p:nvPr>
        </p:nvGraphicFramePr>
        <p:xfrm>
          <a:off x="4277329" y="4375305"/>
          <a:ext cx="2236883" cy="2239339"/>
        </p:xfrm>
        <a:graphic>
          <a:graphicData uri="http://schemas.openxmlformats.org/drawingml/2006/table">
            <a:tbl>
              <a:tblPr firstRow="1" firstCol="1" bandRow="1"/>
              <a:tblGrid>
                <a:gridCol w="2236883">
                  <a:extLst>
                    <a:ext uri="{9D8B030D-6E8A-4147-A177-3AD203B41FA5}">
                      <a16:colId xmlns:a16="http://schemas.microsoft.com/office/drawing/2014/main" val="2311581145"/>
                    </a:ext>
                  </a:extLst>
                </a:gridCol>
              </a:tblGrid>
              <a:tr h="223933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Types of advocacy 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Self-advocacy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advocacy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advocacy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 advocacy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Disability advocacy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Systemic advocacy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028159"/>
                  </a:ext>
                </a:extLst>
              </a:tr>
            </a:tbl>
          </a:graphicData>
        </a:graphic>
      </p:graphicFrame>
      <p:graphicFrame>
        <p:nvGraphicFramePr>
          <p:cNvPr id="57" name="Table 56" descr="A list of specific cohorts.">
            <a:extLst>
              <a:ext uri="{FF2B5EF4-FFF2-40B4-BE49-F238E27FC236}">
                <a16:creationId xmlns:a16="http://schemas.microsoft.com/office/drawing/2014/main" id="{11EA8346-A70B-674A-DEAD-B4783AB78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896245"/>
              </p:ext>
            </p:extLst>
          </p:nvPr>
        </p:nvGraphicFramePr>
        <p:xfrm>
          <a:off x="7274283" y="4375305"/>
          <a:ext cx="2321435" cy="2239339"/>
        </p:xfrm>
        <a:graphic>
          <a:graphicData uri="http://schemas.openxmlformats.org/drawingml/2006/table">
            <a:tbl>
              <a:tblPr firstRow="1" firstCol="1" bandRow="1"/>
              <a:tblGrid>
                <a:gridCol w="2321435">
                  <a:extLst>
                    <a:ext uri="{9D8B030D-6E8A-4147-A177-3AD203B41FA5}">
                      <a16:colId xmlns:a16="http://schemas.microsoft.com/office/drawing/2014/main" val="4221358674"/>
                    </a:ext>
                  </a:extLst>
                </a:gridCol>
              </a:tblGrid>
              <a:tr h="223933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Specific cohorts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from culturally and linguistically diverse backgrounds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 and young people with disability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Nations peoples with disability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466450"/>
                  </a:ext>
                </a:extLst>
              </a:tr>
            </a:tbl>
          </a:graphicData>
        </a:graphic>
      </p:graphicFrame>
      <p:graphicFrame>
        <p:nvGraphicFramePr>
          <p:cNvPr id="59" name="Table 58" descr="A list of priorities.">
            <a:extLst>
              <a:ext uri="{FF2B5EF4-FFF2-40B4-BE49-F238E27FC236}">
                <a16:creationId xmlns:a16="http://schemas.microsoft.com/office/drawing/2014/main" id="{1AF08866-431A-1AEE-DEE8-DD0EFE3D7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819940"/>
              </p:ext>
            </p:extLst>
          </p:nvPr>
        </p:nvGraphicFramePr>
        <p:xfrm>
          <a:off x="10355789" y="4375305"/>
          <a:ext cx="2321435" cy="2239339"/>
        </p:xfrm>
        <a:graphic>
          <a:graphicData uri="http://schemas.openxmlformats.org/drawingml/2006/table">
            <a:tbl>
              <a:tblPr firstRow="1" firstCol="1" bandRow="1"/>
              <a:tblGrid>
                <a:gridCol w="2321435">
                  <a:extLst>
                    <a:ext uri="{9D8B030D-6E8A-4147-A177-3AD203B41FA5}">
                      <a16:colId xmlns:a16="http://schemas.microsoft.com/office/drawing/2014/main" val="912760858"/>
                    </a:ext>
                  </a:extLst>
                </a:gridCol>
              </a:tblGrid>
              <a:tr h="223933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Priorities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Ethical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Rights-based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Person-centred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Culturally sensitive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Duty of care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Codesign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Evolving nature of disability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918024"/>
                  </a:ext>
                </a:extLst>
              </a:tr>
            </a:tbl>
          </a:graphicData>
        </a:graphic>
      </p:graphicFrame>
      <p:pic>
        <p:nvPicPr>
          <p:cNvPr id="1026" name="Picture 2" descr="Decorative map of Queensland">
            <a:extLst>
              <a:ext uri="{FF2B5EF4-FFF2-40B4-BE49-F238E27FC236}">
                <a16:creationId xmlns:a16="http://schemas.microsoft.com/office/drawing/2014/main" id="{1C1DA99C-DCE5-194F-52BE-DAE5DAD5D5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1" r="25638" b="29996"/>
          <a:stretch/>
        </p:blipFill>
        <p:spPr bwMode="auto">
          <a:xfrm>
            <a:off x="3877584" y="6808846"/>
            <a:ext cx="1216283" cy="158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 descr="Table title">
            <a:extLst>
              <a:ext uri="{FF2B5EF4-FFF2-40B4-BE49-F238E27FC236}">
                <a16:creationId xmlns:a16="http://schemas.microsoft.com/office/drawing/2014/main" id="{CA6263C5-9B64-C5F6-126C-A4D61BCF9D54}"/>
              </a:ext>
            </a:extLst>
          </p:cNvPr>
          <p:cNvSpPr txBox="1"/>
          <p:nvPr/>
        </p:nvSpPr>
        <p:spPr>
          <a:xfrm>
            <a:off x="5194225" y="6654958"/>
            <a:ext cx="4229496" cy="307777"/>
          </a:xfrm>
          <a:prstGeom prst="rect">
            <a:avLst/>
          </a:prstGeom>
          <a:solidFill>
            <a:srgbClr val="D7EEF1"/>
          </a:solidFill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International, national and state context</a:t>
            </a:r>
          </a:p>
        </p:txBody>
      </p:sp>
      <p:graphicFrame>
        <p:nvGraphicFramePr>
          <p:cNvPr id="42" name="Table 42" descr="Table contents">
            <a:extLst>
              <a:ext uri="{FF2B5EF4-FFF2-40B4-BE49-F238E27FC236}">
                <a16:creationId xmlns:a16="http://schemas.microsoft.com/office/drawing/2014/main" id="{CDB30C65-A5E7-842F-AE71-EA0A9BA0F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63781"/>
              </p:ext>
            </p:extLst>
          </p:nvPr>
        </p:nvGraphicFramePr>
        <p:xfrm>
          <a:off x="5194225" y="7070836"/>
          <a:ext cx="7388377" cy="145083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01072">
                  <a:extLst>
                    <a:ext uri="{9D8B030D-6E8A-4147-A177-3AD203B41FA5}">
                      <a16:colId xmlns:a16="http://schemas.microsoft.com/office/drawing/2014/main" val="2936384299"/>
                    </a:ext>
                  </a:extLst>
                </a:gridCol>
                <a:gridCol w="2471736">
                  <a:extLst>
                    <a:ext uri="{9D8B030D-6E8A-4147-A177-3AD203B41FA5}">
                      <a16:colId xmlns:a16="http://schemas.microsoft.com/office/drawing/2014/main" val="266441415"/>
                    </a:ext>
                  </a:extLst>
                </a:gridCol>
                <a:gridCol w="3215569">
                  <a:extLst>
                    <a:ext uri="{9D8B030D-6E8A-4147-A177-3AD203B41FA5}">
                      <a16:colId xmlns:a16="http://schemas.microsoft.com/office/drawing/2014/main" val="2006128502"/>
                    </a:ext>
                  </a:extLst>
                </a:gridCol>
              </a:tblGrid>
              <a:tr h="353559">
                <a:tc>
                  <a:txBody>
                    <a:bodyPr/>
                    <a:lstStyle/>
                    <a:p>
                      <a:r>
                        <a:rPr lang="en-A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1CD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Nations Convention on the Rights of Persons with Disabilities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1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137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6C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Australia’s Disability Strategy 2021-2031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6C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Disability Advocacy Framework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A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980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7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Queensland’s Disability Plan 2022-27: Together, a better Queensland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57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Queensland Disability Advocacy Framework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113954"/>
                  </a:ext>
                </a:extLst>
              </a:tr>
            </a:tbl>
          </a:graphicData>
        </a:graphic>
      </p:graphicFrame>
      <p:graphicFrame>
        <p:nvGraphicFramePr>
          <p:cNvPr id="19" name="Table 18" descr="Website link for an accessible version of the Queensland disability plan">
            <a:extLst>
              <a:ext uri="{FF2B5EF4-FFF2-40B4-BE49-F238E27FC236}">
                <a16:creationId xmlns:a16="http://schemas.microsoft.com/office/drawing/2014/main" id="{A1B07799-A511-438C-3B3F-946271A24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255078"/>
              </p:ext>
            </p:extLst>
          </p:nvPr>
        </p:nvGraphicFramePr>
        <p:xfrm>
          <a:off x="4162543" y="8851240"/>
          <a:ext cx="4186476" cy="471869"/>
        </p:xfrm>
        <a:graphic>
          <a:graphicData uri="http://schemas.openxmlformats.org/drawingml/2006/table">
            <a:tbl>
              <a:tblPr firstRow="1" firstCol="1" bandRow="1"/>
              <a:tblGrid>
                <a:gridCol w="4186476">
                  <a:extLst>
                    <a:ext uri="{9D8B030D-6E8A-4147-A177-3AD203B41FA5}">
                      <a16:colId xmlns:a16="http://schemas.microsoft.com/office/drawing/2014/main" val="2125618837"/>
                    </a:ext>
                  </a:extLst>
                </a:gridCol>
              </a:tblGrid>
              <a:tr h="3176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 accessible versions and more information visit www.qld.gov.au/qld-disability-plan</a:t>
                      </a:r>
                      <a:endParaRPr lang="en-AU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329084"/>
                  </a:ext>
                </a:extLst>
              </a:tr>
            </a:tbl>
          </a:graphicData>
        </a:graphic>
      </p:graphicFrame>
      <p:pic>
        <p:nvPicPr>
          <p:cNvPr id="4" name="Picture 3" descr="A black and white logo of the Queensland Government.">
            <a:extLst>
              <a:ext uri="{FF2B5EF4-FFF2-40B4-BE49-F238E27FC236}">
                <a16:creationId xmlns:a16="http://schemas.microsoft.com/office/drawing/2014/main" id="{E9D0F0E9-1825-AC79-C730-DA658CFFE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114" y="8808888"/>
            <a:ext cx="1671428" cy="54000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A2C17F2-BF2B-8655-7801-658BE04F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003618" y="1844230"/>
            <a:ext cx="297589" cy="229570"/>
          </a:xfrm>
          <a:prstGeom prst="triangle">
            <a:avLst/>
          </a:prstGeom>
          <a:solidFill>
            <a:srgbClr val="E157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D0904A2-AE2E-EB9A-D913-0962B65DE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013749" y="2895861"/>
            <a:ext cx="297589" cy="229570"/>
          </a:xfrm>
          <a:prstGeom prst="triangle">
            <a:avLst/>
          </a:prstGeom>
          <a:solidFill>
            <a:srgbClr val="6BC1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8799BA9-447E-6F4E-C909-10E791405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003618" y="4497492"/>
            <a:ext cx="297589" cy="229570"/>
          </a:xfrm>
          <a:prstGeom prst="triangle">
            <a:avLst/>
          </a:prstGeom>
          <a:solidFill>
            <a:srgbClr val="F1AA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70D764D-3DC0-FC08-3AB8-0132F19D9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05245" y="4520190"/>
            <a:ext cx="297589" cy="229570"/>
          </a:xfrm>
          <a:prstGeom prst="triangle">
            <a:avLst/>
          </a:prstGeom>
          <a:solidFill>
            <a:srgbClr val="F1AA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7EEA1B7-DE0E-31A4-DB2B-8840B6848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092210" y="4497492"/>
            <a:ext cx="297589" cy="229570"/>
          </a:xfrm>
          <a:prstGeom prst="triangle">
            <a:avLst/>
          </a:prstGeom>
          <a:solidFill>
            <a:srgbClr val="F1AA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5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5FD1DF8-E14B-C45D-675B-54B0182D2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21914"/>
          <a:stretch/>
        </p:blipFill>
        <p:spPr bwMode="auto">
          <a:xfrm rot="10800000">
            <a:off x="8193881" y="0"/>
            <a:ext cx="4607719" cy="3318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 descr="Quote from Queensland’s Disability Plan about the benefits of an inclusive society.">
            <a:extLst>
              <a:ext uri="{FF2B5EF4-FFF2-40B4-BE49-F238E27FC236}">
                <a16:creationId xmlns:a16="http://schemas.microsoft.com/office/drawing/2014/main" id="{58E4DA3E-5605-6D9A-64E0-C6D35ED58F6B}"/>
              </a:ext>
            </a:extLst>
          </p:cNvPr>
          <p:cNvSpPr txBox="1"/>
          <p:nvPr/>
        </p:nvSpPr>
        <p:spPr>
          <a:xfrm>
            <a:off x="206280" y="162870"/>
            <a:ext cx="10004520" cy="655692"/>
          </a:xfrm>
          <a:prstGeom prst="rect">
            <a:avLst/>
          </a:prstGeom>
          <a:solidFill>
            <a:srgbClr val="D7EEF1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inclusive society that ensures people with disability can fulfil their potential, as equal members of the community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vision of Queensland’s Disability Plan and Australia’s Disability Strategy</a:t>
            </a: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9" descr="Title for the 2nd slide of the Queensland Disability Advocacy Framework 2023 - 2026&#10;&#10;">
            <a:extLst>
              <a:ext uri="{FF2B5EF4-FFF2-40B4-BE49-F238E27FC236}">
                <a16:creationId xmlns:a16="http://schemas.microsoft.com/office/drawing/2014/main" id="{78D596B1-BED6-8072-09D9-DBBBD87E69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1095" y="948636"/>
            <a:ext cx="7032043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Supporting disability advocacy</a:t>
            </a:r>
          </a:p>
        </p:txBody>
      </p:sp>
      <p:sp>
        <p:nvSpPr>
          <p:cNvPr id="16" name="TextBox 15" descr="A statement about Queensland's commitment to the National Disability Advocacy Framework 2023-2025 and work plan. ">
            <a:extLst>
              <a:ext uri="{FF2B5EF4-FFF2-40B4-BE49-F238E27FC236}">
                <a16:creationId xmlns:a16="http://schemas.microsoft.com/office/drawing/2014/main" id="{268641B9-2080-D993-C539-1D286E7413F6}"/>
              </a:ext>
            </a:extLst>
          </p:cNvPr>
          <p:cNvSpPr txBox="1"/>
          <p:nvPr/>
        </p:nvSpPr>
        <p:spPr>
          <a:xfrm>
            <a:off x="201095" y="1417241"/>
            <a:ext cx="11512964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Queensland Government has committed to the </a:t>
            </a:r>
            <a:r>
              <a:rPr lang="en-US" sz="1400" i="1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Disability Advocacy Framework 2023-2025</a:t>
            </a:r>
            <a:r>
              <a:rPr lang="en-US" sz="140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(NDAF)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work plan.</a:t>
            </a:r>
            <a:endParaRPr lang="en-US" sz="14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 descr="A table about the Queensland Disability Advocacy Program.&#10;">
            <a:extLst>
              <a:ext uri="{FF2B5EF4-FFF2-40B4-BE49-F238E27FC236}">
                <a16:creationId xmlns:a16="http://schemas.microsoft.com/office/drawing/2014/main" id="{EB93428B-785A-D55F-BB2A-58E833569D5C}"/>
              </a:ext>
            </a:extLst>
          </p:cNvPr>
          <p:cNvSpPr txBox="1"/>
          <p:nvPr/>
        </p:nvSpPr>
        <p:spPr>
          <a:xfrm>
            <a:off x="319959" y="2049494"/>
            <a:ext cx="4693392" cy="2416046"/>
          </a:xfrm>
          <a:prstGeom prst="rect">
            <a:avLst/>
          </a:prstGeom>
          <a:solidFill>
            <a:srgbClr val="D7EEF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Queensland Disability Advocacy Program</a:t>
            </a:r>
            <a:endParaRPr lang="en-US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Queensland Government funds the Queensland Disability Advocacy Program (QDAP) </a:t>
            </a:r>
            <a:r>
              <a:rPr lang="en-US" sz="11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deliver advocacy services to Queenslanders with disability, their family members and carers.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QDAP includes: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 statewide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centralised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phone advice and referral service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specialist individual advocacy services to priority cohorts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regional individual advocacy services for all people with disability. </a:t>
            </a:r>
          </a:p>
        </p:txBody>
      </p:sp>
      <p:sp>
        <p:nvSpPr>
          <p:cNvPr id="24" name="TextBox 23" descr="A table about the Queensland Disability Advocacy Program.">
            <a:extLst>
              <a:ext uri="{FF2B5EF4-FFF2-40B4-BE49-F238E27FC236}">
                <a16:creationId xmlns:a16="http://schemas.microsoft.com/office/drawing/2014/main" id="{BBC75382-B3C2-FC5A-D8C9-50F66F48AC07}"/>
              </a:ext>
            </a:extLst>
          </p:cNvPr>
          <p:cNvSpPr txBox="1"/>
          <p:nvPr/>
        </p:nvSpPr>
        <p:spPr>
          <a:xfrm>
            <a:off x="319959" y="4465540"/>
            <a:ext cx="4693095" cy="573427"/>
          </a:xfrm>
          <a:prstGeom prst="rect">
            <a:avLst/>
          </a:prstGeom>
          <a:solidFill>
            <a:srgbClr val="D7EEF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QDAP provides statewide advocacy services which help people with disability:</a:t>
            </a:r>
          </a:p>
        </p:txBody>
      </p:sp>
      <p:sp>
        <p:nvSpPr>
          <p:cNvPr id="23" name="TextBox 22" descr="A table about the Queensland Disability Advocacy Program.">
            <a:extLst>
              <a:ext uri="{FF2B5EF4-FFF2-40B4-BE49-F238E27FC236}">
                <a16:creationId xmlns:a16="http://schemas.microsoft.com/office/drawing/2014/main" id="{DD14D0BD-8A24-08F6-8674-EE927AAF9CFA}"/>
              </a:ext>
            </a:extLst>
          </p:cNvPr>
          <p:cNvSpPr txBox="1"/>
          <p:nvPr/>
        </p:nvSpPr>
        <p:spPr>
          <a:xfrm>
            <a:off x="319662" y="5037570"/>
            <a:ext cx="2148674" cy="2349426"/>
          </a:xfrm>
          <a:prstGeom prst="rect">
            <a:avLst/>
          </a:prstGeom>
          <a:solidFill>
            <a:srgbClr val="D7EEF1"/>
          </a:solidFill>
        </p:spPr>
        <p:txBody>
          <a:bodyPr wrap="square" numCol="1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to understand their rights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to address discrimination, conflict and unfair treatment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to build capacity to advocate for themselves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to navigate the National Disability Insurance Scheme (NDIS) and other mainstream services</a:t>
            </a:r>
          </a:p>
        </p:txBody>
      </p:sp>
      <p:sp>
        <p:nvSpPr>
          <p:cNvPr id="25" name="TextBox 24" descr="A table about the Queensland Disability Advocacy Program.">
            <a:extLst>
              <a:ext uri="{FF2B5EF4-FFF2-40B4-BE49-F238E27FC236}">
                <a16:creationId xmlns:a16="http://schemas.microsoft.com/office/drawing/2014/main" id="{8579D242-4035-7FF5-5856-34610441ED53}"/>
              </a:ext>
            </a:extLst>
          </p:cNvPr>
          <p:cNvSpPr txBox="1"/>
          <p:nvPr/>
        </p:nvSpPr>
        <p:spPr>
          <a:xfrm>
            <a:off x="2475490" y="5037570"/>
            <a:ext cx="2544718" cy="2349426"/>
          </a:xfrm>
          <a:prstGeom prst="rect">
            <a:avLst/>
          </a:prstGeom>
          <a:solidFill>
            <a:srgbClr val="D7EEF1"/>
          </a:solidFill>
        </p:spPr>
        <p:txBody>
          <a:bodyPr wrap="square" numCol="1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address gaps in support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to make informed decisions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ensure fundamental needs are met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through legal matters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with information and referrals to disability support services.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 descr="A table about the National Disability Advocacy Program.&#10;">
            <a:extLst>
              <a:ext uri="{FF2B5EF4-FFF2-40B4-BE49-F238E27FC236}">
                <a16:creationId xmlns:a16="http://schemas.microsoft.com/office/drawing/2014/main" id="{6B89F3BA-0857-70CD-F86E-776CBE149397}"/>
              </a:ext>
            </a:extLst>
          </p:cNvPr>
          <p:cNvGrpSpPr/>
          <p:nvPr/>
        </p:nvGrpSpPr>
        <p:grpSpPr>
          <a:xfrm>
            <a:off x="5461404" y="1978348"/>
            <a:ext cx="6667045" cy="4882170"/>
            <a:chOff x="5571847" y="2063014"/>
            <a:chExt cx="6667045" cy="488217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A69322-C4A5-8437-CC6A-9019B8567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5705144" y="2063014"/>
              <a:ext cx="6533748" cy="4882170"/>
            </a:xfrm>
            <a:prstGeom prst="rect">
              <a:avLst/>
            </a:prstGeom>
            <a:noFill/>
          </p:spPr>
          <p:txBody>
            <a:bodyPr wrap="square" numCol="1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National Disability Advocacy Work Plan</a:t>
              </a:r>
            </a:p>
            <a:p>
              <a:pPr marL="90170">
                <a:lnSpc>
                  <a:spcPct val="150000"/>
                </a:lnSpc>
                <a:spcAft>
                  <a:spcPts val="18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The Australian Government and state and territory governments have agreed to six priority areas to improve national consistency and access to disability advocacy services: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0170">
                <a:lnSpc>
                  <a:spcPct val="107000"/>
                </a:lnSpc>
                <a:spcAft>
                  <a:spcPts val="600"/>
                </a:spcAft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1. Measuring and reporting the outcomes of the NDAF</a:t>
              </a:r>
            </a:p>
            <a:p>
              <a:pPr marL="90170">
                <a:lnSpc>
                  <a:spcPct val="107000"/>
                </a:lnSpc>
                <a:spcAft>
                  <a:spcPts val="6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Develop a measure of outcomes for the Framework.</a:t>
              </a:r>
            </a:p>
            <a:p>
              <a:pPr marL="90170">
                <a:lnSpc>
                  <a:spcPct val="107000"/>
                </a:lnSpc>
                <a:spcAft>
                  <a:spcPts val="600"/>
                </a:spcAft>
              </a:pPr>
              <a:r>
                <a:rPr lang="en-A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2. Improving data consistency</a:t>
              </a:r>
            </a:p>
            <a:p>
              <a:pPr marL="90170">
                <a:lnSpc>
                  <a:spcPct val="107000"/>
                </a:lnSpc>
                <a:spcAft>
                  <a:spcPts val="600"/>
                </a:spcAft>
              </a:pPr>
              <a:r>
                <a:rPr lang="en-AU" sz="1200" dirty="0">
                  <a:latin typeface="Arial" panose="020B0604020202020204" pitchFamily="34" charset="0"/>
                  <a:cs typeface="Arial" panose="020B0604020202020204" pitchFamily="34" charset="0"/>
                </a:rPr>
                <a:t>Explore existing data collection practises across jurisdictions.</a:t>
              </a:r>
            </a:p>
            <a:p>
              <a:pPr marL="90170">
                <a:lnSpc>
                  <a:spcPct val="107000"/>
                </a:lnSpc>
                <a:spcAft>
                  <a:spcPts val="600"/>
                </a:spcAft>
              </a:pPr>
              <a:r>
                <a:rPr lang="en-A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3. Improving service delivery</a:t>
              </a:r>
            </a:p>
            <a:p>
              <a:pPr marL="90170">
                <a:lnSpc>
                  <a:spcPct val="107000"/>
                </a:lnSpc>
                <a:spcAft>
                  <a:spcPts val="6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Conduct a mapping exercise to identify where current individual disability advocacy services are available.</a:t>
              </a:r>
            </a:p>
            <a:p>
              <a:pPr marL="90170">
                <a:lnSpc>
                  <a:spcPct val="107000"/>
                </a:lnSpc>
                <a:spcAft>
                  <a:spcPts val="600"/>
                </a:spcAft>
              </a:pPr>
              <a:r>
                <a:rPr lang="en-A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4. Sector development and support</a:t>
              </a:r>
            </a:p>
            <a:p>
              <a:pPr marL="90170">
                <a:lnSpc>
                  <a:spcPct val="107000"/>
                </a:lnSpc>
                <a:spcAft>
                  <a:spcPts val="6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Develop a national sector development project.</a:t>
              </a:r>
            </a:p>
            <a:p>
              <a:pPr marL="90170">
                <a:lnSpc>
                  <a:spcPct val="107000"/>
                </a:lnSpc>
                <a:spcAft>
                  <a:spcPts val="600"/>
                </a:spcAft>
              </a:pPr>
              <a:r>
                <a:rPr lang="en-A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5. Better coordination of funding</a:t>
              </a:r>
            </a:p>
            <a:p>
              <a:pPr marL="90170">
                <a:lnSpc>
                  <a:spcPct val="107000"/>
                </a:lnSpc>
                <a:spcAft>
                  <a:spcPts val="6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Review existing funding arrangements and identify opportunities to better coordinate funding.</a:t>
              </a:r>
            </a:p>
            <a:p>
              <a:pPr marL="90170">
                <a:lnSpc>
                  <a:spcPct val="107000"/>
                </a:lnSpc>
                <a:spcAft>
                  <a:spcPts val="600"/>
                </a:spcAft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6. Supporting access for First Nations people</a:t>
              </a:r>
            </a:p>
            <a:p>
              <a:pPr marL="90170">
                <a:lnSpc>
                  <a:spcPct val="107000"/>
                </a:lnSpc>
                <a:spcAft>
                  <a:spcPts val="600"/>
                </a:spcAft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Increasing culturally appropriate and accessible advocacy services for First Nations people with disability.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F888A2F-10D0-D7B2-5B66-61E96F29E3AF}"/>
                </a:ext>
              </a:extLst>
            </p:cNvPr>
            <p:cNvSpPr/>
            <p:nvPr/>
          </p:nvSpPr>
          <p:spPr>
            <a:xfrm rot="5400000">
              <a:off x="5541755" y="3279825"/>
              <a:ext cx="297589" cy="229570"/>
            </a:xfrm>
            <a:prstGeom prst="triangle">
              <a:avLst/>
            </a:prstGeom>
            <a:solidFill>
              <a:srgbClr val="F1AA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458B762C-FC32-1190-D6CF-9F39B0AB5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541754" y="3826625"/>
              <a:ext cx="297589" cy="229570"/>
            </a:xfrm>
            <a:prstGeom prst="triangle">
              <a:avLst/>
            </a:prstGeom>
            <a:solidFill>
              <a:srgbClr val="F1AA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060F203C-BF65-462F-8EA9-51AD3F15C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541754" y="4373425"/>
              <a:ext cx="297589" cy="229570"/>
            </a:xfrm>
            <a:prstGeom prst="triangle">
              <a:avLst/>
            </a:prstGeom>
            <a:solidFill>
              <a:srgbClr val="F1AA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DCA389E8-BD94-0688-6D5D-61C620C5A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556052" y="5117107"/>
              <a:ext cx="297589" cy="229570"/>
            </a:xfrm>
            <a:prstGeom prst="triangle">
              <a:avLst/>
            </a:prstGeom>
            <a:solidFill>
              <a:srgbClr val="F1AA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683400F5-73A3-F17B-C4DA-8D107254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537837" y="5623184"/>
              <a:ext cx="297589" cy="229570"/>
            </a:xfrm>
            <a:prstGeom prst="triangle">
              <a:avLst/>
            </a:prstGeom>
            <a:solidFill>
              <a:srgbClr val="F1AA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B2FD60D4-F54C-2BC9-1D4B-3EC3F3ECB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5541752" y="6194107"/>
              <a:ext cx="297589" cy="229570"/>
            </a:xfrm>
            <a:prstGeom prst="triangle">
              <a:avLst/>
            </a:prstGeom>
            <a:solidFill>
              <a:srgbClr val="F1AA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27" name="Picture 26" descr="A QR code to find out more about disability advocacy supports.">
            <a:extLst>
              <a:ext uri="{FF2B5EF4-FFF2-40B4-BE49-F238E27FC236}">
                <a16:creationId xmlns:a16="http://schemas.microsoft.com/office/drawing/2014/main" id="{B77322DF-417D-A26A-D04D-74598DE2E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59" y="8051322"/>
            <a:ext cx="1294471" cy="1290778"/>
          </a:xfrm>
          <a:prstGeom prst="rect">
            <a:avLst/>
          </a:prstGeom>
        </p:spPr>
      </p:pic>
      <p:sp>
        <p:nvSpPr>
          <p:cNvPr id="8" name="TextBox 7" descr="Website link and URL to find out more about disability advocacy supports.">
            <a:extLst>
              <a:ext uri="{FF2B5EF4-FFF2-40B4-BE49-F238E27FC236}">
                <a16:creationId xmlns:a16="http://schemas.microsoft.com/office/drawing/2014/main" id="{C9E849F2-408D-E628-8544-2FDFB2A69851}"/>
              </a:ext>
            </a:extLst>
          </p:cNvPr>
          <p:cNvSpPr txBox="1"/>
          <p:nvPr/>
        </p:nvSpPr>
        <p:spPr>
          <a:xfrm>
            <a:off x="1614430" y="8182743"/>
            <a:ext cx="3846974" cy="96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Find out more about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disability advocacy supports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by scanning the QR code or visiting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www.qld.gov.au/disability/legal-and-rights/advocacy.</a:t>
            </a: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 descr="A table about Systemic advocacy">
            <a:extLst>
              <a:ext uri="{FF2B5EF4-FFF2-40B4-BE49-F238E27FC236}">
                <a16:creationId xmlns:a16="http://schemas.microsoft.com/office/drawing/2014/main" id="{45387E2A-977A-882B-DC24-0319EF26A9E8}"/>
              </a:ext>
            </a:extLst>
          </p:cNvPr>
          <p:cNvSpPr txBox="1"/>
          <p:nvPr/>
        </p:nvSpPr>
        <p:spPr>
          <a:xfrm>
            <a:off x="5572274" y="6931615"/>
            <a:ext cx="6008915" cy="2181816"/>
          </a:xfrm>
          <a:prstGeom prst="rect">
            <a:avLst/>
          </a:prstGeom>
          <a:solidFill>
            <a:srgbClr val="D7EEF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Systemic advocacy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Systemic advocacy works for broader social or service changes to ensure the collective rights and interests of people with disability are upheld through legislation, policies and practices.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Queensland Disability Advocacy Program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Queensland Disability Peak and Representative Bodies Program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 fund organisations to provide advice to governments and inquiries on systemic issues affecting people with disability.  </a:t>
            </a:r>
          </a:p>
        </p:txBody>
      </p:sp>
    </p:spTree>
    <p:extLst>
      <p:ext uri="{BB962C8B-B14F-4D97-AF65-F5344CB8AC3E}">
        <p14:creationId xmlns:p14="http://schemas.microsoft.com/office/powerpoint/2010/main" val="85300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5b907c2-752b-4850-88ad-86939ce522f0}" enabled="0" method="" siteId="{95b907c2-752b-4850-88ad-86939ce522f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1392</TotalTime>
  <Words>652</Words>
  <Application>Microsoft Office PowerPoint</Application>
  <PresentationFormat>A3 Paper (297x420 mm)</PresentationFormat>
  <Paragraphs>88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Queensland Disability Advocacy Framework 2023 - 2026</vt:lpstr>
      <vt:lpstr>Supporting disability advocacy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Advocacy Framework</dc:title>
  <dc:subject>Disability support and services</dc:subject>
  <dc:creator>Queensland Government</dc:creator>
  <cp:keywords>disability; framework; advocacy</cp:keywords>
  <cp:lastModifiedBy>Tanya z Campbell</cp:lastModifiedBy>
  <cp:revision>31</cp:revision>
  <dcterms:created xsi:type="dcterms:W3CDTF">2024-02-26T03:44:24Z</dcterms:created>
  <dcterms:modified xsi:type="dcterms:W3CDTF">2024-05-20T01:21:26Z</dcterms:modified>
</cp:coreProperties>
</file>