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256" r:id="rId3"/>
    <p:sldId id="258" r:id="rId4"/>
    <p:sldId id="261" r:id="rId5"/>
    <p:sldId id="257" r:id="rId6"/>
    <p:sldId id="262" r:id="rId7"/>
    <p:sldId id="264" r:id="rId8"/>
    <p:sldId id="263" r:id="rId9"/>
    <p:sldId id="265" r:id="rId10"/>
    <p:sldId id="259" r:id="rId11"/>
    <p:sldId id="274" r:id="rId12"/>
    <p:sldId id="273" r:id="rId13"/>
    <p:sldId id="272" r:id="rId14"/>
    <p:sldId id="271" r:id="rId15"/>
    <p:sldId id="270" r:id="rId16"/>
    <p:sldId id="269" r:id="rId17"/>
    <p:sldId id="268" r:id="rId18"/>
    <p:sldId id="267" r:id="rId19"/>
    <p:sldId id="266" r:id="rId20"/>
    <p:sldId id="275" r:id="rId21"/>
    <p:sldId id="276" r:id="rId22"/>
    <p:sldId id="284" r:id="rId23"/>
    <p:sldId id="283" r:id="rId24"/>
    <p:sldId id="282" r:id="rId25"/>
    <p:sldId id="281" r:id="rId26"/>
    <p:sldId id="280" r:id="rId27"/>
    <p:sldId id="279" r:id="rId28"/>
    <p:sldId id="278" r:id="rId29"/>
    <p:sldId id="277" r:id="rId30"/>
    <p:sldId id="290" r:id="rId31"/>
    <p:sldId id="289" r:id="rId32"/>
    <p:sldId id="288" r:id="rId33"/>
    <p:sldId id="287" r:id="rId34"/>
    <p:sldId id="286" r:id="rId35"/>
    <p:sldId id="295" r:id="rId36"/>
    <p:sldId id="294" r:id="rId37"/>
    <p:sldId id="293" r:id="rId38"/>
    <p:sldId id="292" r:id="rId39"/>
    <p:sldId id="291" r:id="rId40"/>
    <p:sldId id="300" r:id="rId41"/>
    <p:sldId id="299" r:id="rId42"/>
    <p:sldId id="298" r:id="rId43"/>
    <p:sldId id="297" r:id="rId44"/>
    <p:sldId id="296" r:id="rId45"/>
    <p:sldId id="308" r:id="rId46"/>
    <p:sldId id="307" r:id="rId47"/>
    <p:sldId id="306" r:id="rId48"/>
    <p:sldId id="305" r:id="rId49"/>
    <p:sldId id="304" r:id="rId50"/>
    <p:sldId id="303" r:id="rId51"/>
    <p:sldId id="302" r:id="rId52"/>
    <p:sldId id="301" r:id="rId53"/>
    <p:sldId id="318" r:id="rId54"/>
    <p:sldId id="260" r:id="rId55"/>
    <p:sldId id="317" r:id="rId56"/>
    <p:sldId id="316" r:id="rId57"/>
    <p:sldId id="315" r:id="rId58"/>
    <p:sldId id="314" r:id="rId59"/>
    <p:sldId id="313" r:id="rId60"/>
    <p:sldId id="319" r:id="rId61"/>
    <p:sldId id="312" r:id="rId62"/>
    <p:sldId id="31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ACC"/>
    <a:srgbClr val="3B3838"/>
    <a:srgbClr val="004C76"/>
    <a:srgbClr val="E79F9F"/>
    <a:srgbClr val="FFFFFF"/>
    <a:srgbClr val="54585F"/>
    <a:srgbClr val="EEA4A4"/>
    <a:srgbClr val="FF99CC"/>
    <a:srgbClr val="CAC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1" autoAdjust="0"/>
    <p:restoredTop sz="94660"/>
  </p:normalViewPr>
  <p:slideViewPr>
    <p:cSldViewPr snapToGrid="0">
      <p:cViewPr varScale="1">
        <p:scale>
          <a:sx n="170" d="100"/>
          <a:sy n="170" d="100"/>
        </p:scale>
        <p:origin x="96" y="6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95E2-D22E-4D7E-D1F6-5DE0EAC7A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3C684A1-01E7-20E6-5E77-27E3BBAE2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3F55BDC-342A-6651-0A1E-43C29D29F8B8}"/>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5" name="Footer Placeholder 4">
            <a:extLst>
              <a:ext uri="{FF2B5EF4-FFF2-40B4-BE49-F238E27FC236}">
                <a16:creationId xmlns:a16="http://schemas.microsoft.com/office/drawing/2014/main" id="{8CD57E8E-1AFF-1E66-5D34-E0512F0DB6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46C4DB-237C-499C-92C6-B426C9C3BA16}"/>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923949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9A77-FDA7-18BE-7198-33B114A5FC4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C360901-46C3-7D9A-D128-1A5AF3401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6A0D016-F0DD-3551-49AA-E3249B6FD797}"/>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5" name="Footer Placeholder 4">
            <a:extLst>
              <a:ext uri="{FF2B5EF4-FFF2-40B4-BE49-F238E27FC236}">
                <a16:creationId xmlns:a16="http://schemas.microsoft.com/office/drawing/2014/main" id="{3B73A95F-9C90-9D1C-79CA-A8BB8A50B4B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905458E-2632-1BBA-2B20-5F3998AEC92E}"/>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56793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367C4-7EE9-3FD1-F226-A4CA69C2DA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64CA63B-EAB0-E477-9C87-F3412B20B5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03253E-36AC-BA41-8E5A-131B2FEB286E}"/>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5" name="Footer Placeholder 4">
            <a:extLst>
              <a:ext uri="{FF2B5EF4-FFF2-40B4-BE49-F238E27FC236}">
                <a16:creationId xmlns:a16="http://schemas.microsoft.com/office/drawing/2014/main" id="{5686B049-4172-14E7-18F8-7D967D04E2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A7E7676-1A30-6669-8198-525870B900C3}"/>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270224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8A16-80B7-ADC5-65CA-A88AC749765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0053E8-5867-EF71-9BCA-26093344A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C82DD2-43E3-4751-96BA-A9306F5A1A0E}"/>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5" name="Footer Placeholder 4">
            <a:extLst>
              <a:ext uri="{FF2B5EF4-FFF2-40B4-BE49-F238E27FC236}">
                <a16:creationId xmlns:a16="http://schemas.microsoft.com/office/drawing/2014/main" id="{5A12434F-8984-6C40-94EA-7F7E984560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CBFE43-27A7-A4B9-612D-811913947726}"/>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240244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E442-FCC5-520E-F180-B703A68AB4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4E88EC4-3A66-9BA9-6651-80C556F607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56FF45-61E3-EB17-1FDE-9098A834878D}"/>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5" name="Footer Placeholder 4">
            <a:extLst>
              <a:ext uri="{FF2B5EF4-FFF2-40B4-BE49-F238E27FC236}">
                <a16:creationId xmlns:a16="http://schemas.microsoft.com/office/drawing/2014/main" id="{82E6B34A-5292-D3EA-CC1A-C497FB5ACA9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7351D55-B288-7D99-32B3-0826E7432F28}"/>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175307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D0EE-D2AF-6B98-0E56-0DAA33B2B1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EBB628E-EDC7-4B48-BBA0-583ADB9D3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C28C41D-B851-4ADF-F985-586615055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9339CB3-E598-7E85-ADB3-9708CAE3CF57}"/>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6" name="Footer Placeholder 5">
            <a:extLst>
              <a:ext uri="{FF2B5EF4-FFF2-40B4-BE49-F238E27FC236}">
                <a16:creationId xmlns:a16="http://schemas.microsoft.com/office/drawing/2014/main" id="{7D5F040C-D841-077E-0ADD-6541A74D8C8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247CA96-5783-41F1-3DBC-A6756CBEA5AC}"/>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389964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E332-7211-3970-42AC-81B12439A64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8740DB-F6A9-216B-5401-A8A722C47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5A1E66-5111-9404-A198-73AEAF1184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15634D8-F7FE-E767-8D94-806B5C1279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00F179-807B-4742-5133-82715E557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1E5248C-1578-19DE-C0E0-155226CA4322}"/>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8" name="Footer Placeholder 7">
            <a:extLst>
              <a:ext uri="{FF2B5EF4-FFF2-40B4-BE49-F238E27FC236}">
                <a16:creationId xmlns:a16="http://schemas.microsoft.com/office/drawing/2014/main" id="{5F3B0907-AF6F-CAD6-94B9-6492F01914B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928349D-B7E7-8E1B-7123-60EAE16A510F}"/>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360655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43BE-D6F5-CED5-914B-F6366876FCE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E86CFFC-25C2-1607-1AAE-9293CAF15671}"/>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4" name="Footer Placeholder 3">
            <a:extLst>
              <a:ext uri="{FF2B5EF4-FFF2-40B4-BE49-F238E27FC236}">
                <a16:creationId xmlns:a16="http://schemas.microsoft.com/office/drawing/2014/main" id="{DBCF727A-260B-633E-DD64-EABA82D634A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B5B5D9F-0E9F-50F9-88B3-8184DA6706D8}"/>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2434457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02CC3-F85B-9518-4ADE-675BE5D568C1}"/>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3" name="Footer Placeholder 2">
            <a:extLst>
              <a:ext uri="{FF2B5EF4-FFF2-40B4-BE49-F238E27FC236}">
                <a16:creationId xmlns:a16="http://schemas.microsoft.com/office/drawing/2014/main" id="{762273B5-C174-DAC5-91C0-E8CE5C684D4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D4B1BE9-3FFF-C42B-7C60-1FEBC19A5B53}"/>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70300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0659-929D-2A1A-7D1F-F3BBB19AE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7421AD-8CEC-55C4-0DBF-CAD4D3A6F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71E5C2F-BD0B-C7A0-1325-8BA566E04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1F647-F568-2460-7463-ED7C9B85BBE8}"/>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6" name="Footer Placeholder 5">
            <a:extLst>
              <a:ext uri="{FF2B5EF4-FFF2-40B4-BE49-F238E27FC236}">
                <a16:creationId xmlns:a16="http://schemas.microsoft.com/office/drawing/2014/main" id="{C1A3F654-6D70-2712-B3DF-9BBC85D5C11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B5AFA3F-BEBE-49D8-154C-E3CB4B8E344F}"/>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26974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D126-FC0C-BF94-B0D6-AC641BCCF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5AB327C-53B3-5AFF-2926-1CE6DE2982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9DC015A-A8B6-BFBF-2462-3BBAD872B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C924A-666A-946B-0CF0-C489931C5BF2}"/>
              </a:ext>
            </a:extLst>
          </p:cNvPr>
          <p:cNvSpPr>
            <a:spLocks noGrp="1"/>
          </p:cNvSpPr>
          <p:nvPr>
            <p:ph type="dt" sz="half" idx="10"/>
          </p:nvPr>
        </p:nvSpPr>
        <p:spPr/>
        <p:txBody>
          <a:bodyPr/>
          <a:lstStyle/>
          <a:p>
            <a:fld id="{42B05DA9-112B-4E2E-9E7F-E5F5185D3111}" type="datetimeFigureOut">
              <a:rPr lang="en-AU" smtClean="0"/>
              <a:t>28/08/2024</a:t>
            </a:fld>
            <a:endParaRPr lang="en-AU"/>
          </a:p>
        </p:txBody>
      </p:sp>
      <p:sp>
        <p:nvSpPr>
          <p:cNvPr id="6" name="Footer Placeholder 5">
            <a:extLst>
              <a:ext uri="{FF2B5EF4-FFF2-40B4-BE49-F238E27FC236}">
                <a16:creationId xmlns:a16="http://schemas.microsoft.com/office/drawing/2014/main" id="{F30C576E-F02A-0FA7-9B04-77318D73D5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43F022-8C2A-6717-E7BD-F86A17D24BAB}"/>
              </a:ext>
            </a:extLst>
          </p:cNvPr>
          <p:cNvSpPr>
            <a:spLocks noGrp="1"/>
          </p:cNvSpPr>
          <p:nvPr>
            <p:ph type="sldNum" sz="quarter" idx="12"/>
          </p:nvPr>
        </p:nvSpPr>
        <p:spPr/>
        <p:txBody>
          <a:bodyPr/>
          <a:lstStyle/>
          <a:p>
            <a:fld id="{13FD37BB-2AB6-4662-82FC-C0959F65F3FA}" type="slidenum">
              <a:rPr lang="en-AU" smtClean="0"/>
              <a:t>‹#›</a:t>
            </a:fld>
            <a:endParaRPr lang="en-AU"/>
          </a:p>
        </p:txBody>
      </p:sp>
    </p:spTree>
    <p:extLst>
      <p:ext uri="{BB962C8B-B14F-4D97-AF65-F5344CB8AC3E}">
        <p14:creationId xmlns:p14="http://schemas.microsoft.com/office/powerpoint/2010/main" val="2510688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F4A-11AD-A875-376E-0964E2D983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062F219-2862-5C64-1489-D4379E9CB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FAA4E4C-77B1-E7C5-7B0D-AE4F288A06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05DA9-112B-4E2E-9E7F-E5F5185D3111}" type="datetimeFigureOut">
              <a:rPr lang="en-AU" smtClean="0"/>
              <a:t>28/08/2024</a:t>
            </a:fld>
            <a:endParaRPr lang="en-AU"/>
          </a:p>
        </p:txBody>
      </p:sp>
      <p:sp>
        <p:nvSpPr>
          <p:cNvPr id="5" name="Footer Placeholder 4">
            <a:extLst>
              <a:ext uri="{FF2B5EF4-FFF2-40B4-BE49-F238E27FC236}">
                <a16:creationId xmlns:a16="http://schemas.microsoft.com/office/drawing/2014/main" id="{F9460DE3-4136-0535-F298-BBCA6C9DC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B846863-2036-951A-B195-359A79EC2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D37BB-2AB6-4662-82FC-C0959F65F3FA}" type="slidenum">
              <a:rPr lang="en-AU" smtClean="0"/>
              <a:t>‹#›</a:t>
            </a:fld>
            <a:endParaRPr lang="en-AU"/>
          </a:p>
        </p:txBody>
      </p:sp>
    </p:spTree>
    <p:extLst>
      <p:ext uri="{BB962C8B-B14F-4D97-AF65-F5344CB8AC3E}">
        <p14:creationId xmlns:p14="http://schemas.microsoft.com/office/powerpoint/2010/main" val="250969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app=desktop&amp;v=cE7sRG_pF3s." TargetMode="External"/><Relationship Id="rId2" Type="http://schemas.openxmlformats.org/officeDocument/2006/relationships/slideLayout" Target="../slideLayouts/slideLayout7.xml"/><Relationship Id="rId1" Type="http://schemas.openxmlformats.org/officeDocument/2006/relationships/video" Target="https://www.youtube.com/embed/cE7sRG_pF3s?feature=oembed" TargetMode="Externa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l6Fw4CPYzKg" TargetMode="External"/><Relationship Id="rId2" Type="http://schemas.openxmlformats.org/officeDocument/2006/relationships/slideLayout" Target="../slideLayouts/slideLayout7.xml"/><Relationship Id="rId1" Type="http://schemas.openxmlformats.org/officeDocument/2006/relationships/video" Target="https://www.youtube.com/embed/l6Fw4CPYzKg?feature=oembed" TargetMode="Externa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3.svg"/><Relationship Id="rId4" Type="http://schemas.openxmlformats.org/officeDocument/2006/relationships/image" Target="../media/image48.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hyperlink" Target="https://forms.office.com/r/twVC2tmpyX?origin=lprLink"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T9-htUI2ABg" TargetMode="External"/><Relationship Id="rId2" Type="http://schemas.openxmlformats.org/officeDocument/2006/relationships/slideLayout" Target="../slideLayouts/slideLayout7.xml"/><Relationship Id="rId1" Type="http://schemas.openxmlformats.org/officeDocument/2006/relationships/video" Target="https://www.youtube.com/embed/T9-htUI2ABg?feature=oembed" TargetMode="Externa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hyperlink" Target="https://www.royallifesaving.com.au/stay-safe-active/communities/how-to-keep-children-safe/linked-pages/bathtime-safety"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royallifesaving.com.au/stay-safe-active/locations/farm-water-safety" TargetMode="External"/><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royallifesaving.com.au/Aquatic-Risk-and-Guidelines/safety-programs/child-supervision/keep-watch-at-public-pools" TargetMode="External"/><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hyperlink" Target="https://forms.office.com/r/tHtCR8cwfW?origin=lprLink"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slide" Target="slide61.xml"/><Relationship Id="rId12" Type="http://schemas.openxmlformats.org/officeDocument/2006/relationships/image" Target="../media/image24.svg"/><Relationship Id="rId17" Type="http://schemas.openxmlformats.org/officeDocument/2006/relationships/image" Target="../media/image28.svg"/><Relationship Id="rId2" Type="http://schemas.openxmlformats.org/officeDocument/2006/relationships/image" Target="../media/image19.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53.xml"/><Relationship Id="rId11" Type="http://schemas.openxmlformats.org/officeDocument/2006/relationships/image" Target="../media/image23.png"/><Relationship Id="rId5" Type="http://schemas.openxmlformats.org/officeDocument/2006/relationships/slide" Target="slide35.xml"/><Relationship Id="rId15" Type="http://schemas.openxmlformats.org/officeDocument/2006/relationships/slide" Target="slide24.xml"/><Relationship Id="rId10" Type="http://schemas.openxmlformats.org/officeDocument/2006/relationships/slide" Target="slide16.xml"/><Relationship Id="rId19" Type="http://schemas.openxmlformats.org/officeDocument/2006/relationships/image" Target="../media/image30.svg"/><Relationship Id="rId4" Type="http://schemas.openxmlformats.org/officeDocument/2006/relationships/image" Target="../media/image21.png"/><Relationship Id="rId9" Type="http://schemas.openxmlformats.org/officeDocument/2006/relationships/image" Target="../media/image22.pn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433D392-72C9-344E-285A-A21549860C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5026"/>
            <a:ext cx="12264513" cy="6903621"/>
          </a:xfrm>
          <a:prstGeom prst="rect">
            <a:avLst/>
          </a:prstGeom>
        </p:spPr>
      </p:pic>
      <p:sp>
        <p:nvSpPr>
          <p:cNvPr id="3" name="TextBox 2">
            <a:extLst>
              <a:ext uri="{FF2B5EF4-FFF2-40B4-BE49-F238E27FC236}">
                <a16:creationId xmlns:a16="http://schemas.microsoft.com/office/drawing/2014/main" id="{9A863EFD-D495-4416-B13D-A1F5B519FCE2}"/>
              </a:ext>
            </a:extLst>
          </p:cNvPr>
          <p:cNvSpPr txBox="1">
            <a:spLocks/>
          </p:cNvSpPr>
          <p:nvPr/>
        </p:nvSpPr>
        <p:spPr>
          <a:xfrm>
            <a:off x="209446" y="2021150"/>
            <a:ext cx="7963593" cy="1200329"/>
          </a:xfrm>
          <a:prstGeom prst="rect">
            <a:avLst/>
          </a:prstGeom>
          <a:noFill/>
        </p:spPr>
        <p:txBody>
          <a:bodyPr wrap="square" rtlCol="0">
            <a:spAutoFit/>
          </a:bodyPr>
          <a:lstStyle/>
          <a:p>
            <a:r>
              <a:rPr lang="en-AU" dirty="0">
                <a:solidFill>
                  <a:schemeClr val="bg1">
                    <a:lumMod val="95000"/>
                  </a:schemeClr>
                </a:solidFill>
              </a:rPr>
              <a:t>This training is best viewed in a slide show (presentation mode) to enable your interaction in the training.</a:t>
            </a:r>
          </a:p>
          <a:p>
            <a:endParaRPr lang="en-AU" dirty="0">
              <a:solidFill>
                <a:schemeClr val="bg1">
                  <a:lumMod val="95000"/>
                </a:schemeClr>
              </a:solidFill>
            </a:endParaRPr>
          </a:p>
          <a:p>
            <a:r>
              <a:rPr lang="en-AU" dirty="0">
                <a:solidFill>
                  <a:schemeClr val="bg1">
                    <a:lumMod val="95000"/>
                  </a:schemeClr>
                </a:solidFill>
              </a:rPr>
              <a:t>To enable presentation mode please follow the instruction below</a:t>
            </a:r>
          </a:p>
        </p:txBody>
      </p:sp>
      <p:sp>
        <p:nvSpPr>
          <p:cNvPr id="13" name="TextBox 12">
            <a:extLst>
              <a:ext uri="{FF2B5EF4-FFF2-40B4-BE49-F238E27FC236}">
                <a16:creationId xmlns:a16="http://schemas.microsoft.com/office/drawing/2014/main" id="{92CB1B35-8015-6C18-64F8-6EAB97252229}"/>
              </a:ext>
            </a:extLst>
          </p:cNvPr>
          <p:cNvSpPr txBox="1">
            <a:spLocks/>
          </p:cNvSpPr>
          <p:nvPr/>
        </p:nvSpPr>
        <p:spPr>
          <a:xfrm>
            <a:off x="209446" y="1381979"/>
            <a:ext cx="5655111" cy="400110"/>
          </a:xfrm>
          <a:prstGeom prst="rect">
            <a:avLst/>
          </a:prstGeom>
          <a:noFill/>
        </p:spPr>
        <p:txBody>
          <a:bodyPr wrap="square" rtlCol="0">
            <a:spAutoFit/>
          </a:bodyPr>
          <a:lstStyle/>
          <a:p>
            <a:r>
              <a:rPr lang="en-AU" sz="2000" b="1" dirty="0">
                <a:solidFill>
                  <a:schemeClr val="bg1">
                    <a:lumMod val="95000"/>
                  </a:schemeClr>
                </a:solidFill>
              </a:rPr>
              <a:t>Instruction for accessing Presentation mode</a:t>
            </a:r>
          </a:p>
        </p:txBody>
      </p:sp>
      <p:pic>
        <p:nvPicPr>
          <p:cNvPr id="14" name="Picture 13">
            <a:extLst>
              <a:ext uri="{FF2B5EF4-FFF2-40B4-BE49-F238E27FC236}">
                <a16:creationId xmlns:a16="http://schemas.microsoft.com/office/drawing/2014/main" id="{539B44A4-AE3D-AA18-62CF-BD9C6240CC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5963" y="4320991"/>
            <a:ext cx="9935852" cy="1128088"/>
          </a:xfrm>
          <a:prstGeom prst="rect">
            <a:avLst/>
          </a:prstGeom>
        </p:spPr>
      </p:pic>
      <p:sp>
        <p:nvSpPr>
          <p:cNvPr id="16" name="Oval 15">
            <a:extLst>
              <a:ext uri="{FF2B5EF4-FFF2-40B4-BE49-F238E27FC236}">
                <a16:creationId xmlns:a16="http://schemas.microsoft.com/office/drawing/2014/main" id="{E9260925-A89B-53AF-81BE-6B02965240EF}"/>
              </a:ext>
            </a:extLst>
          </p:cNvPr>
          <p:cNvSpPr/>
          <p:nvPr/>
        </p:nvSpPr>
        <p:spPr>
          <a:xfrm>
            <a:off x="5045955" y="4306936"/>
            <a:ext cx="744717" cy="2933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D0252980-043F-2D38-4DC5-84D9B4E97D70}"/>
              </a:ext>
            </a:extLst>
          </p:cNvPr>
          <p:cNvSpPr/>
          <p:nvPr/>
        </p:nvSpPr>
        <p:spPr>
          <a:xfrm>
            <a:off x="1525963" y="4560537"/>
            <a:ext cx="568750" cy="6489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C4929DC-0D0A-0A89-D213-3D299D36927D}"/>
              </a:ext>
            </a:extLst>
          </p:cNvPr>
          <p:cNvSpPr txBox="1"/>
          <p:nvPr/>
        </p:nvSpPr>
        <p:spPr>
          <a:xfrm>
            <a:off x="5926317" y="3429000"/>
            <a:ext cx="2246722" cy="738664"/>
          </a:xfrm>
          <a:prstGeom prst="rect">
            <a:avLst/>
          </a:prstGeom>
          <a:noFill/>
          <a:ln>
            <a:solidFill>
              <a:schemeClr val="bg1">
                <a:lumMod val="95000"/>
              </a:schemeClr>
            </a:solidFill>
          </a:ln>
        </p:spPr>
        <p:txBody>
          <a:bodyPr wrap="square" rtlCol="0">
            <a:spAutoFit/>
          </a:bodyPr>
          <a:lstStyle/>
          <a:p>
            <a:pPr marL="179388" indent="-179388">
              <a:buFont typeface="+mj-lt"/>
              <a:buAutoNum type="arabicPeriod"/>
            </a:pPr>
            <a:r>
              <a:rPr lang="en-AU" sz="1400" dirty="0">
                <a:solidFill>
                  <a:schemeClr val="bg1"/>
                </a:solidFill>
              </a:rPr>
              <a:t>At the top of your screen in the ribbon click on </a:t>
            </a:r>
            <a:r>
              <a:rPr lang="en-AU" sz="1400" b="1" dirty="0">
                <a:solidFill>
                  <a:schemeClr val="bg1"/>
                </a:solidFill>
              </a:rPr>
              <a:t>‘Slide Show’</a:t>
            </a:r>
          </a:p>
        </p:txBody>
      </p:sp>
      <p:cxnSp>
        <p:nvCxnSpPr>
          <p:cNvPr id="20" name="Connector: Elbow 19">
            <a:extLst>
              <a:ext uri="{FF2B5EF4-FFF2-40B4-BE49-F238E27FC236}">
                <a16:creationId xmlns:a16="http://schemas.microsoft.com/office/drawing/2014/main" id="{8C07AA18-2318-CA2D-FA44-98BA02D15493}"/>
              </a:ext>
            </a:extLst>
          </p:cNvPr>
          <p:cNvCxnSpPr>
            <a:cxnSpLocks/>
            <a:stCxn id="18" idx="1"/>
            <a:endCxn id="16" idx="0"/>
          </p:cNvCxnSpPr>
          <p:nvPr/>
        </p:nvCxnSpPr>
        <p:spPr>
          <a:xfrm rot="10800000" flipV="1">
            <a:off x="5418315" y="3798332"/>
            <a:ext cx="508003" cy="508604"/>
          </a:xfrm>
          <a:prstGeom prst="bentConnector2">
            <a:avLst/>
          </a:prstGeom>
          <a:ln w="28575">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2236C07-8F7C-795F-6312-F10BB3234615}"/>
              </a:ext>
            </a:extLst>
          </p:cNvPr>
          <p:cNvSpPr txBox="1"/>
          <p:nvPr/>
        </p:nvSpPr>
        <p:spPr>
          <a:xfrm>
            <a:off x="730186" y="5714278"/>
            <a:ext cx="2927414" cy="738664"/>
          </a:xfrm>
          <a:prstGeom prst="rect">
            <a:avLst/>
          </a:prstGeom>
          <a:noFill/>
          <a:ln>
            <a:solidFill>
              <a:schemeClr val="bg1">
                <a:lumMod val="95000"/>
              </a:schemeClr>
            </a:solidFill>
          </a:ln>
        </p:spPr>
        <p:txBody>
          <a:bodyPr wrap="square" rtlCol="0">
            <a:spAutoFit/>
          </a:bodyPr>
          <a:lstStyle/>
          <a:p>
            <a:pPr marL="263525" indent="-263525"/>
            <a:r>
              <a:rPr lang="en-AU" sz="1400" dirty="0">
                <a:solidFill>
                  <a:schemeClr val="bg1"/>
                </a:solidFill>
              </a:rPr>
              <a:t>2.  Then click ‘From Beginning’  this will start the training in </a:t>
            </a:r>
            <a:r>
              <a:rPr lang="en-AU" sz="1400" b="1" dirty="0">
                <a:solidFill>
                  <a:schemeClr val="bg1"/>
                </a:solidFill>
              </a:rPr>
              <a:t>Presentation mode</a:t>
            </a:r>
            <a:r>
              <a:rPr lang="en-AU" sz="1400" dirty="0">
                <a:solidFill>
                  <a:schemeClr val="bg1"/>
                </a:solidFill>
              </a:rPr>
              <a:t>.</a:t>
            </a:r>
          </a:p>
        </p:txBody>
      </p:sp>
      <p:cxnSp>
        <p:nvCxnSpPr>
          <p:cNvPr id="34" name="Connector: Elbow 33">
            <a:extLst>
              <a:ext uri="{FF2B5EF4-FFF2-40B4-BE49-F238E27FC236}">
                <a16:creationId xmlns:a16="http://schemas.microsoft.com/office/drawing/2014/main" id="{AE2F5B5F-E963-F63D-3282-7CEAACE3F461}"/>
              </a:ext>
            </a:extLst>
          </p:cNvPr>
          <p:cNvCxnSpPr>
            <a:stCxn id="26" idx="1"/>
            <a:endCxn id="17" idx="1"/>
          </p:cNvCxnSpPr>
          <p:nvPr/>
        </p:nvCxnSpPr>
        <p:spPr>
          <a:xfrm rot="10800000" flipH="1">
            <a:off x="730185" y="4885036"/>
            <a:ext cx="795777" cy="1198574"/>
          </a:xfrm>
          <a:prstGeom prst="bentConnector3">
            <a:avLst>
              <a:gd name="adj1" fmla="val -28727"/>
            </a:avLst>
          </a:prstGeom>
          <a:ln w="28575">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F3E7B3-F9D6-D76C-767F-89ABCB11DF8E}"/>
              </a:ext>
            </a:extLst>
          </p:cNvPr>
          <p:cNvSpPr txBox="1"/>
          <p:nvPr/>
        </p:nvSpPr>
        <p:spPr>
          <a:xfrm>
            <a:off x="8637399" y="1782089"/>
            <a:ext cx="3162753" cy="1754326"/>
          </a:xfrm>
          <a:prstGeom prst="rect">
            <a:avLst/>
          </a:prstGeom>
          <a:noFill/>
          <a:ln w="38100">
            <a:solidFill>
              <a:schemeClr val="bg1"/>
            </a:solidFill>
          </a:ln>
        </p:spPr>
        <p:txBody>
          <a:bodyPr wrap="square" rtlCol="0">
            <a:spAutoFit/>
          </a:bodyPr>
          <a:lstStyle/>
          <a:p>
            <a:r>
              <a:rPr lang="en-AU" b="1" dirty="0">
                <a:solidFill>
                  <a:schemeClr val="bg1"/>
                </a:solidFill>
              </a:rPr>
              <a:t>Important to note:</a:t>
            </a:r>
          </a:p>
          <a:p>
            <a:endParaRPr lang="en-AU" dirty="0">
              <a:solidFill>
                <a:schemeClr val="bg1"/>
              </a:solidFill>
            </a:endParaRPr>
          </a:p>
          <a:p>
            <a:r>
              <a:rPr lang="en-AU" i="1" dirty="0">
                <a:solidFill>
                  <a:schemeClr val="bg1"/>
                </a:solidFill>
              </a:rPr>
              <a:t>In order to complete the quiz sections of this training module you will need to have access to Microsoft 365 (online)</a:t>
            </a:r>
          </a:p>
        </p:txBody>
      </p:sp>
    </p:spTree>
    <p:extLst>
      <p:ext uri="{BB962C8B-B14F-4D97-AF65-F5344CB8AC3E}">
        <p14:creationId xmlns:p14="http://schemas.microsoft.com/office/powerpoint/2010/main" val="25550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jumping into the water&#10;&#10;Description automatically generated with low confidence">
            <a:extLst>
              <a:ext uri="{FF2B5EF4-FFF2-40B4-BE49-F238E27FC236}">
                <a16:creationId xmlns:a16="http://schemas.microsoft.com/office/drawing/2014/main" id="{BF569BA6-0665-944B-4481-4794CB97ECDA}"/>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r="-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TextBox 13">
            <a:extLst>
              <a:ext uri="{FF2B5EF4-FFF2-40B4-BE49-F238E27FC236}">
                <a16:creationId xmlns:a16="http://schemas.microsoft.com/office/drawing/2014/main" id="{768F7CD8-28CE-4490-346D-DAB30ADDD9B5}"/>
              </a:ext>
            </a:extLst>
          </p:cNvPr>
          <p:cNvSpPr txBox="1"/>
          <p:nvPr/>
        </p:nvSpPr>
        <p:spPr>
          <a:xfrm>
            <a:off x="5424523" y="503246"/>
            <a:ext cx="6767477" cy="646331"/>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600" dirty="0"/>
              <a:t>What is drowning?</a:t>
            </a:r>
          </a:p>
        </p:txBody>
      </p:sp>
      <p:sp>
        <p:nvSpPr>
          <p:cNvPr id="16" name="TextBox 15">
            <a:extLst>
              <a:ext uri="{FF2B5EF4-FFF2-40B4-BE49-F238E27FC236}">
                <a16:creationId xmlns:a16="http://schemas.microsoft.com/office/drawing/2014/main" id="{3CD593EE-6E23-88FE-1103-B5C367139B26}"/>
              </a:ext>
            </a:extLst>
          </p:cNvPr>
          <p:cNvSpPr txBox="1"/>
          <p:nvPr/>
        </p:nvSpPr>
        <p:spPr>
          <a:xfrm>
            <a:off x="5982921" y="2136338"/>
            <a:ext cx="5421407" cy="2585323"/>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54585F"/>
                </a:solidFill>
                <a:latin typeface="Calibri" panose="020F0502020204030204" pitchFamily="34" charset="0"/>
              </a:rPr>
              <a:t>Drowning is the process of experiencing respiratory impairment from submersion/immersion in liquid. </a:t>
            </a:r>
            <a:r>
              <a:rPr lang="en-AU" dirty="0">
                <a:solidFill>
                  <a:srgbClr val="54585F"/>
                </a:solidFill>
                <a:latin typeface="Calibri" panose="020F0502020204030204" pitchFamily="34" charset="0"/>
              </a:rPr>
              <a:t>(World Health Organisation 2021)</a:t>
            </a:r>
          </a:p>
          <a:p>
            <a:pPr marL="285750" indent="-285750">
              <a:buFont typeface="Arial" panose="020B0604020202020204" pitchFamily="34" charset="0"/>
              <a:buChar char="•"/>
            </a:pPr>
            <a:endParaRPr lang="en-AU" dirty="0">
              <a:solidFill>
                <a:srgbClr val="54585F"/>
              </a:solidFill>
              <a:latin typeface="Calibri" panose="020F0502020204030204" pitchFamily="34" charset="0"/>
            </a:endParaRPr>
          </a:p>
          <a:p>
            <a:pPr marL="285750" indent="-285750">
              <a:buFont typeface="Arial" panose="020B0604020202020204" pitchFamily="34" charset="0"/>
              <a:buChar char="•"/>
            </a:pPr>
            <a:r>
              <a:rPr lang="en-US" dirty="0">
                <a:solidFill>
                  <a:srgbClr val="54585F"/>
                </a:solidFill>
                <a:latin typeface="Calibri" panose="020F0502020204030204" pitchFamily="34" charset="0"/>
              </a:rPr>
              <a:t>There are 2 outcomes from drowning : </a:t>
            </a:r>
          </a:p>
          <a:p>
            <a:pPr marL="285750" indent="-285750">
              <a:buFont typeface="Arial" panose="020B0604020202020204" pitchFamily="34" charset="0"/>
              <a:buChar char="•"/>
            </a:pPr>
            <a:r>
              <a:rPr lang="en-AU" dirty="0">
                <a:solidFill>
                  <a:srgbClr val="54585F"/>
                </a:solidFill>
                <a:latin typeface="Calibri" panose="020F0502020204030204" pitchFamily="34" charset="0"/>
              </a:rPr>
              <a:t> fatal drowning - death</a:t>
            </a:r>
          </a:p>
          <a:p>
            <a:pPr marL="285750" indent="-285750">
              <a:buFont typeface="Arial" panose="020B0604020202020204" pitchFamily="34" charset="0"/>
              <a:buChar char="•"/>
            </a:pPr>
            <a:r>
              <a:rPr lang="en-AU" dirty="0">
                <a:solidFill>
                  <a:srgbClr val="54585F"/>
                </a:solidFill>
                <a:latin typeface="Calibri" panose="020F0502020204030204" pitchFamily="34" charset="0"/>
              </a:rPr>
              <a:t> non- fatal drowning </a:t>
            </a:r>
          </a:p>
          <a:p>
            <a:pPr marL="742950" lvl="1" indent="-285750">
              <a:buFont typeface="Symbol" panose="05050102010706020507" pitchFamily="18" charset="2"/>
              <a:buChar char=""/>
            </a:pPr>
            <a:r>
              <a:rPr lang="en-US" dirty="0">
                <a:solidFill>
                  <a:srgbClr val="54585F"/>
                </a:solidFill>
                <a:latin typeface="Calibri" panose="020F0502020204030204" pitchFamily="34" charset="0"/>
              </a:rPr>
              <a:t>morbidity </a:t>
            </a:r>
            <a:r>
              <a:rPr lang="en-US" i="1" dirty="0">
                <a:solidFill>
                  <a:srgbClr val="54585F"/>
                </a:solidFill>
                <a:latin typeface="Calibri" panose="020F0502020204030204" pitchFamily="34" charset="0"/>
              </a:rPr>
              <a:t>(suffers ongoing medical conditions)</a:t>
            </a:r>
          </a:p>
          <a:p>
            <a:pPr marL="742950" lvl="1" indent="-285750">
              <a:buFont typeface="Symbol" panose="05050102010706020507" pitchFamily="18" charset="2"/>
              <a:buChar char=""/>
            </a:pPr>
            <a:r>
              <a:rPr lang="en-AU" i="0" dirty="0">
                <a:solidFill>
                  <a:srgbClr val="54585F"/>
                </a:solidFill>
                <a:latin typeface="Calibri" panose="020F0502020204030204" pitchFamily="34" charset="0"/>
              </a:rPr>
              <a:t> no morbidity</a:t>
            </a:r>
            <a:endParaRPr lang="en-AU" i="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75FAC596-73B9-D1C6-81EB-A0848242641A}"/>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7996AA3E-8E27-589D-9B07-8372B818E4C4}"/>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C8FDD92B-8FE6-93B9-2C68-AA1ECF407DB9}"/>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47C2D9BC-A19C-AD0F-38BF-791F94ACA58E}"/>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45053952-3FCA-2C0B-EC6A-2973D3D6157C}"/>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F17B0351-D0AF-D191-ECE4-1208D52E4FB7}"/>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E8C997AC-9C21-F610-365C-3EA1ED8D4A9E}"/>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2341CFBF-5CE4-6D7C-087C-65A8BF41E151}"/>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944961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B07C45F-0FA1-A759-406B-81267295C33D}"/>
              </a:ext>
            </a:extLst>
          </p:cNvPr>
          <p:cNvSpPr txBox="1"/>
          <p:nvPr/>
        </p:nvSpPr>
        <p:spPr>
          <a:xfrm>
            <a:off x="0" y="174651"/>
            <a:ext cx="12192000"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Water Safety – Ari’s story</a:t>
            </a:r>
          </a:p>
        </p:txBody>
      </p:sp>
      <p:sp>
        <p:nvSpPr>
          <p:cNvPr id="13" name="TextBox 12">
            <a:extLst>
              <a:ext uri="{FF2B5EF4-FFF2-40B4-BE49-F238E27FC236}">
                <a16:creationId xmlns:a16="http://schemas.microsoft.com/office/drawing/2014/main" id="{380D82E7-120A-7901-7121-0B383F496ED5}"/>
              </a:ext>
            </a:extLst>
          </p:cNvPr>
          <p:cNvSpPr txBox="1"/>
          <p:nvPr/>
        </p:nvSpPr>
        <p:spPr>
          <a:xfrm>
            <a:off x="4318275" y="6350501"/>
            <a:ext cx="3555445" cy="338554"/>
          </a:xfrm>
          <a:prstGeom prst="rect">
            <a:avLst/>
          </a:prstGeom>
          <a:noFill/>
        </p:spPr>
        <p:txBody>
          <a:bodyPr wrap="square">
            <a:spAutoFit/>
          </a:bodyPr>
          <a:lstStyle/>
          <a:p>
            <a:pPr algn="ctr"/>
            <a:r>
              <a:rPr lang="en-AU" sz="1600" dirty="0">
                <a:solidFill>
                  <a:schemeClr val="tx1">
                    <a:lumMod val="65000"/>
                    <a:lumOff val="35000"/>
                  </a:schemeClr>
                </a:solidFill>
              </a:rPr>
              <a:t>If the video doesn’t play click </a:t>
            </a:r>
            <a:r>
              <a:rPr lang="en-AU" sz="1600" dirty="0">
                <a:solidFill>
                  <a:schemeClr val="accent1"/>
                </a:solidFill>
                <a:hlinkClick r:id="rId3">
                  <a:extLst>
                    <a:ext uri="{A12FA001-AC4F-418D-AE19-62706E023703}">
                      <ahyp:hlinkClr xmlns:ahyp="http://schemas.microsoft.com/office/drawing/2018/hyperlinkcolor" val="tx"/>
                    </a:ext>
                  </a:extLst>
                </a:hlinkClick>
              </a:rPr>
              <a:t>here</a:t>
            </a:r>
            <a:endParaRPr lang="en-AU" sz="1600" dirty="0">
              <a:solidFill>
                <a:schemeClr val="accent1"/>
              </a:solidFill>
            </a:endParaRPr>
          </a:p>
        </p:txBody>
      </p:sp>
      <p:grpSp>
        <p:nvGrpSpPr>
          <p:cNvPr id="21" name="Group 20">
            <a:extLst>
              <a:ext uri="{FF2B5EF4-FFF2-40B4-BE49-F238E27FC236}">
                <a16:creationId xmlns:a16="http://schemas.microsoft.com/office/drawing/2014/main" id="{6EFD3D3F-6430-469D-AB52-C3DC92EEC7C4}"/>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996AF8AE-2660-1A99-58A9-8051528EFF5D}"/>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DCE152B0-E27D-F596-40FC-11DC6A6C2F01}"/>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481798F7-D28B-7A5E-676D-3D34390B8563}"/>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9C87C183-574B-1C75-AD9F-DF5E307A0495}"/>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99ABFC54-0273-FBF0-9780-91D43D17672A}"/>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FE7E90BC-799C-B12E-CA73-985CB0C6F805}"/>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24C5C727-3FCA-0187-8656-7E3A0282B6F3}"/>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 name="Online Media 1" title="Keep Watch Ambassador - Simone">
            <a:hlinkClick r:id="" action="ppaction://media"/>
            <a:extLst>
              <a:ext uri="{FF2B5EF4-FFF2-40B4-BE49-F238E27FC236}">
                <a16:creationId xmlns:a16="http://schemas.microsoft.com/office/drawing/2014/main" id="{0A0AD15F-A9A9-1999-4F58-2D938F8CAAF0}"/>
              </a:ext>
            </a:extLst>
          </p:cNvPr>
          <p:cNvPicPr>
            <a:picLocks noRot="1" noChangeAspect="1"/>
          </p:cNvPicPr>
          <p:nvPr>
            <a:videoFile r:link="rId1"/>
          </p:nvPr>
        </p:nvPicPr>
        <p:blipFill>
          <a:blip r:embed="rId4"/>
          <a:stretch>
            <a:fillRect/>
          </a:stretch>
        </p:blipFill>
        <p:spPr>
          <a:xfrm>
            <a:off x="1729598" y="963912"/>
            <a:ext cx="8732803" cy="4930176"/>
          </a:xfrm>
          <a:prstGeom prst="rect">
            <a:avLst/>
          </a:prstGeom>
          <a:ln w="28575">
            <a:solidFill>
              <a:schemeClr val="tx1">
                <a:lumMod val="75000"/>
                <a:lumOff val="25000"/>
              </a:schemeClr>
            </a:solidFill>
          </a:ln>
        </p:spPr>
      </p:pic>
    </p:spTree>
    <p:extLst>
      <p:ext uri="{BB962C8B-B14F-4D97-AF65-F5344CB8AC3E}">
        <p14:creationId xmlns:p14="http://schemas.microsoft.com/office/powerpoint/2010/main" val="365633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CC3C7-4D2E-D7F0-4A30-A0476533757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5287765" y="1323180"/>
            <a:ext cx="6614560" cy="4413292"/>
          </a:xfrm>
          <a:prstGeom prst="rect">
            <a:avLst/>
          </a:prstGeom>
        </p:spPr>
      </p:pic>
      <p:sp>
        <p:nvSpPr>
          <p:cNvPr id="14" name="TextBox 13">
            <a:extLst>
              <a:ext uri="{FF2B5EF4-FFF2-40B4-BE49-F238E27FC236}">
                <a16:creationId xmlns:a16="http://schemas.microsoft.com/office/drawing/2014/main" id="{D6A423DD-0CB3-6356-B551-57C26E738B91}"/>
              </a:ext>
            </a:extLst>
          </p:cNvPr>
          <p:cNvSpPr txBox="1"/>
          <p:nvPr/>
        </p:nvSpPr>
        <p:spPr>
          <a:xfrm>
            <a:off x="1" y="207268"/>
            <a:ext cx="5053262" cy="646331"/>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600" dirty="0"/>
              <a:t>Fatal Drowning</a:t>
            </a:r>
          </a:p>
        </p:txBody>
      </p:sp>
      <p:sp>
        <p:nvSpPr>
          <p:cNvPr id="15" name="Rectangle 14">
            <a:extLst>
              <a:ext uri="{FF2B5EF4-FFF2-40B4-BE49-F238E27FC236}">
                <a16:creationId xmlns:a16="http://schemas.microsoft.com/office/drawing/2014/main" id="{61DD58A2-A671-38B3-BC53-CAA4BC336990}"/>
              </a:ext>
            </a:extLst>
          </p:cNvPr>
          <p:cNvSpPr/>
          <p:nvPr/>
        </p:nvSpPr>
        <p:spPr>
          <a:xfrm>
            <a:off x="5606716" y="1673333"/>
            <a:ext cx="2719137" cy="3830996"/>
          </a:xfrm>
          <a:prstGeom prst="rect">
            <a:avLst/>
          </a:prstGeom>
          <a:noFill/>
          <a:ln w="28575">
            <a:solidFill>
              <a:srgbClr val="EEA4A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0042DF2F-3580-91D7-0D16-9E378952E81E}"/>
              </a:ext>
            </a:extLst>
          </p:cNvPr>
          <p:cNvSpPr txBox="1"/>
          <p:nvPr/>
        </p:nvSpPr>
        <p:spPr>
          <a:xfrm>
            <a:off x="289675" y="1263022"/>
            <a:ext cx="4853016" cy="4331955"/>
          </a:xfrm>
          <a:prstGeom prst="rect">
            <a:avLst/>
          </a:prstGeom>
          <a:noFill/>
        </p:spPr>
        <p:txBody>
          <a:bodyPr wrap="square">
            <a:spAutoFit/>
          </a:bodyPr>
          <a:lstStyle/>
          <a:p>
            <a:r>
              <a:rPr lang="en-US" sz="1600" dirty="0">
                <a:solidFill>
                  <a:srgbClr val="54585F"/>
                </a:solidFill>
                <a:latin typeface="Calibri" panose="020F0502020204030204" pitchFamily="34" charset="0"/>
              </a:rPr>
              <a:t>The Royal Life Saving National Drowning Report 2024 provides this graphical breakdown of fatal drownings by age.</a:t>
            </a:r>
          </a:p>
          <a:p>
            <a:endParaRPr lang="en-AU" sz="110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70 drowning deaths occurred in Queensland in between 1 July 2023 and 30 June 24 across all age groups – this is the second largest number of unintentional drowning deaths for a State or Territory in Australia which is an increase of 8% of drowning deaths from 2022/23</a:t>
            </a:r>
          </a:p>
          <a:p>
            <a:endParaRPr lang="en-AU" sz="110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Children aged 0-4 years of age are at the highest risk of a fatal drowning.  </a:t>
            </a:r>
          </a:p>
          <a:p>
            <a:endParaRPr lang="en-AU" sz="105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Changes made to legislation such as to pool fencing regulations along with water safety messaging have made a significant impact for this age group as in this reporting period 0–4-year-old drowning deaths are down 25% below the 10-year average.</a:t>
            </a:r>
            <a:endParaRPr lang="en-US" sz="1600" dirty="0">
              <a:solidFill>
                <a:prstClr val="black"/>
              </a:solidFill>
              <a:latin typeface="Microsoft Sans Serif" panose="020B0604020202020204" pitchFamily="34" charset="0"/>
            </a:endParaRPr>
          </a:p>
        </p:txBody>
      </p:sp>
      <p:grpSp>
        <p:nvGrpSpPr>
          <p:cNvPr id="22" name="Group 21">
            <a:extLst>
              <a:ext uri="{FF2B5EF4-FFF2-40B4-BE49-F238E27FC236}">
                <a16:creationId xmlns:a16="http://schemas.microsoft.com/office/drawing/2014/main" id="{33DA229C-8CA3-F925-2B83-F66BAB1842BB}"/>
              </a:ext>
            </a:extLst>
          </p:cNvPr>
          <p:cNvGrpSpPr/>
          <p:nvPr/>
        </p:nvGrpSpPr>
        <p:grpSpPr>
          <a:xfrm>
            <a:off x="11426971" y="6235173"/>
            <a:ext cx="403575" cy="395844"/>
            <a:chOff x="11077225" y="5923214"/>
            <a:chExt cx="629425" cy="617367"/>
          </a:xfrm>
        </p:grpSpPr>
        <p:grpSp>
          <p:nvGrpSpPr>
            <p:cNvPr id="23" name="Group 22">
              <a:extLst>
                <a:ext uri="{FF2B5EF4-FFF2-40B4-BE49-F238E27FC236}">
                  <a16:creationId xmlns:a16="http://schemas.microsoft.com/office/drawing/2014/main" id="{6A12C7E7-2770-BB84-D8D5-93032D269AD9}"/>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5" name="Oval 24">
                <a:hlinkClick r:id="" action="ppaction://hlinkshowjump?jump=nextslide"/>
                <a:extLst>
                  <a:ext uri="{FF2B5EF4-FFF2-40B4-BE49-F238E27FC236}">
                    <a16:creationId xmlns:a16="http://schemas.microsoft.com/office/drawing/2014/main" id="{08B74F3E-4D49-236D-0C0E-6EB74DFDFAFE}"/>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6" name="Arrow: Right 25">
                <a:extLst>
                  <a:ext uri="{FF2B5EF4-FFF2-40B4-BE49-F238E27FC236}">
                    <a16:creationId xmlns:a16="http://schemas.microsoft.com/office/drawing/2014/main" id="{E9329AFA-7C7E-C1E0-8F4E-010A2B38607A}"/>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Arrow: Right 23">
              <a:hlinkClick r:id="" action="ppaction://hlinkshowjump?jump=nextslide"/>
              <a:extLst>
                <a:ext uri="{FF2B5EF4-FFF2-40B4-BE49-F238E27FC236}">
                  <a16:creationId xmlns:a16="http://schemas.microsoft.com/office/drawing/2014/main" id="{CE5A4E54-4965-EF4F-A04C-65238A213DA1}"/>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 name="Group 26">
            <a:extLst>
              <a:ext uri="{FF2B5EF4-FFF2-40B4-BE49-F238E27FC236}">
                <a16:creationId xmlns:a16="http://schemas.microsoft.com/office/drawing/2014/main" id="{7DB53CD2-77FA-C595-330F-BDDE99FCCF74}"/>
              </a:ext>
            </a:extLst>
          </p:cNvPr>
          <p:cNvGrpSpPr/>
          <p:nvPr/>
        </p:nvGrpSpPr>
        <p:grpSpPr>
          <a:xfrm>
            <a:off x="289675" y="6235173"/>
            <a:ext cx="403575" cy="395844"/>
            <a:chOff x="384682" y="5923214"/>
            <a:chExt cx="629425" cy="617367"/>
          </a:xfrm>
        </p:grpSpPr>
        <p:sp>
          <p:nvSpPr>
            <p:cNvPr id="28" name="Oval 27">
              <a:hlinkClick r:id="" action="ppaction://hlinkshowjump?jump=previousslide"/>
              <a:extLst>
                <a:ext uri="{FF2B5EF4-FFF2-40B4-BE49-F238E27FC236}">
                  <a16:creationId xmlns:a16="http://schemas.microsoft.com/office/drawing/2014/main" id="{E34E2F59-657E-B009-8D24-521F9E367635}"/>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9" name="Arrow: Right 28">
              <a:hlinkClick r:id="" action="ppaction://hlinkshowjump?jump=previousslide"/>
              <a:extLst>
                <a:ext uri="{FF2B5EF4-FFF2-40B4-BE49-F238E27FC236}">
                  <a16:creationId xmlns:a16="http://schemas.microsoft.com/office/drawing/2014/main" id="{52DF4F6A-BC01-DD32-7FA4-6C40AB95EAB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51951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wall, floor, room&#10;&#10;Description automatically generated">
            <a:extLst>
              <a:ext uri="{FF2B5EF4-FFF2-40B4-BE49-F238E27FC236}">
                <a16:creationId xmlns:a16="http://schemas.microsoft.com/office/drawing/2014/main" id="{F3F80622-CBC3-3414-F913-1D23CE923AB5}"/>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0" y="0"/>
            <a:ext cx="6597763" cy="6858000"/>
          </a:xfrm>
          <a:prstGeom prst="rect">
            <a:avLst/>
          </a:prstGeom>
        </p:spPr>
      </p:pic>
      <p:sp>
        <p:nvSpPr>
          <p:cNvPr id="11" name="TextBox 10">
            <a:extLst>
              <a:ext uri="{FF2B5EF4-FFF2-40B4-BE49-F238E27FC236}">
                <a16:creationId xmlns:a16="http://schemas.microsoft.com/office/drawing/2014/main" id="{0DDB4A90-2F4E-04B0-94BA-E9F2E07A5E8F}"/>
              </a:ext>
            </a:extLst>
          </p:cNvPr>
          <p:cNvSpPr txBox="1"/>
          <p:nvPr/>
        </p:nvSpPr>
        <p:spPr>
          <a:xfrm>
            <a:off x="6597763" y="867316"/>
            <a:ext cx="5594237" cy="646331"/>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600" dirty="0"/>
              <a:t>Fatal Drowning</a:t>
            </a:r>
          </a:p>
        </p:txBody>
      </p:sp>
      <p:sp>
        <p:nvSpPr>
          <p:cNvPr id="13" name="TextBox 12">
            <a:extLst>
              <a:ext uri="{FF2B5EF4-FFF2-40B4-BE49-F238E27FC236}">
                <a16:creationId xmlns:a16="http://schemas.microsoft.com/office/drawing/2014/main" id="{958CBA96-0303-1F7F-D4C2-5A4CF55ED320}"/>
              </a:ext>
            </a:extLst>
          </p:cNvPr>
          <p:cNvSpPr txBox="1"/>
          <p:nvPr/>
        </p:nvSpPr>
        <p:spPr>
          <a:xfrm>
            <a:off x="6956189" y="2275030"/>
            <a:ext cx="4877385" cy="2862322"/>
          </a:xfrm>
          <a:prstGeom prst="rect">
            <a:avLst/>
          </a:prstGeom>
          <a:noFill/>
        </p:spPr>
        <p:txBody>
          <a:bodyPr wrap="square">
            <a:spAutoFit/>
          </a:bodyPr>
          <a:lstStyle/>
          <a:p>
            <a:r>
              <a:rPr lang="en-US" sz="1800" dirty="0">
                <a:solidFill>
                  <a:srgbClr val="54585F"/>
                </a:solidFill>
                <a:latin typeface="Calibri" panose="020F0502020204030204" pitchFamily="34" charset="0"/>
              </a:rPr>
              <a:t>While it is possible to survive drowning with no neurological injury at all, other possible outcomes of non-fatal drowning include disability, coma or brain death.</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The extent of the brain injuries sustained are determined by the amount of time the brain is without oxygen. Functional failure begins within seconds, and irreversible brain damage or death can occur within four to ten minutes.</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7FF75CC8-E1E2-631C-65EF-6D0A43BF1764}"/>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7BF1293B-F35A-2F51-D23D-F9E5974508A0}"/>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0F728AD8-DBE0-4B64-B2F6-F53451B470B5}"/>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F847D20B-C284-00E9-979D-A5FB69A55711}"/>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E389E996-2A60-FF9C-9849-54CFA487686F}"/>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AD791552-93A5-2FCB-DF06-F727FBC28030}"/>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A9A1AF56-630A-CD86-CF85-EB8E685C456A}"/>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7628CFF7-37B7-BA6F-AAEA-B141923BA29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89802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F9C0181-3B68-C28D-81A2-7A25D7DE63AC}"/>
              </a:ext>
            </a:extLst>
          </p:cNvPr>
          <p:cNvSpPr/>
          <p:nvPr/>
        </p:nvSpPr>
        <p:spPr>
          <a:xfrm>
            <a:off x="7853916" y="1504329"/>
            <a:ext cx="3657778" cy="3657778"/>
          </a:xfrm>
          <a:prstGeom prst="ellipse">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1D3C5082-2A14-7913-BF99-EBF5B60668A1}"/>
              </a:ext>
            </a:extLst>
          </p:cNvPr>
          <p:cNvSpPr txBox="1"/>
          <p:nvPr/>
        </p:nvSpPr>
        <p:spPr>
          <a:xfrm>
            <a:off x="0" y="372012"/>
            <a:ext cx="7407349" cy="646331"/>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600" dirty="0"/>
              <a:t>The ‘ripple effect’ of drowning</a:t>
            </a:r>
          </a:p>
        </p:txBody>
      </p:sp>
      <p:sp>
        <p:nvSpPr>
          <p:cNvPr id="14" name="TextBox 13">
            <a:extLst>
              <a:ext uri="{FF2B5EF4-FFF2-40B4-BE49-F238E27FC236}">
                <a16:creationId xmlns:a16="http://schemas.microsoft.com/office/drawing/2014/main" id="{7022D4AD-F1D8-D9A5-3215-DC60D823519D}"/>
              </a:ext>
            </a:extLst>
          </p:cNvPr>
          <p:cNvSpPr txBox="1"/>
          <p:nvPr/>
        </p:nvSpPr>
        <p:spPr>
          <a:xfrm>
            <a:off x="693250" y="1292086"/>
            <a:ext cx="6127896" cy="4524315"/>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54585F"/>
                </a:solidFill>
                <a:latin typeface="Calibri" panose="020F0502020204030204" pitchFamily="34" charset="0"/>
              </a:rPr>
              <a:t>In Queensland, approximately 11 children and young people fatally drowned in 2023/24. Nationally, during 2023/24 period 42 children and young people drowned.</a:t>
            </a:r>
          </a:p>
          <a:p>
            <a:pPr marL="171450" indent="-171450">
              <a:buFont typeface="Arial" panose="020B0604020202020204" pitchFamily="34" charset="0"/>
              <a:buChar char="•"/>
            </a:pPr>
            <a:endParaRPr lang="en-AU" sz="1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There are eight non-fatal drowning incidents for every death among children aged 0 to 4 years, the highest fatal to non-fatal drowning ratio of any age group. Two out of three of those who survive will be admitted to hospital.</a:t>
            </a:r>
          </a:p>
          <a:p>
            <a:pPr marL="171450" indent="-171450">
              <a:buFont typeface="Arial" panose="020B0604020202020204" pitchFamily="34" charset="0"/>
              <a:buChar char="•"/>
            </a:pPr>
            <a:endParaRPr lang="en-AU" sz="1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Each of the immediate families involved in a drowning incident – whether fatal or non-fatal – can experience significant emotional, financial and social stress. </a:t>
            </a:r>
          </a:p>
          <a:p>
            <a:pPr marL="171450" indent="-171450">
              <a:buFont typeface="Arial" panose="020B0604020202020204" pitchFamily="34" charset="0"/>
              <a:buChar char="•"/>
            </a:pPr>
            <a:endParaRPr lang="en-AU" sz="1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A child who has survived a drowning incident and is </a:t>
            </a:r>
            <a:r>
              <a:rPr lang="en-US" sz="1600" dirty="0" err="1">
                <a:solidFill>
                  <a:srgbClr val="54585F"/>
                </a:solidFill>
                <a:latin typeface="Calibri" panose="020F0502020204030204" pitchFamily="34" charset="0"/>
              </a:rPr>
              <a:t>hospitalised</a:t>
            </a:r>
            <a:r>
              <a:rPr lang="en-US" sz="1600" dirty="0">
                <a:solidFill>
                  <a:srgbClr val="54585F"/>
                </a:solidFill>
                <a:latin typeface="Calibri" panose="020F0502020204030204" pitchFamily="34" charset="0"/>
              </a:rPr>
              <a:t> creates an emotional overload for most parents or caregivers. </a:t>
            </a:r>
          </a:p>
          <a:p>
            <a:pPr marL="171450" indent="-171450">
              <a:buFont typeface="Arial" panose="020B0604020202020204" pitchFamily="34" charset="0"/>
              <a:buChar char="•"/>
            </a:pPr>
            <a:endParaRPr lang="en-AU" sz="1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Additionally, family and household routines are often impacted by the </a:t>
            </a:r>
            <a:r>
              <a:rPr lang="en-US" sz="1600" dirty="0" err="1">
                <a:solidFill>
                  <a:srgbClr val="54585F"/>
                </a:solidFill>
                <a:latin typeface="Calibri" panose="020F0502020204030204" pitchFamily="34" charset="0"/>
              </a:rPr>
              <a:t>hospitalisation</a:t>
            </a:r>
            <a:r>
              <a:rPr lang="en-US" sz="1600" dirty="0">
                <a:solidFill>
                  <a:srgbClr val="54585F"/>
                </a:solidFill>
                <a:latin typeface="Calibri" panose="020F0502020204030204" pitchFamily="34" charset="0"/>
              </a:rPr>
              <a:t> or increased care needs of one child. </a:t>
            </a:r>
            <a:endParaRPr lang="en-US" sz="16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3E8E2886-1C9D-4268-0E5A-D7BD9835C19E}"/>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B8E7509B-FC2F-B3C3-1FFB-1D4E8E85294F}"/>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D96B4635-C71C-1FC4-84E1-30E77C69F55B}"/>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9E53D687-FF85-1528-4D34-B674C9ECF299}"/>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FEEB7D3A-2FFA-37F8-2D1A-5DF1DCACA89B}"/>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30D3EACB-7E45-1F4B-E1A3-3FADA76EA34B}"/>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DC29A67B-9A52-47E5-363C-A98117E4F464}"/>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86B4D0B4-D4BB-5FD0-A125-879D3EF3A877}"/>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27501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8279BE-45EA-107E-5852-5C40DF4E13DE}"/>
              </a:ext>
            </a:extLst>
          </p:cNvPr>
          <p:cNvGrpSpPr/>
          <p:nvPr/>
        </p:nvGrpSpPr>
        <p:grpSpPr>
          <a:xfrm>
            <a:off x="-13644" y="0"/>
            <a:ext cx="6521302" cy="6865872"/>
            <a:chOff x="383305" y="0"/>
            <a:chExt cx="6521302" cy="6865872"/>
          </a:xfrm>
        </p:grpSpPr>
        <p:pic>
          <p:nvPicPr>
            <p:cNvPr id="13" name="Picture 12" descr="Feet in a pool of water&#10;&#10;Description automatically generated">
              <a:extLst>
                <a:ext uri="{FF2B5EF4-FFF2-40B4-BE49-F238E27FC236}">
                  <a16:creationId xmlns:a16="http://schemas.microsoft.com/office/drawing/2014/main" id="{EA47B40B-0D80-F8CD-F29E-06972C8B81C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3305" y="2293"/>
              <a:ext cx="6287386" cy="6861286"/>
            </a:xfrm>
            <a:prstGeom prst="rect">
              <a:avLst/>
            </a:prstGeom>
          </p:spPr>
        </p:pic>
        <p:pic>
          <p:nvPicPr>
            <p:cNvPr id="15" name="Picture 14" descr="A black and white picture of a black and white picture of a black and white picture of a black and white picture of a black and white picture of a black and white picture of a black and&#10;&#10;Description automatically generated">
              <a:extLst>
                <a:ext uri="{FF2B5EF4-FFF2-40B4-BE49-F238E27FC236}">
                  <a16:creationId xmlns:a16="http://schemas.microsoft.com/office/drawing/2014/main" id="{E6475963-E337-277D-9B2E-4C7D532A997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83305" y="0"/>
              <a:ext cx="6521302" cy="6865872"/>
            </a:xfrm>
            <a:prstGeom prst="rect">
              <a:avLst/>
            </a:prstGeom>
          </p:spPr>
        </p:pic>
      </p:grpSp>
      <p:sp>
        <p:nvSpPr>
          <p:cNvPr id="18" name="TextBox 17">
            <a:extLst>
              <a:ext uri="{FF2B5EF4-FFF2-40B4-BE49-F238E27FC236}">
                <a16:creationId xmlns:a16="http://schemas.microsoft.com/office/drawing/2014/main" id="{A44A11D0-467D-7C02-6B0D-1809A2A9A98F}"/>
              </a:ext>
            </a:extLst>
          </p:cNvPr>
          <p:cNvSpPr txBox="1"/>
          <p:nvPr/>
        </p:nvSpPr>
        <p:spPr>
          <a:xfrm>
            <a:off x="6507658" y="351992"/>
            <a:ext cx="5684342" cy="646331"/>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600" dirty="0"/>
              <a:t>Drowning risk by age</a:t>
            </a:r>
          </a:p>
        </p:txBody>
      </p:sp>
      <p:sp>
        <p:nvSpPr>
          <p:cNvPr id="20" name="TextBox 19">
            <a:extLst>
              <a:ext uri="{FF2B5EF4-FFF2-40B4-BE49-F238E27FC236}">
                <a16:creationId xmlns:a16="http://schemas.microsoft.com/office/drawing/2014/main" id="{85488DF1-7685-2F37-8BE7-3E1A0CC55ADE}"/>
              </a:ext>
            </a:extLst>
          </p:cNvPr>
          <p:cNvSpPr txBox="1"/>
          <p:nvPr/>
        </p:nvSpPr>
        <p:spPr>
          <a:xfrm>
            <a:off x="6507658" y="2135045"/>
            <a:ext cx="5026679" cy="2100575"/>
          </a:xfrm>
          <a:prstGeom prst="rect">
            <a:avLst/>
          </a:prstGeom>
          <a:noFill/>
        </p:spPr>
        <p:txBody>
          <a:bodyPr wrap="square">
            <a:spAutoFit/>
          </a:bodyPr>
          <a:lstStyle/>
          <a:p>
            <a:r>
              <a:rPr lang="en-US" sz="2400" dirty="0">
                <a:solidFill>
                  <a:srgbClr val="54585F"/>
                </a:solidFill>
                <a:latin typeface="Calibri" panose="020F0502020204030204" pitchFamily="34" charset="0"/>
              </a:rPr>
              <a:t>Different drowning risks exist for each childhood age group.</a:t>
            </a:r>
          </a:p>
          <a:p>
            <a:endParaRPr lang="en-US" sz="1050" dirty="0">
              <a:solidFill>
                <a:prstClr val="black"/>
              </a:solidFill>
              <a:latin typeface="Microsoft Sans Serif" panose="020B0604020202020204" pitchFamily="34" charset="0"/>
            </a:endParaRPr>
          </a:p>
          <a:p>
            <a:r>
              <a:rPr lang="en-US" sz="2400" dirty="0">
                <a:solidFill>
                  <a:srgbClr val="54585F"/>
                </a:solidFill>
                <a:latin typeface="Calibri" panose="020F0502020204030204" pitchFamily="34" charset="0"/>
              </a:rPr>
              <a:t>Different types of water hazards pose different levels of risk to children, depending on their age.</a:t>
            </a:r>
          </a:p>
        </p:txBody>
      </p:sp>
      <p:grpSp>
        <p:nvGrpSpPr>
          <p:cNvPr id="23" name="Group 22">
            <a:extLst>
              <a:ext uri="{FF2B5EF4-FFF2-40B4-BE49-F238E27FC236}">
                <a16:creationId xmlns:a16="http://schemas.microsoft.com/office/drawing/2014/main" id="{66986624-F604-BD4F-3922-A3CA560C38AC}"/>
              </a:ext>
            </a:extLst>
          </p:cNvPr>
          <p:cNvGrpSpPr/>
          <p:nvPr/>
        </p:nvGrpSpPr>
        <p:grpSpPr>
          <a:xfrm>
            <a:off x="5219638" y="6230839"/>
            <a:ext cx="1474381" cy="395844"/>
            <a:chOff x="5358809" y="6270960"/>
            <a:chExt cx="1474381" cy="395844"/>
          </a:xfrm>
        </p:grpSpPr>
        <p:sp>
          <p:nvSpPr>
            <p:cNvPr id="21" name="Rectangle 20">
              <a:extLst>
                <a:ext uri="{FF2B5EF4-FFF2-40B4-BE49-F238E27FC236}">
                  <a16:creationId xmlns:a16="http://schemas.microsoft.com/office/drawing/2014/main" id="{5D384D9F-8663-0A38-EA71-B03B1052454E}"/>
                </a:ext>
              </a:extLst>
            </p:cNvPr>
            <p:cNvSpPr/>
            <p:nvPr/>
          </p:nvSpPr>
          <p:spPr>
            <a:xfrm>
              <a:off x="5358809" y="6270960"/>
              <a:ext cx="1474381" cy="395844"/>
            </a:xfrm>
            <a:prstGeom prst="rect">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hlinkClick r:id="rId4" action="ppaction://hlinksldjump"/>
              <a:extLst>
                <a:ext uri="{FF2B5EF4-FFF2-40B4-BE49-F238E27FC236}">
                  <a16:creationId xmlns:a16="http://schemas.microsoft.com/office/drawing/2014/main" id="{4689A741-203A-FA77-917A-E46FA3B91A9C}"/>
                </a:ext>
              </a:extLst>
            </p:cNvPr>
            <p:cNvSpPr txBox="1"/>
            <p:nvPr/>
          </p:nvSpPr>
          <p:spPr>
            <a:xfrm>
              <a:off x="5447413" y="6299605"/>
              <a:ext cx="1297172" cy="338554"/>
            </a:xfrm>
            <a:prstGeom prst="rect">
              <a:avLst/>
            </a:prstGeom>
            <a:noFill/>
          </p:spPr>
          <p:txBody>
            <a:bodyPr wrap="square" rtlCol="0">
              <a:spAutoFit/>
            </a:bodyPr>
            <a:lstStyle/>
            <a:p>
              <a:pPr algn="ctr"/>
              <a:r>
                <a:rPr lang="en-AU" sz="1600" dirty="0">
                  <a:solidFill>
                    <a:schemeClr val="bg1"/>
                  </a:solidFill>
                  <a:hlinkClick r:id="rId4" action="ppaction://hlinksldjump">
                    <a:extLst>
                      <a:ext uri="{A12FA001-AC4F-418D-AE19-62706E023703}">
                        <ahyp:hlinkClr xmlns:ahyp="http://schemas.microsoft.com/office/drawing/2018/hyperlinkcolor" val="tx"/>
                      </a:ext>
                    </a:extLst>
                  </a:hlinkClick>
                </a:rPr>
                <a:t>Main Menu</a:t>
              </a:r>
              <a:endParaRPr lang="en-AU" sz="1600" dirty="0">
                <a:solidFill>
                  <a:schemeClr val="bg1"/>
                </a:solidFill>
              </a:endParaRPr>
            </a:p>
          </p:txBody>
        </p:sp>
      </p:grpSp>
      <p:grpSp>
        <p:nvGrpSpPr>
          <p:cNvPr id="26" name="Group 25">
            <a:extLst>
              <a:ext uri="{FF2B5EF4-FFF2-40B4-BE49-F238E27FC236}">
                <a16:creationId xmlns:a16="http://schemas.microsoft.com/office/drawing/2014/main" id="{A142AE02-C76D-9845-6539-0587A6C6B9DB}"/>
              </a:ext>
            </a:extLst>
          </p:cNvPr>
          <p:cNvGrpSpPr/>
          <p:nvPr/>
        </p:nvGrpSpPr>
        <p:grpSpPr>
          <a:xfrm>
            <a:off x="11426971" y="6235173"/>
            <a:ext cx="403575" cy="395844"/>
            <a:chOff x="11077225" y="5923214"/>
            <a:chExt cx="629425" cy="617367"/>
          </a:xfrm>
        </p:grpSpPr>
        <p:grpSp>
          <p:nvGrpSpPr>
            <p:cNvPr id="27" name="Group 26">
              <a:extLst>
                <a:ext uri="{FF2B5EF4-FFF2-40B4-BE49-F238E27FC236}">
                  <a16:creationId xmlns:a16="http://schemas.microsoft.com/office/drawing/2014/main" id="{51BF6E45-2CFF-7374-895D-F58B09CD3278}"/>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9" name="Oval 28">
                <a:hlinkClick r:id="" action="ppaction://hlinkshowjump?jump=nextslide"/>
                <a:extLst>
                  <a:ext uri="{FF2B5EF4-FFF2-40B4-BE49-F238E27FC236}">
                    <a16:creationId xmlns:a16="http://schemas.microsoft.com/office/drawing/2014/main" id="{73589C91-B71E-EC95-6EAD-7338BD1463CF}"/>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0" name="Arrow: Right 29">
                <a:extLst>
                  <a:ext uri="{FF2B5EF4-FFF2-40B4-BE49-F238E27FC236}">
                    <a16:creationId xmlns:a16="http://schemas.microsoft.com/office/drawing/2014/main" id="{B22F4F70-9A53-D69F-1BC9-E3E5B47F05BF}"/>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8" name="Arrow: Right 27">
              <a:hlinkClick r:id="" action="ppaction://hlinkshowjump?jump=nextslide"/>
              <a:extLst>
                <a:ext uri="{FF2B5EF4-FFF2-40B4-BE49-F238E27FC236}">
                  <a16:creationId xmlns:a16="http://schemas.microsoft.com/office/drawing/2014/main" id="{82954130-3B89-C713-F305-543B177CE822}"/>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61594683-0F90-2431-4FD1-C959D83B36C6}"/>
              </a:ext>
            </a:extLst>
          </p:cNvPr>
          <p:cNvGrpSpPr/>
          <p:nvPr/>
        </p:nvGrpSpPr>
        <p:grpSpPr>
          <a:xfrm>
            <a:off x="289675" y="6235173"/>
            <a:ext cx="403575" cy="395844"/>
            <a:chOff x="384682" y="5923214"/>
            <a:chExt cx="629425" cy="617367"/>
          </a:xfrm>
        </p:grpSpPr>
        <p:sp>
          <p:nvSpPr>
            <p:cNvPr id="32" name="Oval 31">
              <a:hlinkClick r:id="" action="ppaction://hlinkshowjump?jump=previousslide"/>
              <a:extLst>
                <a:ext uri="{FF2B5EF4-FFF2-40B4-BE49-F238E27FC236}">
                  <a16:creationId xmlns:a16="http://schemas.microsoft.com/office/drawing/2014/main" id="{63BCCD55-D0A7-76BA-6CC9-B234A0D8CFD3}"/>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3" name="Arrow: Right 32">
              <a:hlinkClick r:id="" action="ppaction://hlinkshowjump?jump=previousslide"/>
              <a:extLst>
                <a:ext uri="{FF2B5EF4-FFF2-40B4-BE49-F238E27FC236}">
                  <a16:creationId xmlns:a16="http://schemas.microsoft.com/office/drawing/2014/main" id="{FC0FAE5C-6144-CCE0-E11A-0DC69A597378}"/>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985512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baby playing in a bucket&#10;&#10;Description automatically generated with low confidence">
            <a:extLst>
              <a:ext uri="{FF2B5EF4-FFF2-40B4-BE49-F238E27FC236}">
                <a16:creationId xmlns:a16="http://schemas.microsoft.com/office/drawing/2014/main" id="{E117F984-D5AE-2627-725E-23BAC99F396E}"/>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4038599" y="10"/>
            <a:ext cx="8160026" cy="6875809"/>
          </a:xfrm>
          <a:prstGeom prst="rect">
            <a:avLst/>
          </a:prstGeom>
          <a:ln>
            <a:noFill/>
          </a:ln>
        </p:spPr>
      </p:pic>
      <p:sp>
        <p:nvSpPr>
          <p:cNvPr id="11" name="TextBox 10">
            <a:extLst>
              <a:ext uri="{FF2B5EF4-FFF2-40B4-BE49-F238E27FC236}">
                <a16:creationId xmlns:a16="http://schemas.microsoft.com/office/drawing/2014/main" id="{56492EE9-236B-6C98-ACD4-CEE1E076FA84}"/>
              </a:ext>
            </a:extLst>
          </p:cNvPr>
          <p:cNvSpPr txBox="1"/>
          <p:nvPr/>
        </p:nvSpPr>
        <p:spPr>
          <a:xfrm>
            <a:off x="0" y="4293127"/>
            <a:ext cx="4038599" cy="1200329"/>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en-AU" sz="3600" dirty="0"/>
              <a:t>Drowning risk by age</a:t>
            </a:r>
          </a:p>
        </p:txBody>
      </p:sp>
      <p:grpSp>
        <p:nvGrpSpPr>
          <p:cNvPr id="20" name="Group 19">
            <a:extLst>
              <a:ext uri="{FF2B5EF4-FFF2-40B4-BE49-F238E27FC236}">
                <a16:creationId xmlns:a16="http://schemas.microsoft.com/office/drawing/2014/main" id="{8FADF0C5-D215-EE08-C786-C5ABDA002FC1}"/>
              </a:ext>
            </a:extLst>
          </p:cNvPr>
          <p:cNvGrpSpPr/>
          <p:nvPr/>
        </p:nvGrpSpPr>
        <p:grpSpPr>
          <a:xfrm>
            <a:off x="11426971" y="6235173"/>
            <a:ext cx="403575" cy="395844"/>
            <a:chOff x="11077225" y="5923214"/>
            <a:chExt cx="629425" cy="617367"/>
          </a:xfrm>
        </p:grpSpPr>
        <p:grpSp>
          <p:nvGrpSpPr>
            <p:cNvPr id="21" name="Group 20">
              <a:extLst>
                <a:ext uri="{FF2B5EF4-FFF2-40B4-BE49-F238E27FC236}">
                  <a16:creationId xmlns:a16="http://schemas.microsoft.com/office/drawing/2014/main" id="{195940D2-5ADC-8E79-3C2B-A0FEB3FD8C84}"/>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3" name="Oval 22">
                <a:hlinkClick r:id="" action="ppaction://hlinkshowjump?jump=nextslide"/>
                <a:extLst>
                  <a:ext uri="{FF2B5EF4-FFF2-40B4-BE49-F238E27FC236}">
                    <a16:creationId xmlns:a16="http://schemas.microsoft.com/office/drawing/2014/main" id="{FDDD3433-AA58-88EF-57E9-AE5CD9A1A6E6}"/>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4" name="Arrow: Right 23">
                <a:extLst>
                  <a:ext uri="{FF2B5EF4-FFF2-40B4-BE49-F238E27FC236}">
                    <a16:creationId xmlns:a16="http://schemas.microsoft.com/office/drawing/2014/main" id="{EC3DBE0B-5451-ADB2-F9EE-CB94D221120F}"/>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2" name="Arrow: Right 21">
              <a:hlinkClick r:id="" action="ppaction://hlinkshowjump?jump=nextslide"/>
              <a:extLst>
                <a:ext uri="{FF2B5EF4-FFF2-40B4-BE49-F238E27FC236}">
                  <a16:creationId xmlns:a16="http://schemas.microsoft.com/office/drawing/2014/main" id="{D70C6870-51AB-C790-637C-0D26FBA3D38D}"/>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5" name="Group 24">
            <a:extLst>
              <a:ext uri="{FF2B5EF4-FFF2-40B4-BE49-F238E27FC236}">
                <a16:creationId xmlns:a16="http://schemas.microsoft.com/office/drawing/2014/main" id="{E8DBFC5B-FDA3-9D58-B499-4D8B265CD4C1}"/>
              </a:ext>
            </a:extLst>
          </p:cNvPr>
          <p:cNvGrpSpPr/>
          <p:nvPr/>
        </p:nvGrpSpPr>
        <p:grpSpPr>
          <a:xfrm>
            <a:off x="289675" y="6235173"/>
            <a:ext cx="403575" cy="395844"/>
            <a:chOff x="384682" y="5923214"/>
            <a:chExt cx="629425" cy="617367"/>
          </a:xfrm>
        </p:grpSpPr>
        <p:sp>
          <p:nvSpPr>
            <p:cNvPr id="26" name="Oval 25">
              <a:hlinkClick r:id="" action="ppaction://hlinkshowjump?jump=previousslide"/>
              <a:extLst>
                <a:ext uri="{FF2B5EF4-FFF2-40B4-BE49-F238E27FC236}">
                  <a16:creationId xmlns:a16="http://schemas.microsoft.com/office/drawing/2014/main" id="{CEB19562-66BD-11A5-EBAD-12DF43A01C15}"/>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hlinkClick r:id="" action="ppaction://hlinkshowjump?jump=previousslide"/>
              <a:extLst>
                <a:ext uri="{FF2B5EF4-FFF2-40B4-BE49-F238E27FC236}">
                  <a16:creationId xmlns:a16="http://schemas.microsoft.com/office/drawing/2014/main" id="{56C1B992-CF8B-8CD7-B7E9-CDF66AC1AB5E}"/>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896529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A58150-6157-2E28-53C0-5EB12E93DE2C}"/>
              </a:ext>
            </a:extLst>
          </p:cNvPr>
          <p:cNvGrpSpPr/>
          <p:nvPr/>
        </p:nvGrpSpPr>
        <p:grpSpPr>
          <a:xfrm>
            <a:off x="289675" y="6235173"/>
            <a:ext cx="403575" cy="395844"/>
            <a:chOff x="384682" y="5923214"/>
            <a:chExt cx="629425" cy="617367"/>
          </a:xfrm>
        </p:grpSpPr>
        <p:sp>
          <p:nvSpPr>
            <p:cNvPr id="3" name="Oval 2">
              <a:hlinkClick r:id="" action="ppaction://hlinkshowjump?jump=previousslide"/>
              <a:extLst>
                <a:ext uri="{FF2B5EF4-FFF2-40B4-BE49-F238E27FC236}">
                  <a16:creationId xmlns:a16="http://schemas.microsoft.com/office/drawing/2014/main" id="{A249A50A-9419-40CB-1EC3-842E64F8D75C}"/>
                </a:ext>
              </a:extLst>
            </p:cNvPr>
            <p:cNvSpPr/>
            <p:nvPr/>
          </p:nvSpPr>
          <p:spPr>
            <a:xfrm rot="10800000">
              <a:off x="384682" y="5923214"/>
              <a:ext cx="629425" cy="617367"/>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 name="Arrow: Right 3">
              <a:hlinkClick r:id="" action="ppaction://hlinkshowjump?jump=nextslide"/>
              <a:extLst>
                <a:ext uri="{FF2B5EF4-FFF2-40B4-BE49-F238E27FC236}">
                  <a16:creationId xmlns:a16="http://schemas.microsoft.com/office/drawing/2014/main" id="{E2DB48A6-09B4-2653-C234-CB88A331DB3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TextBox 9">
            <a:extLst>
              <a:ext uri="{FF2B5EF4-FFF2-40B4-BE49-F238E27FC236}">
                <a16:creationId xmlns:a16="http://schemas.microsoft.com/office/drawing/2014/main" id="{6693356C-2750-3507-86CE-75CBAE27EC6D}"/>
              </a:ext>
            </a:extLst>
          </p:cNvPr>
          <p:cNvSpPr txBox="1"/>
          <p:nvPr/>
        </p:nvSpPr>
        <p:spPr>
          <a:xfrm>
            <a:off x="5276432" y="593052"/>
            <a:ext cx="6915568" cy="646331"/>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600" dirty="0"/>
              <a:t>Drowning risk by age</a:t>
            </a:r>
          </a:p>
        </p:txBody>
      </p:sp>
      <p:pic>
        <p:nvPicPr>
          <p:cNvPr id="11" name="Picture 10" descr="A baby in a bathtub&#10;&#10;Description automatically generated">
            <a:extLst>
              <a:ext uri="{FF2B5EF4-FFF2-40B4-BE49-F238E27FC236}">
                <a16:creationId xmlns:a16="http://schemas.microsoft.com/office/drawing/2014/main" id="{4EE71C7B-FDB8-D5EC-37CD-8926AEC99355}"/>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TextBox 12">
            <a:extLst>
              <a:ext uri="{FF2B5EF4-FFF2-40B4-BE49-F238E27FC236}">
                <a16:creationId xmlns:a16="http://schemas.microsoft.com/office/drawing/2014/main" id="{2A168721-E24C-FC73-6E66-0BDAC59802F6}"/>
              </a:ext>
            </a:extLst>
          </p:cNvPr>
          <p:cNvSpPr txBox="1"/>
          <p:nvPr/>
        </p:nvSpPr>
        <p:spPr>
          <a:xfrm>
            <a:off x="5276432" y="1510803"/>
            <a:ext cx="6127896" cy="4724370"/>
          </a:xfrm>
          <a:prstGeom prst="rect">
            <a:avLst/>
          </a:prstGeom>
          <a:noFill/>
        </p:spPr>
        <p:txBody>
          <a:bodyPr wrap="square">
            <a:spAutoFit/>
          </a:bodyPr>
          <a:lstStyle/>
          <a:p>
            <a:r>
              <a:rPr lang="en-AU" sz="2000" b="1" dirty="0">
                <a:solidFill>
                  <a:srgbClr val="54585F"/>
                </a:solidFill>
                <a:latin typeface="Calibri" panose="020F0502020204030204" pitchFamily="34" charset="0"/>
              </a:rPr>
              <a:t>Babies (0–1-year-old)</a:t>
            </a:r>
          </a:p>
          <a:p>
            <a:pPr>
              <a:buFont typeface="Symbol" panose="05050102010706020507" pitchFamily="18" charset="2"/>
              <a:buChar char="·"/>
            </a:pPr>
            <a:endParaRPr lang="en-AU" sz="2000" b="1" dirty="0">
              <a:solidFill>
                <a:srgbClr val="54585F"/>
              </a:solidFill>
              <a:latin typeface="Calibri" panose="020F0502020204030204" pitchFamily="34" charset="0"/>
            </a:endParaRPr>
          </a:p>
          <a:p>
            <a:pPr marL="285750" indent="-285750">
              <a:buFont typeface="Arial" panose="020B0604020202020204" pitchFamily="34" charset="0"/>
              <a:buChar char="•"/>
            </a:pPr>
            <a:r>
              <a:rPr lang="en-US" b="0" dirty="0">
                <a:solidFill>
                  <a:srgbClr val="54585F"/>
                </a:solidFill>
                <a:latin typeface="Calibri" panose="020F0502020204030204" pitchFamily="34" charset="0"/>
              </a:rPr>
              <a:t>Infants aged less than 1 year of age are more likely to drown in a bathtub.</a:t>
            </a:r>
          </a:p>
          <a:p>
            <a:pPr marL="285750" indent="-285750">
              <a:buFont typeface="Arial" panose="020B0604020202020204" pitchFamily="34" charset="0"/>
              <a:buChar char="•"/>
            </a:pPr>
            <a:endParaRPr lang="en-US" sz="11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b="0" dirty="0">
                <a:solidFill>
                  <a:srgbClr val="54585F"/>
                </a:solidFill>
                <a:latin typeface="Calibri" panose="020F0502020204030204" pitchFamily="34" charset="0"/>
              </a:rPr>
              <a:t>The 2023/24 report showed that children aged 1 year accounted fo</a:t>
            </a:r>
            <a:r>
              <a:rPr lang="en-US" dirty="0">
                <a:solidFill>
                  <a:srgbClr val="54585F"/>
                </a:solidFill>
                <a:latin typeface="Calibri" panose="020F0502020204030204" pitchFamily="34" charset="0"/>
              </a:rPr>
              <a:t>r the highest number of drowning deaths in the 0-4 age group, with 6 children aged 1 year dying from drowning.</a:t>
            </a:r>
          </a:p>
          <a:p>
            <a:pPr marL="285750" indent="-285750">
              <a:buFont typeface="Arial" panose="020B0604020202020204" pitchFamily="34" charset="0"/>
              <a:buChar char="•"/>
            </a:pPr>
            <a:endParaRPr lang="en-US" sz="11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b="0" dirty="0">
                <a:solidFill>
                  <a:srgbClr val="54585F"/>
                </a:solidFill>
                <a:latin typeface="Calibri" panose="020F0502020204030204" pitchFamily="34" charset="0"/>
              </a:rPr>
              <a:t>20 seconds and a few centimeters of water is all it takes for a baby or toddler to drown.</a:t>
            </a:r>
          </a:p>
          <a:p>
            <a:pPr marL="285750" indent="-285750">
              <a:buFont typeface="Arial" panose="020B0604020202020204" pitchFamily="34" charset="0"/>
              <a:buChar char="•"/>
            </a:pPr>
            <a:endParaRPr lang="en-US" sz="11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b="0" dirty="0">
                <a:solidFill>
                  <a:srgbClr val="54585F"/>
                </a:solidFill>
                <a:latin typeface="Calibri" panose="020F0502020204030204" pitchFamily="34" charset="0"/>
              </a:rPr>
              <a:t>Water hazards such as buckets and swimming pools are the next most common locations for drownings.</a:t>
            </a:r>
          </a:p>
          <a:p>
            <a:pPr marL="285750" indent="-285750">
              <a:buFont typeface="Arial" panose="020B0604020202020204" pitchFamily="34" charset="0"/>
              <a:buChar char="•"/>
            </a:pPr>
            <a:endParaRPr lang="en-US" sz="12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b="0" dirty="0">
                <a:solidFill>
                  <a:srgbClr val="54585F"/>
                </a:solidFill>
                <a:latin typeface="Calibri" panose="020F0502020204030204" pitchFamily="34" charset="0"/>
              </a:rPr>
              <a:t>Supervision is the most important strategy to use for keeping babies safe around water in this age group.</a:t>
            </a:r>
            <a:endParaRPr lang="en-US" sz="1000" b="0" dirty="0">
              <a:solidFill>
                <a:prstClr val="black"/>
              </a:solidFill>
              <a:latin typeface="Microsoft Sans Serif" panose="020B0604020202020204" pitchFamily="34" charset="0"/>
            </a:endParaRPr>
          </a:p>
        </p:txBody>
      </p:sp>
      <p:grpSp>
        <p:nvGrpSpPr>
          <p:cNvPr id="24" name="Group 23">
            <a:extLst>
              <a:ext uri="{FF2B5EF4-FFF2-40B4-BE49-F238E27FC236}">
                <a16:creationId xmlns:a16="http://schemas.microsoft.com/office/drawing/2014/main" id="{E39DC9E4-7F32-AD02-6BF2-CCCEC59B0812}"/>
              </a:ext>
            </a:extLst>
          </p:cNvPr>
          <p:cNvGrpSpPr/>
          <p:nvPr/>
        </p:nvGrpSpPr>
        <p:grpSpPr>
          <a:xfrm>
            <a:off x="11499850" y="6235173"/>
            <a:ext cx="403575" cy="395844"/>
            <a:chOff x="11077225" y="5923214"/>
            <a:chExt cx="629425" cy="617367"/>
          </a:xfrm>
        </p:grpSpPr>
        <p:grpSp>
          <p:nvGrpSpPr>
            <p:cNvPr id="25" name="Group 24">
              <a:extLst>
                <a:ext uri="{FF2B5EF4-FFF2-40B4-BE49-F238E27FC236}">
                  <a16:creationId xmlns:a16="http://schemas.microsoft.com/office/drawing/2014/main" id="{88A6B889-F978-7FDB-7619-AC84CB261713}"/>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7" name="Oval 26">
                <a:hlinkClick r:id="" action="ppaction://hlinkshowjump?jump=nextslide"/>
                <a:extLst>
                  <a:ext uri="{FF2B5EF4-FFF2-40B4-BE49-F238E27FC236}">
                    <a16:creationId xmlns:a16="http://schemas.microsoft.com/office/drawing/2014/main" id="{682EB170-88E9-5050-C75E-5A9B35C7D606}"/>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dirty="0">
                  <a:effectLst>
                    <a:outerShdw blurRad="50800" dist="38100" algn="l" rotWithShape="0">
                      <a:prstClr val="black">
                        <a:alpha val="40000"/>
                      </a:prstClr>
                    </a:outerShdw>
                  </a:effectLst>
                </a:endParaRPr>
              </a:p>
            </p:txBody>
          </p:sp>
          <p:sp>
            <p:nvSpPr>
              <p:cNvPr id="28" name="Arrow: Right 27">
                <a:extLst>
                  <a:ext uri="{FF2B5EF4-FFF2-40B4-BE49-F238E27FC236}">
                    <a16:creationId xmlns:a16="http://schemas.microsoft.com/office/drawing/2014/main" id="{C49131E9-ADCC-E9BC-12A6-BB3E8A7A289C}"/>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6" name="Arrow: Right 25">
              <a:hlinkClick r:id="" action="ppaction://hlinkshowjump?jump=nextslide"/>
              <a:extLst>
                <a:ext uri="{FF2B5EF4-FFF2-40B4-BE49-F238E27FC236}">
                  <a16:creationId xmlns:a16="http://schemas.microsoft.com/office/drawing/2014/main" id="{A579A036-003E-D251-9BCA-FBAC5C91F683}"/>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9" name="Group 28">
            <a:extLst>
              <a:ext uri="{FF2B5EF4-FFF2-40B4-BE49-F238E27FC236}">
                <a16:creationId xmlns:a16="http://schemas.microsoft.com/office/drawing/2014/main" id="{9FD5C66C-6306-9698-6282-9036A5F85175}"/>
              </a:ext>
            </a:extLst>
          </p:cNvPr>
          <p:cNvGrpSpPr/>
          <p:nvPr/>
        </p:nvGrpSpPr>
        <p:grpSpPr>
          <a:xfrm>
            <a:off x="362554" y="6235173"/>
            <a:ext cx="403575" cy="395844"/>
            <a:chOff x="384682" y="5923214"/>
            <a:chExt cx="629425" cy="617367"/>
          </a:xfrm>
        </p:grpSpPr>
        <p:sp>
          <p:nvSpPr>
            <p:cNvPr id="30" name="Oval 29">
              <a:hlinkClick r:id="" action="ppaction://hlinkshowjump?jump=previousslide"/>
              <a:extLst>
                <a:ext uri="{FF2B5EF4-FFF2-40B4-BE49-F238E27FC236}">
                  <a16:creationId xmlns:a16="http://schemas.microsoft.com/office/drawing/2014/main" id="{5A255BEB-15E0-A4E7-C07D-9C014781A7B3}"/>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dirty="0">
                <a:effectLst>
                  <a:outerShdw blurRad="50800" dist="38100" algn="l" rotWithShape="0">
                    <a:prstClr val="black">
                      <a:alpha val="40000"/>
                    </a:prstClr>
                  </a:outerShdw>
                </a:effectLst>
              </a:endParaRPr>
            </a:p>
          </p:txBody>
        </p:sp>
        <p:sp>
          <p:nvSpPr>
            <p:cNvPr id="31" name="Arrow: Right 30">
              <a:hlinkClick r:id="" action="ppaction://hlinkshowjump?jump=previousslide"/>
              <a:extLst>
                <a:ext uri="{FF2B5EF4-FFF2-40B4-BE49-F238E27FC236}">
                  <a16:creationId xmlns:a16="http://schemas.microsoft.com/office/drawing/2014/main" id="{07C5FE65-4420-5A0C-FFAC-B2604FEAC5C5}"/>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041604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9CD1BA-87B0-B02A-D32E-7575CCC586D9}"/>
              </a:ext>
            </a:extLst>
          </p:cNvPr>
          <p:cNvSpPr txBox="1"/>
          <p:nvPr/>
        </p:nvSpPr>
        <p:spPr>
          <a:xfrm>
            <a:off x="0" y="287248"/>
            <a:ext cx="5421805"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AU" sz="3200" dirty="0"/>
              <a:t>Drowning risk by age</a:t>
            </a:r>
          </a:p>
        </p:txBody>
      </p:sp>
      <p:sp>
        <p:nvSpPr>
          <p:cNvPr id="14" name="TextBox 13">
            <a:extLst>
              <a:ext uri="{FF2B5EF4-FFF2-40B4-BE49-F238E27FC236}">
                <a16:creationId xmlns:a16="http://schemas.microsoft.com/office/drawing/2014/main" id="{4F4FC669-89BB-0361-944C-0F6B1644AC96}"/>
              </a:ext>
            </a:extLst>
          </p:cNvPr>
          <p:cNvSpPr txBox="1"/>
          <p:nvPr/>
        </p:nvSpPr>
        <p:spPr>
          <a:xfrm>
            <a:off x="289676" y="1935004"/>
            <a:ext cx="4873996" cy="2385268"/>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54585F"/>
                </a:solidFill>
                <a:latin typeface="Calibri" panose="020F0502020204030204" pitchFamily="34" charset="0"/>
              </a:rPr>
              <a:t>Children between 0 to 4 years of age are most vulnerable to drowning in swimming pools due to their increased mobility and curiosity.</a:t>
            </a:r>
          </a:p>
          <a:p>
            <a:endParaRPr lang="en-US" sz="105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0–4-year age group represents 5% (15 children) of drowning cases in the 2023/24 period.</a:t>
            </a:r>
          </a:p>
          <a:p>
            <a:pPr marL="285750" indent="-285750">
              <a:buFont typeface="Arial" panose="020B0604020202020204" pitchFamily="34" charset="0"/>
              <a:buChar char="•"/>
            </a:pPr>
            <a:endParaRPr lang="en-US" sz="105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87% of all drowning deaths in this age group were males, with most drowning deaths occurring from a fall into water (60%)</a:t>
            </a:r>
          </a:p>
        </p:txBody>
      </p:sp>
      <p:grpSp>
        <p:nvGrpSpPr>
          <p:cNvPr id="21" name="Group 20">
            <a:extLst>
              <a:ext uri="{FF2B5EF4-FFF2-40B4-BE49-F238E27FC236}">
                <a16:creationId xmlns:a16="http://schemas.microsoft.com/office/drawing/2014/main" id="{03ADE123-0040-14BF-6ACB-9C90998BE329}"/>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B70A76E3-A610-D525-237B-FEB8542CF774}"/>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DDBBA34B-EEB6-C6BF-0F39-B17F08892470}"/>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9FFEEF2A-0180-DB63-499A-065D2C90C560}"/>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EBC5D4DD-26BA-E33E-9979-EC05E3579831}"/>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24FA5CC9-2CF7-27A4-2A06-CD11E6E0C3F0}"/>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E7031813-4979-8201-48FD-785CE2C46EB5}"/>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C16F3455-668F-A3B7-E63B-6B2A9A0B8A23}"/>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 name="Picture 2">
            <a:extLst>
              <a:ext uri="{FF2B5EF4-FFF2-40B4-BE49-F238E27FC236}">
                <a16:creationId xmlns:a16="http://schemas.microsoft.com/office/drawing/2014/main" id="{BE5DDA7F-E4CC-1F79-2AA0-F057256C77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9171" y="805119"/>
            <a:ext cx="6194009" cy="5367549"/>
          </a:xfrm>
          <a:prstGeom prst="rect">
            <a:avLst/>
          </a:prstGeom>
        </p:spPr>
      </p:pic>
    </p:spTree>
    <p:extLst>
      <p:ext uri="{BB962C8B-B14F-4D97-AF65-F5344CB8AC3E}">
        <p14:creationId xmlns:p14="http://schemas.microsoft.com/office/powerpoint/2010/main" val="284448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on a surfboard&#10;&#10;Description automatically generated">
            <a:extLst>
              <a:ext uri="{FF2B5EF4-FFF2-40B4-BE49-F238E27FC236}">
                <a16:creationId xmlns:a16="http://schemas.microsoft.com/office/drawing/2014/main" id="{5CE9D8DB-5808-E495-85CB-17F0115BCD2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7180521" y="0"/>
            <a:ext cx="5011479" cy="6877999"/>
          </a:xfrm>
          <a:prstGeom prst="rect">
            <a:avLst/>
          </a:prstGeom>
          <a:ln>
            <a:noFill/>
          </a:ln>
        </p:spPr>
      </p:pic>
      <p:sp>
        <p:nvSpPr>
          <p:cNvPr id="11" name="TextBox 10">
            <a:extLst>
              <a:ext uri="{FF2B5EF4-FFF2-40B4-BE49-F238E27FC236}">
                <a16:creationId xmlns:a16="http://schemas.microsoft.com/office/drawing/2014/main" id="{936EF0C2-C039-9E99-D43D-4A8D92539F85}"/>
              </a:ext>
            </a:extLst>
          </p:cNvPr>
          <p:cNvSpPr txBox="1"/>
          <p:nvPr/>
        </p:nvSpPr>
        <p:spPr>
          <a:xfrm>
            <a:off x="289674" y="1030462"/>
            <a:ext cx="6494793" cy="2277547"/>
          </a:xfrm>
          <a:prstGeom prst="rect">
            <a:avLst/>
          </a:prstGeom>
          <a:noFill/>
        </p:spPr>
        <p:txBody>
          <a:bodyPr wrap="square">
            <a:spAutoFit/>
          </a:bodyPr>
          <a:lstStyle/>
          <a:p>
            <a:r>
              <a:rPr lang="en-US" sz="1600" b="1" dirty="0">
                <a:solidFill>
                  <a:srgbClr val="54585F"/>
                </a:solidFill>
                <a:latin typeface="Calibri" panose="020F0502020204030204" pitchFamily="34" charset="0"/>
              </a:rPr>
              <a:t>Children (5 to 14 years)</a:t>
            </a:r>
          </a:p>
          <a:p>
            <a:pPr>
              <a:buFont typeface="Symbol" panose="05050102010706020507" pitchFamily="18" charset="2"/>
              <a:buChar char="·"/>
            </a:pPr>
            <a:endParaRPr lang="en-AU" sz="600" b="1" dirty="0">
              <a:solidFill>
                <a:srgbClr val="54585F"/>
              </a:solidFill>
              <a:latin typeface="Calibri" panose="020F0502020204030204" pitchFamily="34" charset="0"/>
            </a:endParaRPr>
          </a:p>
          <a:p>
            <a:pPr>
              <a:buFont typeface="Symbol" panose="05050102010706020507" pitchFamily="18" charset="2"/>
              <a:buChar char="·"/>
            </a:pPr>
            <a:endParaRPr lang="en-AU" sz="4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14 c</a:t>
            </a:r>
            <a:r>
              <a:rPr lang="en-US" sz="1600" b="0" dirty="0">
                <a:solidFill>
                  <a:srgbClr val="54585F"/>
                </a:solidFill>
                <a:latin typeface="Calibri" panose="020F0502020204030204" pitchFamily="34" charset="0"/>
              </a:rPr>
              <a:t>hildren aged between 5 to 14 years of age, represented 5% of drowning cases in 2023/24.</a:t>
            </a:r>
          </a:p>
          <a:p>
            <a:pPr marL="285750" indent="-285750">
              <a:buFont typeface="Arial" panose="020B0604020202020204" pitchFamily="34" charset="0"/>
              <a:buChar char="•"/>
            </a:pPr>
            <a:endParaRPr lang="en-US" sz="10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Females represented the majority of drowning deaths in this age group (60%), the only group to do so.</a:t>
            </a:r>
          </a:p>
          <a:p>
            <a:pPr marL="285750" indent="-285750">
              <a:buFont typeface="Arial" panose="020B0604020202020204" pitchFamily="34" charset="0"/>
              <a:buChar char="•"/>
            </a:pPr>
            <a:endParaRPr lang="en-US" sz="10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Increase of 40% drowning deaths for this age range in 2023/24 compared to the 10-year average.</a:t>
            </a:r>
          </a:p>
        </p:txBody>
      </p:sp>
      <p:sp>
        <p:nvSpPr>
          <p:cNvPr id="12" name="TextBox 11">
            <a:extLst>
              <a:ext uri="{FF2B5EF4-FFF2-40B4-BE49-F238E27FC236}">
                <a16:creationId xmlns:a16="http://schemas.microsoft.com/office/drawing/2014/main" id="{E3FEE173-EFF9-8B88-5821-EC8B511D8C52}"/>
              </a:ext>
            </a:extLst>
          </p:cNvPr>
          <p:cNvSpPr txBox="1"/>
          <p:nvPr/>
        </p:nvSpPr>
        <p:spPr>
          <a:xfrm>
            <a:off x="0" y="233868"/>
            <a:ext cx="7180521"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Drowning risk by age</a:t>
            </a:r>
          </a:p>
        </p:txBody>
      </p:sp>
      <p:grpSp>
        <p:nvGrpSpPr>
          <p:cNvPr id="21" name="Group 20">
            <a:extLst>
              <a:ext uri="{FF2B5EF4-FFF2-40B4-BE49-F238E27FC236}">
                <a16:creationId xmlns:a16="http://schemas.microsoft.com/office/drawing/2014/main" id="{E34E2A35-431F-5155-9412-AC038A3BDF3F}"/>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F67B5FAB-E786-86CD-8FF5-1D868EA277D0}"/>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0354D005-6A36-0A5D-6974-464B91F8C134}"/>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50C3DC80-12D9-EEE4-DEA1-E7672FB23E4B}"/>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B314047D-3C78-5C26-1A85-8C5E5C18E075}"/>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2D81A2BA-9C1A-2E53-9164-E5EC582BAD56}"/>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CB8AF412-B330-8876-292A-B8F6571C3A99}"/>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58D0F28A-7785-D266-51B7-866812171E0D}"/>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7" name="Picture 6">
            <a:extLst>
              <a:ext uri="{FF2B5EF4-FFF2-40B4-BE49-F238E27FC236}">
                <a16:creationId xmlns:a16="http://schemas.microsoft.com/office/drawing/2014/main" id="{8E99907D-1411-636C-E0AA-BD95281F43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1891" y="3239188"/>
            <a:ext cx="2965151" cy="2995985"/>
          </a:xfrm>
          <a:prstGeom prst="rect">
            <a:avLst/>
          </a:prstGeom>
        </p:spPr>
      </p:pic>
      <p:sp>
        <p:nvSpPr>
          <p:cNvPr id="8" name="TextBox 7">
            <a:extLst>
              <a:ext uri="{FF2B5EF4-FFF2-40B4-BE49-F238E27FC236}">
                <a16:creationId xmlns:a16="http://schemas.microsoft.com/office/drawing/2014/main" id="{3F1981DC-8171-E9B5-9295-97DD31E0CF61}"/>
              </a:ext>
            </a:extLst>
          </p:cNvPr>
          <p:cNvSpPr txBox="1"/>
          <p:nvPr/>
        </p:nvSpPr>
        <p:spPr>
          <a:xfrm>
            <a:off x="289673" y="3438999"/>
            <a:ext cx="4873997" cy="2492990"/>
          </a:xfrm>
          <a:prstGeom prst="rect">
            <a:avLst/>
          </a:prstGeom>
          <a:noFill/>
        </p:spPr>
        <p:txBody>
          <a:bodyPr wrap="square" rtlCol="0">
            <a:spAutoFit/>
          </a:bodyPr>
          <a:lstStyle/>
          <a:p>
            <a:pPr marL="285750" indent="-285750">
              <a:buFont typeface="Arial" panose="020B0604020202020204" pitchFamily="34" charset="0"/>
              <a:buChar char="•"/>
            </a:pPr>
            <a:r>
              <a:rPr lang="en-AU" sz="1600" dirty="0">
                <a:solidFill>
                  <a:srgbClr val="54585F"/>
                </a:solidFill>
              </a:rPr>
              <a:t>The majority of drowning deaths in this age group occurred in a river/creek (43%) due to an unintentional fall into water, reinforcing the need for swimming and water safety skills to assist in unexpected situations.</a:t>
            </a:r>
          </a:p>
          <a:p>
            <a:pPr marL="285750" indent="-285750">
              <a:buFont typeface="Arial" panose="020B0604020202020204" pitchFamily="34" charset="0"/>
              <a:buChar char="•"/>
            </a:pPr>
            <a:endParaRPr lang="en-AU" sz="1000" dirty="0">
              <a:solidFill>
                <a:srgbClr val="54585F"/>
              </a:solidFill>
            </a:endParaRPr>
          </a:p>
          <a:p>
            <a:pPr marL="285750" indent="-285750">
              <a:buFont typeface="Arial" panose="020B0604020202020204" pitchFamily="34" charset="0"/>
              <a:buChar char="•"/>
            </a:pPr>
            <a:r>
              <a:rPr lang="en-AU" sz="1600" dirty="0">
                <a:solidFill>
                  <a:srgbClr val="54585F"/>
                </a:solidFill>
              </a:rPr>
              <a:t>The majority of drowning deaths for this age group occurred in the summer months (60%) including the peak holiday period.</a:t>
            </a:r>
          </a:p>
          <a:p>
            <a:endParaRPr lang="en-AU" sz="1600" dirty="0"/>
          </a:p>
        </p:txBody>
      </p:sp>
    </p:spTree>
    <p:extLst>
      <p:ext uri="{BB962C8B-B14F-4D97-AF65-F5344CB8AC3E}">
        <p14:creationId xmlns:p14="http://schemas.microsoft.com/office/powerpoint/2010/main" val="1821252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D6A2754-BE47-5504-C4CA-8763C59EB0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36257" y="0"/>
            <a:ext cx="12264513" cy="6903621"/>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001C55C1-82E6-867C-7317-468E6EDF008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418274" y="2691581"/>
            <a:ext cx="9727903" cy="1855322"/>
          </a:xfrm>
          <a:prstGeom prst="rect">
            <a:avLst/>
          </a:prstGeom>
        </p:spPr>
      </p:pic>
      <p:grpSp>
        <p:nvGrpSpPr>
          <p:cNvPr id="16" name="Group 15">
            <a:extLst>
              <a:ext uri="{FF2B5EF4-FFF2-40B4-BE49-F238E27FC236}">
                <a16:creationId xmlns:a16="http://schemas.microsoft.com/office/drawing/2014/main" id="{3DF569E0-F943-71E6-EFDA-BD705622E0B1}"/>
              </a:ext>
            </a:extLst>
          </p:cNvPr>
          <p:cNvGrpSpPr>
            <a:grpSpLocks noGrp="1" noUngrp="1" noRot="1" noMove="1" noResize="1"/>
          </p:cNvGrpSpPr>
          <p:nvPr/>
        </p:nvGrpSpPr>
        <p:grpSpPr>
          <a:xfrm>
            <a:off x="8902931" y="4836006"/>
            <a:ext cx="1953490" cy="461665"/>
            <a:chOff x="8902931" y="4836006"/>
            <a:chExt cx="1953490" cy="461665"/>
          </a:xfrm>
          <a:scene3d>
            <a:camera prst="orthographicFront">
              <a:rot lat="0" lon="0" rev="0"/>
            </a:camera>
            <a:lightRig rig="balanced" dir="t">
              <a:rot lat="0" lon="0" rev="8700000"/>
            </a:lightRig>
          </a:scene3d>
        </p:grpSpPr>
        <p:sp>
          <p:nvSpPr>
            <p:cNvPr id="15" name="Rectangle: Rounded Corners 14">
              <a:hlinkClick r:id="" action="ppaction://hlinkshowjump?jump=nextslide"/>
              <a:extLst>
                <a:ext uri="{FF2B5EF4-FFF2-40B4-BE49-F238E27FC236}">
                  <a16:creationId xmlns:a16="http://schemas.microsoft.com/office/drawing/2014/main" id="{82C1079A-226D-A3B1-B8F7-67EDCC7C3139}"/>
                </a:ext>
              </a:extLst>
            </p:cNvPr>
            <p:cNvSpPr>
              <a:spLocks noGrp="1" noRot="1" noMove="1" noResize="1" noEditPoints="1" noAdjustHandles="1" noChangeArrowheads="1" noChangeShapeType="1"/>
            </p:cNvSpPr>
            <p:nvPr/>
          </p:nvSpPr>
          <p:spPr>
            <a:xfrm>
              <a:off x="8902931" y="4836006"/>
              <a:ext cx="1953490" cy="461665"/>
            </a:xfrm>
            <a:prstGeom prst="roundRect">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68AE4859-0347-A911-E023-473C05E8F4D8}"/>
                </a:ext>
              </a:extLst>
            </p:cNvPr>
            <p:cNvSpPr txBox="1">
              <a:spLocks noGrp="1" noRot="1" noMove="1" noResize="1" noEditPoints="1" noAdjustHandles="1" noChangeArrowheads="1" noChangeShapeType="1"/>
            </p:cNvSpPr>
            <p:nvPr/>
          </p:nvSpPr>
          <p:spPr>
            <a:xfrm>
              <a:off x="8992712" y="4889866"/>
              <a:ext cx="1773928" cy="353943"/>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AU" sz="1700" dirty="0">
                  <a:solidFill>
                    <a:schemeClr val="bg1">
                      <a:lumMod val="95000"/>
                    </a:schemeClr>
                  </a:solidFill>
                  <a:hlinkClick r:id="" action="ppaction://hlinkshowjump?jump=nextslide">
                    <a:extLst>
                      <a:ext uri="{A12FA001-AC4F-418D-AE19-62706E023703}">
                        <ahyp:hlinkClr xmlns:ahyp="http://schemas.microsoft.com/office/drawing/2018/hyperlinkcolor" val="tx"/>
                      </a:ext>
                    </a:extLst>
                  </a:hlinkClick>
                </a:rPr>
                <a:t>Click here to start</a:t>
              </a:r>
              <a:endParaRPr lang="en-AU" sz="1700" dirty="0">
                <a:solidFill>
                  <a:schemeClr val="bg1">
                    <a:lumMod val="95000"/>
                  </a:schemeClr>
                </a:solidFill>
              </a:endParaRPr>
            </a:p>
          </p:txBody>
        </p:sp>
      </p:grpSp>
    </p:spTree>
    <p:extLst>
      <p:ext uri="{BB962C8B-B14F-4D97-AF65-F5344CB8AC3E}">
        <p14:creationId xmlns:p14="http://schemas.microsoft.com/office/powerpoint/2010/main" val="267664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urfer in ocean resting on board">
            <a:extLst>
              <a:ext uri="{FF2B5EF4-FFF2-40B4-BE49-F238E27FC236}">
                <a16:creationId xmlns:a16="http://schemas.microsoft.com/office/drawing/2014/main" id="{DE08B367-07A6-B2BF-8D7D-7CB47E638D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793"/>
          <a:stretch/>
        </p:blipFill>
        <p:spPr>
          <a:xfrm>
            <a:off x="0" y="0"/>
            <a:ext cx="8303078" cy="6858000"/>
          </a:xfrm>
          <a:prstGeom prst="rect">
            <a:avLst/>
          </a:prstGeom>
        </p:spPr>
      </p:pic>
      <p:sp>
        <p:nvSpPr>
          <p:cNvPr id="31" name="Rectangle 30">
            <a:extLst>
              <a:ext uri="{FF2B5EF4-FFF2-40B4-BE49-F238E27FC236}">
                <a16:creationId xmlns:a16="http://schemas.microsoft.com/office/drawing/2014/main" id="{9B0E2E0C-9F5E-62B5-4B8A-1D8B3A9BF3AA}"/>
              </a:ext>
            </a:extLst>
          </p:cNvPr>
          <p:cNvSpPr>
            <a:spLocks noGrp="1" noRot="1" noMove="1" noResize="1" noEditPoints="1" noAdjustHandles="1" noChangeArrowheads="1" noChangeShapeType="1"/>
          </p:cNvSpPr>
          <p:nvPr/>
        </p:nvSpPr>
        <p:spPr>
          <a:xfrm>
            <a:off x="9711" y="0"/>
            <a:ext cx="8509379" cy="6858000"/>
          </a:xfrm>
          <a:prstGeom prst="rect">
            <a:avLst/>
          </a:prstGeom>
          <a:gradFill flip="none" rotWithShape="1">
            <a:gsLst>
              <a:gs pos="13000">
                <a:schemeClr val="accent1">
                  <a:lumMod val="5000"/>
                  <a:lumOff val="95000"/>
                  <a:alpha val="19000"/>
                </a:schemeClr>
              </a:gs>
              <a:gs pos="42000">
                <a:srgbClr val="FBFCFE">
                  <a:alpha val="43000"/>
                </a:srgbClr>
              </a:gs>
              <a:gs pos="67000">
                <a:schemeClr val="bg1">
                  <a:alpha val="98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E3FEE173-EFF9-8B88-5821-EC8B511D8C52}"/>
              </a:ext>
            </a:extLst>
          </p:cNvPr>
          <p:cNvSpPr txBox="1"/>
          <p:nvPr/>
        </p:nvSpPr>
        <p:spPr>
          <a:xfrm>
            <a:off x="5976256" y="431728"/>
            <a:ext cx="6215743"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Drowning risk by age</a:t>
            </a:r>
          </a:p>
        </p:txBody>
      </p:sp>
      <p:sp>
        <p:nvSpPr>
          <p:cNvPr id="16" name="TextBox 15">
            <a:extLst>
              <a:ext uri="{FF2B5EF4-FFF2-40B4-BE49-F238E27FC236}">
                <a16:creationId xmlns:a16="http://schemas.microsoft.com/office/drawing/2014/main" id="{433F0049-7AA6-CF88-5CD1-53C020DD4EF9}"/>
              </a:ext>
            </a:extLst>
          </p:cNvPr>
          <p:cNvSpPr txBox="1"/>
          <p:nvPr/>
        </p:nvSpPr>
        <p:spPr>
          <a:xfrm>
            <a:off x="6196692" y="1386676"/>
            <a:ext cx="5686981" cy="1585049"/>
          </a:xfrm>
          <a:prstGeom prst="rect">
            <a:avLst/>
          </a:prstGeom>
          <a:noFill/>
        </p:spPr>
        <p:txBody>
          <a:bodyPr wrap="square">
            <a:spAutoFit/>
          </a:bodyPr>
          <a:lstStyle/>
          <a:p>
            <a:r>
              <a:rPr lang="en-US" sz="1800" b="1" dirty="0">
                <a:solidFill>
                  <a:srgbClr val="54585F"/>
                </a:solidFill>
                <a:latin typeface="Calibri" panose="020F0502020204030204" pitchFamily="34" charset="0"/>
              </a:rPr>
              <a:t>Children (15- 19 years) cont.…</a:t>
            </a:r>
          </a:p>
          <a:p>
            <a:endParaRPr lang="en-US" b="1"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Drowning deaths in this age group contributed to 3% of drownings in 2023/24 period, a decrease of 1% compared to the 10-year average.</a:t>
            </a:r>
            <a:endParaRPr lang="en-AU" sz="700" b="1" dirty="0">
              <a:solidFill>
                <a:srgbClr val="54585F"/>
              </a:solidFill>
              <a:latin typeface="Calibri" panose="020F0502020204030204" pitchFamily="34" charset="0"/>
            </a:endParaRPr>
          </a:p>
          <a:p>
            <a:endParaRPr lang="en-AU" sz="700" b="1" dirty="0">
              <a:solidFill>
                <a:srgbClr val="54585F"/>
              </a:solidFill>
              <a:latin typeface="Calibri" panose="020F0502020204030204" pitchFamily="34" charset="0"/>
            </a:endParaRPr>
          </a:p>
        </p:txBody>
      </p:sp>
      <p:grpSp>
        <p:nvGrpSpPr>
          <p:cNvPr id="23" name="Group 22">
            <a:extLst>
              <a:ext uri="{FF2B5EF4-FFF2-40B4-BE49-F238E27FC236}">
                <a16:creationId xmlns:a16="http://schemas.microsoft.com/office/drawing/2014/main" id="{A98ABAF9-B879-CE24-7245-459580552B31}"/>
              </a:ext>
            </a:extLst>
          </p:cNvPr>
          <p:cNvGrpSpPr/>
          <p:nvPr/>
        </p:nvGrpSpPr>
        <p:grpSpPr>
          <a:xfrm>
            <a:off x="11426971" y="6235173"/>
            <a:ext cx="403575" cy="395844"/>
            <a:chOff x="11077225" y="5923214"/>
            <a:chExt cx="629425" cy="617367"/>
          </a:xfrm>
        </p:grpSpPr>
        <p:grpSp>
          <p:nvGrpSpPr>
            <p:cNvPr id="24" name="Group 23">
              <a:extLst>
                <a:ext uri="{FF2B5EF4-FFF2-40B4-BE49-F238E27FC236}">
                  <a16:creationId xmlns:a16="http://schemas.microsoft.com/office/drawing/2014/main" id="{9120A0DB-3B48-0337-3387-A35DD57FA331}"/>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6" name="Oval 25">
                <a:hlinkClick r:id="" action="ppaction://hlinkshowjump?jump=nextslide"/>
                <a:extLst>
                  <a:ext uri="{FF2B5EF4-FFF2-40B4-BE49-F238E27FC236}">
                    <a16:creationId xmlns:a16="http://schemas.microsoft.com/office/drawing/2014/main" id="{82A5AAEB-8F84-1552-1E6C-D8B0A06C447A}"/>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extLst>
                  <a:ext uri="{FF2B5EF4-FFF2-40B4-BE49-F238E27FC236}">
                    <a16:creationId xmlns:a16="http://schemas.microsoft.com/office/drawing/2014/main" id="{442D43CB-FCA4-FA5E-EF81-5B67C5207E29}"/>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5" name="Arrow: Right 24">
              <a:hlinkClick r:id="" action="ppaction://hlinkshowjump?jump=nextslide"/>
              <a:extLst>
                <a:ext uri="{FF2B5EF4-FFF2-40B4-BE49-F238E27FC236}">
                  <a16:creationId xmlns:a16="http://schemas.microsoft.com/office/drawing/2014/main" id="{238D352F-38B6-2255-3297-1AE743400B5F}"/>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8" name="Group 27">
            <a:extLst>
              <a:ext uri="{FF2B5EF4-FFF2-40B4-BE49-F238E27FC236}">
                <a16:creationId xmlns:a16="http://schemas.microsoft.com/office/drawing/2014/main" id="{7DFCF8FE-A9E2-3BB8-5A0C-8BE68E07ADA6}"/>
              </a:ext>
            </a:extLst>
          </p:cNvPr>
          <p:cNvGrpSpPr/>
          <p:nvPr/>
        </p:nvGrpSpPr>
        <p:grpSpPr>
          <a:xfrm>
            <a:off x="289675" y="6235173"/>
            <a:ext cx="403575" cy="395844"/>
            <a:chOff x="384682" y="5923214"/>
            <a:chExt cx="629425" cy="617367"/>
          </a:xfrm>
        </p:grpSpPr>
        <p:sp>
          <p:nvSpPr>
            <p:cNvPr id="29" name="Oval 28">
              <a:hlinkClick r:id="" action="ppaction://hlinkshowjump?jump=previousslide"/>
              <a:extLst>
                <a:ext uri="{FF2B5EF4-FFF2-40B4-BE49-F238E27FC236}">
                  <a16:creationId xmlns:a16="http://schemas.microsoft.com/office/drawing/2014/main" id="{CE5F2FEB-A340-7007-92DF-FAE14101F9FD}"/>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0" name="Arrow: Right 29">
              <a:hlinkClick r:id="" action="ppaction://hlinkshowjump?jump=previousslide"/>
              <a:extLst>
                <a:ext uri="{FF2B5EF4-FFF2-40B4-BE49-F238E27FC236}">
                  <a16:creationId xmlns:a16="http://schemas.microsoft.com/office/drawing/2014/main" id="{F540A7ED-DF7F-0F77-EB82-78848BD7D2B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3" name="TextBox 32">
            <a:extLst>
              <a:ext uri="{FF2B5EF4-FFF2-40B4-BE49-F238E27FC236}">
                <a16:creationId xmlns:a16="http://schemas.microsoft.com/office/drawing/2014/main" id="{6B7783AA-BD91-2393-06D5-4A1D81C1C369}"/>
              </a:ext>
            </a:extLst>
          </p:cNvPr>
          <p:cNvSpPr txBox="1"/>
          <p:nvPr/>
        </p:nvSpPr>
        <p:spPr>
          <a:xfrm>
            <a:off x="6096000" y="3620605"/>
            <a:ext cx="5897336" cy="2585323"/>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54585F"/>
                </a:solidFill>
                <a:latin typeface="Calibri" panose="020F0502020204030204" pitchFamily="34" charset="0"/>
              </a:rPr>
              <a:t>Research provided by Royal Life Saving for 15–24-year-olds, show that 2023/24 recorded the highest number of drowning deaths compared to the previous 5 years.</a:t>
            </a:r>
          </a:p>
          <a:p>
            <a:pPr marL="285750" indent="-285750">
              <a:buFont typeface="Arial" panose="020B0604020202020204" pitchFamily="34" charset="0"/>
              <a:buChar char="•"/>
            </a:pPr>
            <a:endParaRPr lang="en-US" dirty="0">
              <a:solidFill>
                <a:srgbClr val="54585F"/>
              </a:solidFill>
              <a:latin typeface="Calibri" panose="020F0502020204030204" pitchFamily="34" charset="0"/>
            </a:endParaRPr>
          </a:p>
          <a:p>
            <a:pPr marL="285750" indent="-285750">
              <a:buFont typeface="Arial" panose="020B0604020202020204" pitchFamily="34" charset="0"/>
              <a:buChar char="•"/>
            </a:pPr>
            <a:r>
              <a:rPr lang="en-US" dirty="0">
                <a:solidFill>
                  <a:srgbClr val="54585F"/>
                </a:solidFill>
                <a:latin typeface="Calibri" panose="020F0502020204030204" pitchFamily="34" charset="0"/>
              </a:rPr>
              <a:t>82% of drowning deaths were males.</a:t>
            </a:r>
          </a:p>
          <a:p>
            <a:pPr marL="285750" indent="-285750">
              <a:buFont typeface="Arial" panose="020B0604020202020204" pitchFamily="34" charset="0"/>
              <a:buChar char="•"/>
            </a:pPr>
            <a:endParaRPr lang="en-US"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The beach</a:t>
            </a:r>
            <a:r>
              <a:rPr lang="en-US" dirty="0">
                <a:solidFill>
                  <a:srgbClr val="54585F"/>
                </a:solidFill>
                <a:latin typeface="Calibri" panose="020F0502020204030204" pitchFamily="34" charset="0"/>
              </a:rPr>
              <a:t>, river and creeks contributed to 67% of drowning deaths in this age category.</a:t>
            </a:r>
            <a:endParaRPr lang="en-US" sz="1800" dirty="0">
              <a:solidFill>
                <a:srgbClr val="54585F"/>
              </a:solidFill>
              <a:latin typeface="Calibri" panose="020F0502020204030204" pitchFamily="34" charset="0"/>
            </a:endParaRPr>
          </a:p>
          <a:p>
            <a:pPr marL="285750" indent="-285750">
              <a:buFont typeface="Arial" panose="020B0604020202020204" pitchFamily="34" charset="0"/>
              <a:buChar char="•"/>
            </a:pPr>
            <a:endParaRPr lang="en-US" dirty="0">
              <a:solidFill>
                <a:srgbClr val="54585F"/>
              </a:solidFill>
              <a:latin typeface="Calibri" panose="020F0502020204030204" pitchFamily="34" charset="0"/>
            </a:endParaRPr>
          </a:p>
        </p:txBody>
      </p:sp>
      <p:cxnSp>
        <p:nvCxnSpPr>
          <p:cNvPr id="35" name="Straight Connector 34">
            <a:extLst>
              <a:ext uri="{FF2B5EF4-FFF2-40B4-BE49-F238E27FC236}">
                <a16:creationId xmlns:a16="http://schemas.microsoft.com/office/drawing/2014/main" id="{E3957D15-1B97-7436-7F9C-76AE588D8088}"/>
              </a:ext>
            </a:extLst>
          </p:cNvPr>
          <p:cNvCxnSpPr/>
          <p:nvPr/>
        </p:nvCxnSpPr>
        <p:spPr>
          <a:xfrm>
            <a:off x="6286500" y="3265714"/>
            <a:ext cx="5597173" cy="0"/>
          </a:xfrm>
          <a:prstGeom prst="line">
            <a:avLst/>
          </a:pr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5008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FEE173-EFF9-8B88-5821-EC8B511D8C52}"/>
              </a:ext>
            </a:extLst>
          </p:cNvPr>
          <p:cNvSpPr txBox="1"/>
          <p:nvPr/>
        </p:nvSpPr>
        <p:spPr>
          <a:xfrm>
            <a:off x="1" y="335389"/>
            <a:ext cx="12192000"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Water safety in regional and remote areas</a:t>
            </a:r>
          </a:p>
        </p:txBody>
      </p:sp>
      <p:sp>
        <p:nvSpPr>
          <p:cNvPr id="14" name="TextBox 13">
            <a:extLst>
              <a:ext uri="{FF2B5EF4-FFF2-40B4-BE49-F238E27FC236}">
                <a16:creationId xmlns:a16="http://schemas.microsoft.com/office/drawing/2014/main" id="{DA19D645-0F69-B5F8-5798-5DDF24A20EE3}"/>
              </a:ext>
            </a:extLst>
          </p:cNvPr>
          <p:cNvSpPr txBox="1"/>
          <p:nvPr/>
        </p:nvSpPr>
        <p:spPr>
          <a:xfrm>
            <a:off x="3563332" y="6167454"/>
            <a:ext cx="3601039" cy="338554"/>
          </a:xfrm>
          <a:prstGeom prst="rect">
            <a:avLst/>
          </a:prstGeom>
          <a:noFill/>
        </p:spPr>
        <p:txBody>
          <a:bodyPr wrap="square" rtlCol="0">
            <a:spAutoFit/>
          </a:bodyPr>
          <a:lstStyle/>
          <a:p>
            <a:pPr algn="ctr"/>
            <a:r>
              <a:rPr lang="en-AU" sz="1600" dirty="0"/>
              <a:t>If the video doesn’t play click </a:t>
            </a:r>
            <a:r>
              <a:rPr lang="en-AU" sz="1600" dirty="0">
                <a:hlinkClick r:id="rId3"/>
              </a:rPr>
              <a:t>here</a:t>
            </a:r>
            <a:endParaRPr lang="en-AU" sz="1600" dirty="0"/>
          </a:p>
        </p:txBody>
      </p:sp>
      <p:grpSp>
        <p:nvGrpSpPr>
          <p:cNvPr id="21" name="Group 20">
            <a:extLst>
              <a:ext uri="{FF2B5EF4-FFF2-40B4-BE49-F238E27FC236}">
                <a16:creationId xmlns:a16="http://schemas.microsoft.com/office/drawing/2014/main" id="{2F457499-7A85-A549-EB22-F48DEDEB56EE}"/>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EB07783C-5B40-17F4-E3F1-DF23C52A3A14}"/>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BB3EE4B0-BCD8-3B08-9443-A0FF88F660F3}"/>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133939F5-FFBB-BB56-486E-828163DA340A}"/>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19A7A63E-B899-4FF8-9F5F-650BFFA0ACB9}"/>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1E63B33B-7AFE-447B-2627-3AEB6755D0F0}"/>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1E0A43A1-8451-662D-FBFF-98EB78C65A60}"/>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C6FD37D1-CDAA-98B9-D69E-E898907B2D0E}"/>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 name="Online Media 1" title="UNCLE TOBYS' Swim My Way Central West Queensland">
            <a:hlinkClick r:id="" action="ppaction://media"/>
            <a:extLst>
              <a:ext uri="{FF2B5EF4-FFF2-40B4-BE49-F238E27FC236}">
                <a16:creationId xmlns:a16="http://schemas.microsoft.com/office/drawing/2014/main" id="{14EE7774-51EC-5272-BA6B-EE086FBF4520}"/>
              </a:ext>
            </a:extLst>
          </p:cNvPr>
          <p:cNvPicPr>
            <a:picLocks noRot="1" noChangeAspect="1"/>
          </p:cNvPicPr>
          <p:nvPr>
            <a:videoFile r:link="rId1"/>
          </p:nvPr>
        </p:nvPicPr>
        <p:blipFill>
          <a:blip r:embed="rId4"/>
          <a:stretch>
            <a:fillRect/>
          </a:stretch>
        </p:blipFill>
        <p:spPr>
          <a:xfrm>
            <a:off x="1564341" y="1102160"/>
            <a:ext cx="8653182" cy="4885225"/>
          </a:xfrm>
          <a:prstGeom prst="rect">
            <a:avLst/>
          </a:prstGeom>
          <a:ln w="28575">
            <a:solidFill>
              <a:schemeClr val="tx1">
                <a:lumMod val="75000"/>
                <a:lumOff val="25000"/>
              </a:schemeClr>
            </a:solidFill>
          </a:ln>
        </p:spPr>
      </p:pic>
    </p:spTree>
    <p:extLst>
      <p:ext uri="{BB962C8B-B14F-4D97-AF65-F5344CB8AC3E}">
        <p14:creationId xmlns:p14="http://schemas.microsoft.com/office/powerpoint/2010/main" val="25989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A58150-6157-2E28-53C0-5EB12E93DE2C}"/>
              </a:ext>
            </a:extLst>
          </p:cNvPr>
          <p:cNvGrpSpPr/>
          <p:nvPr/>
        </p:nvGrpSpPr>
        <p:grpSpPr>
          <a:xfrm>
            <a:off x="289675" y="6235173"/>
            <a:ext cx="403575" cy="395844"/>
            <a:chOff x="384682" y="5923214"/>
            <a:chExt cx="629425" cy="617367"/>
          </a:xfrm>
        </p:grpSpPr>
        <p:sp>
          <p:nvSpPr>
            <p:cNvPr id="3" name="Oval 2">
              <a:hlinkClick r:id="" action="ppaction://hlinkshowjump?jump=previousslide"/>
              <a:extLst>
                <a:ext uri="{FF2B5EF4-FFF2-40B4-BE49-F238E27FC236}">
                  <a16:creationId xmlns:a16="http://schemas.microsoft.com/office/drawing/2014/main" id="{A249A50A-9419-40CB-1EC3-842E64F8D75C}"/>
                </a:ext>
              </a:extLst>
            </p:cNvPr>
            <p:cNvSpPr/>
            <p:nvPr/>
          </p:nvSpPr>
          <p:spPr>
            <a:xfrm rot="10800000">
              <a:off x="384682" y="5923214"/>
              <a:ext cx="629425" cy="617367"/>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 name="Arrow: Right 3">
              <a:hlinkClick r:id="" action="ppaction://hlinkshowjump?jump=nextslide"/>
              <a:extLst>
                <a:ext uri="{FF2B5EF4-FFF2-40B4-BE49-F238E27FC236}">
                  <a16:creationId xmlns:a16="http://schemas.microsoft.com/office/drawing/2014/main" id="{E2DB48A6-09B4-2653-C234-CB88A331DB3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TextBox 11">
            <a:extLst>
              <a:ext uri="{FF2B5EF4-FFF2-40B4-BE49-F238E27FC236}">
                <a16:creationId xmlns:a16="http://schemas.microsoft.com/office/drawing/2014/main" id="{E3FEE173-EFF9-8B88-5821-EC8B511D8C52}"/>
              </a:ext>
            </a:extLst>
          </p:cNvPr>
          <p:cNvSpPr txBox="1"/>
          <p:nvPr/>
        </p:nvSpPr>
        <p:spPr>
          <a:xfrm>
            <a:off x="3765176" y="724534"/>
            <a:ext cx="8426823"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Water safety in regional and remote areas</a:t>
            </a:r>
          </a:p>
        </p:txBody>
      </p:sp>
      <p:sp>
        <p:nvSpPr>
          <p:cNvPr id="11" name="TextBox 10">
            <a:extLst>
              <a:ext uri="{FF2B5EF4-FFF2-40B4-BE49-F238E27FC236}">
                <a16:creationId xmlns:a16="http://schemas.microsoft.com/office/drawing/2014/main" id="{54EFBC1F-A41C-D177-51CE-4072916FC63F}"/>
              </a:ext>
            </a:extLst>
          </p:cNvPr>
          <p:cNvSpPr txBox="1"/>
          <p:nvPr/>
        </p:nvSpPr>
        <p:spPr>
          <a:xfrm>
            <a:off x="5276432" y="1997839"/>
            <a:ext cx="6127896" cy="3785652"/>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54585F"/>
                </a:solidFill>
                <a:latin typeface="Calibri" panose="020F0502020204030204" pitchFamily="34" charset="0"/>
              </a:rPr>
              <a:t>1/3 of the Australia population live in regional and remote communities, outside the major cities.</a:t>
            </a:r>
          </a:p>
          <a:p>
            <a:pPr marL="285750" indent="-285750">
              <a:buFont typeface="Arial" panose="020B0604020202020204" pitchFamily="34" charset="0"/>
              <a:buChar char="•"/>
            </a:pPr>
            <a:endParaRPr lang="en-US" sz="20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2000" dirty="0">
                <a:solidFill>
                  <a:srgbClr val="54585F"/>
                </a:solidFill>
                <a:latin typeface="Calibri" panose="020F0502020204030204" pitchFamily="34" charset="0"/>
              </a:rPr>
              <a:t>Regional and remote communities pose unique challenges for water safety drowning prevention.</a:t>
            </a:r>
          </a:p>
          <a:p>
            <a:pPr marL="285750" indent="-285750">
              <a:buFont typeface="Arial" panose="020B0604020202020204" pitchFamily="34" charset="0"/>
              <a:buChar char="•"/>
            </a:pPr>
            <a:endParaRPr lang="en-US" sz="20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2000" dirty="0">
                <a:solidFill>
                  <a:srgbClr val="54585F"/>
                </a:solidFill>
                <a:latin typeface="Calibri" panose="020F0502020204030204" pitchFamily="34" charset="0"/>
              </a:rPr>
              <a:t>Dams are the most common location for child drowning deaths.  </a:t>
            </a:r>
          </a:p>
          <a:p>
            <a:pPr marL="285750" indent="-285750">
              <a:buFont typeface="Arial" panose="020B0604020202020204" pitchFamily="34" charset="0"/>
              <a:buChar char="•"/>
            </a:pPr>
            <a:endParaRPr lang="en-US" sz="20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2000" dirty="0">
                <a:solidFill>
                  <a:srgbClr val="54585F"/>
                </a:solidFill>
                <a:latin typeface="Calibri" panose="020F0502020204030204" pitchFamily="34" charset="0"/>
              </a:rPr>
              <a:t>Be vigilant when caring for children and young people from rural and remote locations when partaking in water activities.</a:t>
            </a:r>
            <a:endParaRPr lang="en-US" sz="1000" dirty="0">
              <a:solidFill>
                <a:prstClr val="black"/>
              </a:solidFill>
              <a:latin typeface="Microsoft Sans Serif" panose="020B0604020202020204" pitchFamily="34" charset="0"/>
            </a:endParaRPr>
          </a:p>
        </p:txBody>
      </p:sp>
      <p:pic>
        <p:nvPicPr>
          <p:cNvPr id="13" name="Picture 12" descr="A road with trees on the side&#10;&#10;Description automatically generated with low confidence">
            <a:extLst>
              <a:ext uri="{FF2B5EF4-FFF2-40B4-BE49-F238E27FC236}">
                <a16:creationId xmlns:a16="http://schemas.microsoft.com/office/drawing/2014/main" id="{AC9680E7-0F84-5A2C-082C-6553FED02ADA}"/>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pSp>
        <p:nvGrpSpPr>
          <p:cNvPr id="24" name="Group 23">
            <a:extLst>
              <a:ext uri="{FF2B5EF4-FFF2-40B4-BE49-F238E27FC236}">
                <a16:creationId xmlns:a16="http://schemas.microsoft.com/office/drawing/2014/main" id="{4788C592-F330-ECA6-47FE-DFD27ECB3BC8}"/>
              </a:ext>
            </a:extLst>
          </p:cNvPr>
          <p:cNvGrpSpPr/>
          <p:nvPr/>
        </p:nvGrpSpPr>
        <p:grpSpPr>
          <a:xfrm>
            <a:off x="11498750" y="6235173"/>
            <a:ext cx="403575" cy="395844"/>
            <a:chOff x="11077225" y="5923214"/>
            <a:chExt cx="629425" cy="617367"/>
          </a:xfrm>
        </p:grpSpPr>
        <p:grpSp>
          <p:nvGrpSpPr>
            <p:cNvPr id="25" name="Group 24">
              <a:extLst>
                <a:ext uri="{FF2B5EF4-FFF2-40B4-BE49-F238E27FC236}">
                  <a16:creationId xmlns:a16="http://schemas.microsoft.com/office/drawing/2014/main" id="{1AFCBBA0-1FEC-6027-3794-E5BE5A8B0751}"/>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7" name="Oval 26">
                <a:hlinkClick r:id="" action="ppaction://hlinkshowjump?jump=nextslide"/>
                <a:extLst>
                  <a:ext uri="{FF2B5EF4-FFF2-40B4-BE49-F238E27FC236}">
                    <a16:creationId xmlns:a16="http://schemas.microsoft.com/office/drawing/2014/main" id="{D64E1D7A-EA84-BF75-738B-E1320E3A06BF}"/>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dirty="0">
                  <a:effectLst>
                    <a:outerShdw blurRad="50800" dist="38100" algn="l" rotWithShape="0">
                      <a:prstClr val="black">
                        <a:alpha val="40000"/>
                      </a:prstClr>
                    </a:outerShdw>
                  </a:effectLst>
                </a:endParaRPr>
              </a:p>
            </p:txBody>
          </p:sp>
          <p:sp>
            <p:nvSpPr>
              <p:cNvPr id="28" name="Arrow: Right 27">
                <a:extLst>
                  <a:ext uri="{FF2B5EF4-FFF2-40B4-BE49-F238E27FC236}">
                    <a16:creationId xmlns:a16="http://schemas.microsoft.com/office/drawing/2014/main" id="{C1924A4B-45B0-08F5-FCD7-416356B66468}"/>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6" name="Arrow: Right 25">
              <a:hlinkClick r:id="" action="ppaction://hlinkshowjump?jump=nextslide"/>
              <a:extLst>
                <a:ext uri="{FF2B5EF4-FFF2-40B4-BE49-F238E27FC236}">
                  <a16:creationId xmlns:a16="http://schemas.microsoft.com/office/drawing/2014/main" id="{DDE95B04-6405-5686-79A4-737246FDC178}"/>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9" name="Group 28">
            <a:extLst>
              <a:ext uri="{FF2B5EF4-FFF2-40B4-BE49-F238E27FC236}">
                <a16:creationId xmlns:a16="http://schemas.microsoft.com/office/drawing/2014/main" id="{D7F38CAF-178D-8B76-9147-0200E3CFAAA7}"/>
              </a:ext>
            </a:extLst>
          </p:cNvPr>
          <p:cNvGrpSpPr/>
          <p:nvPr/>
        </p:nvGrpSpPr>
        <p:grpSpPr>
          <a:xfrm>
            <a:off x="361454" y="6235173"/>
            <a:ext cx="403575" cy="395844"/>
            <a:chOff x="384682" y="5923214"/>
            <a:chExt cx="629425" cy="617367"/>
          </a:xfrm>
        </p:grpSpPr>
        <p:sp>
          <p:nvSpPr>
            <p:cNvPr id="30" name="Oval 29">
              <a:hlinkClick r:id="" action="ppaction://hlinkshowjump?jump=previousslide"/>
              <a:extLst>
                <a:ext uri="{FF2B5EF4-FFF2-40B4-BE49-F238E27FC236}">
                  <a16:creationId xmlns:a16="http://schemas.microsoft.com/office/drawing/2014/main" id="{069333FB-C671-F136-3A73-FE432FEE5905}"/>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1" name="Arrow: Right 30">
              <a:hlinkClick r:id="" action="ppaction://hlinkshowjump?jump=previousslide"/>
              <a:extLst>
                <a:ext uri="{FF2B5EF4-FFF2-40B4-BE49-F238E27FC236}">
                  <a16:creationId xmlns:a16="http://schemas.microsoft.com/office/drawing/2014/main" id="{11F576DE-8BE2-A829-412E-9AF77C05B6F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42273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FEE173-EFF9-8B88-5821-EC8B511D8C52}"/>
              </a:ext>
            </a:extLst>
          </p:cNvPr>
          <p:cNvSpPr txBox="1"/>
          <p:nvPr/>
        </p:nvSpPr>
        <p:spPr>
          <a:xfrm>
            <a:off x="1" y="351992"/>
            <a:ext cx="6329916"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Why are children at risk of drowning?</a:t>
            </a:r>
          </a:p>
        </p:txBody>
      </p:sp>
      <p:sp>
        <p:nvSpPr>
          <p:cNvPr id="11" name="TextBox 10">
            <a:extLst>
              <a:ext uri="{FF2B5EF4-FFF2-40B4-BE49-F238E27FC236}">
                <a16:creationId xmlns:a16="http://schemas.microsoft.com/office/drawing/2014/main" id="{0A64A46B-2C5D-B14D-EBC5-9268B576BD45}"/>
              </a:ext>
            </a:extLst>
          </p:cNvPr>
          <p:cNvSpPr txBox="1"/>
          <p:nvPr/>
        </p:nvSpPr>
        <p:spPr>
          <a:xfrm>
            <a:off x="289675" y="1322312"/>
            <a:ext cx="6670118" cy="923330"/>
          </a:xfrm>
          <a:prstGeom prst="rect">
            <a:avLst/>
          </a:prstGeom>
          <a:noFill/>
        </p:spPr>
        <p:txBody>
          <a:bodyPr wrap="square">
            <a:spAutoFit/>
          </a:bodyPr>
          <a:lstStyle/>
          <a:p>
            <a:r>
              <a:rPr lang="en-US" sz="1800" dirty="0">
                <a:solidFill>
                  <a:srgbClr val="54585F"/>
                </a:solidFill>
                <a:latin typeface="Calibri" panose="020F0502020204030204" pitchFamily="34" charset="0"/>
              </a:rPr>
              <a:t>There are many risk factors that contribute to childhood drownings, as shown below. We will look at each of these factors in turn, beginning with parental and caregiver risk factors.</a:t>
            </a:r>
            <a:endParaRPr lang="en-US" sz="900" dirty="0">
              <a:solidFill>
                <a:prstClr val="black"/>
              </a:solidFill>
              <a:latin typeface="Microsoft Sans Serif" panose="020B0604020202020204" pitchFamily="34" charset="0"/>
            </a:endParaRPr>
          </a:p>
        </p:txBody>
      </p:sp>
      <p:sp>
        <p:nvSpPr>
          <p:cNvPr id="14" name="Content Placeholder 2">
            <a:extLst>
              <a:ext uri="{FF2B5EF4-FFF2-40B4-BE49-F238E27FC236}">
                <a16:creationId xmlns:a16="http://schemas.microsoft.com/office/drawing/2014/main" id="{B9329BFC-05DD-3B54-122D-9D9694AEFABD}"/>
              </a:ext>
            </a:extLst>
          </p:cNvPr>
          <p:cNvSpPr txBox="1">
            <a:spLocks/>
          </p:cNvSpPr>
          <p:nvPr/>
        </p:nvSpPr>
        <p:spPr>
          <a:xfrm>
            <a:off x="8023948" y="4445608"/>
            <a:ext cx="2980818" cy="10540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rgbClr val="4FBACC"/>
                </a:solidFill>
                <a:latin typeface="Microsoft YaHei" panose="020B0503020204020204" pitchFamily="34" charset="-122"/>
                <a:ea typeface="Microsoft YaHei" panose="020B0503020204020204" pitchFamily="34" charset="-122"/>
                <a:cs typeface="MV Boli" panose="02000500030200090000" pitchFamily="2" charset="0"/>
              </a:rPr>
              <a:t>82% of all drowning deaths in Queensland in 2023/24 were males</a:t>
            </a:r>
            <a:endParaRPr lang="en-AU" sz="1600" b="1" dirty="0">
              <a:solidFill>
                <a:srgbClr val="4FBACC"/>
              </a:solidFill>
              <a:latin typeface="Microsoft YaHei" panose="020B0503020204020204" pitchFamily="34" charset="-122"/>
              <a:ea typeface="Microsoft YaHei" panose="020B0503020204020204" pitchFamily="34" charset="-122"/>
              <a:cs typeface="MV Boli" panose="02000500030200090000" pitchFamily="2" charset="0"/>
            </a:endParaRPr>
          </a:p>
        </p:txBody>
      </p:sp>
      <p:sp>
        <p:nvSpPr>
          <p:cNvPr id="15" name="Oval 14">
            <a:extLst>
              <a:ext uri="{FF2B5EF4-FFF2-40B4-BE49-F238E27FC236}">
                <a16:creationId xmlns:a16="http://schemas.microsoft.com/office/drawing/2014/main" id="{8A30F34B-7FBE-0AF0-2369-175E518A7F0A}"/>
              </a:ext>
            </a:extLst>
          </p:cNvPr>
          <p:cNvSpPr/>
          <p:nvPr/>
        </p:nvSpPr>
        <p:spPr>
          <a:xfrm>
            <a:off x="872866" y="3226533"/>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Oval 15">
            <a:extLst>
              <a:ext uri="{FF2B5EF4-FFF2-40B4-BE49-F238E27FC236}">
                <a16:creationId xmlns:a16="http://schemas.microsoft.com/office/drawing/2014/main" id="{6759E173-1F78-ECF4-F5F3-545180EC2B4B}"/>
              </a:ext>
            </a:extLst>
          </p:cNvPr>
          <p:cNvSpPr/>
          <p:nvPr/>
        </p:nvSpPr>
        <p:spPr>
          <a:xfrm>
            <a:off x="3180861" y="3226534"/>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9BC3A989-9998-FC67-214C-F93F173B3F2F}"/>
              </a:ext>
            </a:extLst>
          </p:cNvPr>
          <p:cNvSpPr/>
          <p:nvPr/>
        </p:nvSpPr>
        <p:spPr>
          <a:xfrm>
            <a:off x="5476555" y="3226532"/>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996ED135-3103-AD1D-DB03-BAF5949A3BAA}"/>
              </a:ext>
            </a:extLst>
          </p:cNvPr>
          <p:cNvSpPr/>
          <p:nvPr/>
        </p:nvSpPr>
        <p:spPr>
          <a:xfrm>
            <a:off x="3265922" y="3311595"/>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2702ED38-EFB5-CDD1-2107-FC8D03A9246B}"/>
              </a:ext>
            </a:extLst>
          </p:cNvPr>
          <p:cNvSpPr/>
          <p:nvPr/>
        </p:nvSpPr>
        <p:spPr>
          <a:xfrm>
            <a:off x="5561616" y="3311593"/>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968188D6-50EF-57C9-277F-CBBB3474E059}"/>
              </a:ext>
            </a:extLst>
          </p:cNvPr>
          <p:cNvSpPr/>
          <p:nvPr/>
        </p:nvSpPr>
        <p:spPr>
          <a:xfrm>
            <a:off x="957927" y="3311594"/>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Woman with baby with solid fill">
            <a:extLst>
              <a:ext uri="{FF2B5EF4-FFF2-40B4-BE49-F238E27FC236}">
                <a16:creationId xmlns:a16="http://schemas.microsoft.com/office/drawing/2014/main" id="{99F0011C-9D4E-874E-0AF0-DBF6108B69D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0858" y="3358373"/>
            <a:ext cx="714512" cy="714512"/>
          </a:xfrm>
          <a:prstGeom prst="rect">
            <a:avLst/>
          </a:prstGeom>
        </p:spPr>
      </p:pic>
      <p:pic>
        <p:nvPicPr>
          <p:cNvPr id="28" name="Graphic 27" descr="School boy with solid fill">
            <a:extLst>
              <a:ext uri="{FF2B5EF4-FFF2-40B4-BE49-F238E27FC236}">
                <a16:creationId xmlns:a16="http://schemas.microsoft.com/office/drawing/2014/main" id="{0D6C6440-7CE6-5119-ED44-32BB54EDF3E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18761" y="3348501"/>
            <a:ext cx="702394" cy="702394"/>
          </a:xfrm>
          <a:prstGeom prst="rect">
            <a:avLst/>
          </a:prstGeom>
        </p:spPr>
      </p:pic>
      <p:pic>
        <p:nvPicPr>
          <p:cNvPr id="30" name="Graphic 29" descr="Water polo with solid fill">
            <a:extLst>
              <a:ext uri="{FF2B5EF4-FFF2-40B4-BE49-F238E27FC236}">
                <a16:creationId xmlns:a16="http://schemas.microsoft.com/office/drawing/2014/main" id="{5F0CBE51-31BA-E1A4-ACAB-96DECF7D3DD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7927" y="3311593"/>
            <a:ext cx="718756" cy="718756"/>
          </a:xfrm>
          <a:prstGeom prst="rect">
            <a:avLst/>
          </a:prstGeom>
        </p:spPr>
      </p:pic>
      <p:sp>
        <p:nvSpPr>
          <p:cNvPr id="32" name="TextBox 31">
            <a:extLst>
              <a:ext uri="{FF2B5EF4-FFF2-40B4-BE49-F238E27FC236}">
                <a16:creationId xmlns:a16="http://schemas.microsoft.com/office/drawing/2014/main" id="{52E39F13-82D4-D378-89BC-32EAB181F4E7}"/>
              </a:ext>
            </a:extLst>
          </p:cNvPr>
          <p:cNvSpPr txBox="1"/>
          <p:nvPr/>
        </p:nvSpPr>
        <p:spPr>
          <a:xfrm>
            <a:off x="556207" y="4384053"/>
            <a:ext cx="1611511" cy="738664"/>
          </a:xfrm>
          <a:prstGeom prst="rect">
            <a:avLst/>
          </a:prstGeom>
          <a:noFill/>
        </p:spPr>
        <p:txBody>
          <a:bodyPr wrap="square">
            <a:spAutoFit/>
          </a:bodyPr>
          <a:lstStyle/>
          <a:p>
            <a:pPr algn="ctr"/>
            <a:r>
              <a:rPr lang="en-US" sz="1400" dirty="0">
                <a:solidFill>
                  <a:srgbClr val="54585F"/>
                </a:solidFill>
                <a:latin typeface="Open Sans" pitchFamily="2" charset="0"/>
              </a:rPr>
              <a:t>Parental and caregiver risk factors</a:t>
            </a:r>
            <a:endParaRPr lang="en-US" sz="900" dirty="0">
              <a:solidFill>
                <a:prstClr val="black"/>
              </a:solidFill>
              <a:latin typeface="Microsoft Sans Serif" panose="020B0604020202020204" pitchFamily="34" charset="0"/>
            </a:endParaRPr>
          </a:p>
        </p:txBody>
      </p:sp>
      <p:sp>
        <p:nvSpPr>
          <p:cNvPr id="34" name="TextBox 33">
            <a:extLst>
              <a:ext uri="{FF2B5EF4-FFF2-40B4-BE49-F238E27FC236}">
                <a16:creationId xmlns:a16="http://schemas.microsoft.com/office/drawing/2014/main" id="{511131CD-E04A-7008-A0D5-13DFD5195406}"/>
              </a:ext>
            </a:extLst>
          </p:cNvPr>
          <p:cNvSpPr txBox="1"/>
          <p:nvPr/>
        </p:nvSpPr>
        <p:spPr>
          <a:xfrm>
            <a:off x="2864202" y="4445608"/>
            <a:ext cx="1611512" cy="307777"/>
          </a:xfrm>
          <a:prstGeom prst="rect">
            <a:avLst/>
          </a:prstGeom>
          <a:noFill/>
        </p:spPr>
        <p:txBody>
          <a:bodyPr wrap="square">
            <a:spAutoFit/>
          </a:bodyPr>
          <a:lstStyle/>
          <a:p>
            <a:pPr algn="ctr"/>
            <a:r>
              <a:rPr lang="en-AU" sz="1400" dirty="0">
                <a:solidFill>
                  <a:srgbClr val="54585F"/>
                </a:solidFill>
                <a:latin typeface="Open Sans" pitchFamily="2" charset="0"/>
              </a:rPr>
              <a:t>Child risk factors</a:t>
            </a:r>
            <a:endParaRPr lang="en-AU" sz="900" dirty="0">
              <a:solidFill>
                <a:prstClr val="black"/>
              </a:solidFill>
              <a:latin typeface="Microsoft Sans Serif" panose="020B0604020202020204" pitchFamily="34" charset="0"/>
            </a:endParaRPr>
          </a:p>
        </p:txBody>
      </p:sp>
      <p:sp>
        <p:nvSpPr>
          <p:cNvPr id="36" name="TextBox 35">
            <a:extLst>
              <a:ext uri="{FF2B5EF4-FFF2-40B4-BE49-F238E27FC236}">
                <a16:creationId xmlns:a16="http://schemas.microsoft.com/office/drawing/2014/main" id="{A5CA878A-08F4-E937-010B-CB73A3466D34}"/>
              </a:ext>
            </a:extLst>
          </p:cNvPr>
          <p:cNvSpPr txBox="1"/>
          <p:nvPr/>
        </p:nvSpPr>
        <p:spPr>
          <a:xfrm>
            <a:off x="5186718" y="4445608"/>
            <a:ext cx="1557867" cy="523220"/>
          </a:xfrm>
          <a:prstGeom prst="rect">
            <a:avLst/>
          </a:prstGeom>
          <a:noFill/>
        </p:spPr>
        <p:txBody>
          <a:bodyPr wrap="square">
            <a:spAutoFit/>
          </a:bodyPr>
          <a:lstStyle/>
          <a:p>
            <a:pPr algn="ctr"/>
            <a:r>
              <a:rPr lang="en-AU" sz="1400" dirty="0">
                <a:solidFill>
                  <a:srgbClr val="54585F"/>
                </a:solidFill>
                <a:latin typeface="Open Sans" pitchFamily="2" charset="0"/>
              </a:rPr>
              <a:t>Environmental risk factors</a:t>
            </a:r>
            <a:endParaRPr lang="en-AU" sz="900" dirty="0">
              <a:solidFill>
                <a:prstClr val="black"/>
              </a:solidFill>
              <a:latin typeface="Microsoft Sans Serif" panose="020B0604020202020204" pitchFamily="34" charset="0"/>
            </a:endParaRPr>
          </a:p>
        </p:txBody>
      </p:sp>
      <p:grpSp>
        <p:nvGrpSpPr>
          <p:cNvPr id="37" name="Group 36">
            <a:extLst>
              <a:ext uri="{FF2B5EF4-FFF2-40B4-BE49-F238E27FC236}">
                <a16:creationId xmlns:a16="http://schemas.microsoft.com/office/drawing/2014/main" id="{73E4F1AB-014B-8251-906C-A457D58C4B35}"/>
              </a:ext>
            </a:extLst>
          </p:cNvPr>
          <p:cNvGrpSpPr/>
          <p:nvPr/>
        </p:nvGrpSpPr>
        <p:grpSpPr>
          <a:xfrm>
            <a:off x="5222577" y="6235172"/>
            <a:ext cx="1474381" cy="395844"/>
            <a:chOff x="5358809" y="6270960"/>
            <a:chExt cx="1474381" cy="395844"/>
          </a:xfrm>
        </p:grpSpPr>
        <p:sp>
          <p:nvSpPr>
            <p:cNvPr id="38" name="Rectangle 37">
              <a:extLst>
                <a:ext uri="{FF2B5EF4-FFF2-40B4-BE49-F238E27FC236}">
                  <a16:creationId xmlns:a16="http://schemas.microsoft.com/office/drawing/2014/main" id="{FC8E6C87-B360-09FE-EFB1-9A7D71F8F91D}"/>
                </a:ext>
              </a:extLst>
            </p:cNvPr>
            <p:cNvSpPr/>
            <p:nvPr/>
          </p:nvSpPr>
          <p:spPr>
            <a:xfrm>
              <a:off x="5358809" y="6270960"/>
              <a:ext cx="1474381" cy="395844"/>
            </a:xfrm>
            <a:prstGeom prst="rect">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hlinkClick r:id="rId8" action="ppaction://hlinksldjump"/>
              <a:extLst>
                <a:ext uri="{FF2B5EF4-FFF2-40B4-BE49-F238E27FC236}">
                  <a16:creationId xmlns:a16="http://schemas.microsoft.com/office/drawing/2014/main" id="{9D2E241C-5F30-489B-8996-014399B4A7E2}"/>
                </a:ext>
              </a:extLst>
            </p:cNvPr>
            <p:cNvSpPr txBox="1"/>
            <p:nvPr/>
          </p:nvSpPr>
          <p:spPr>
            <a:xfrm>
              <a:off x="5447413" y="6299605"/>
              <a:ext cx="1297172" cy="338554"/>
            </a:xfrm>
            <a:prstGeom prst="rect">
              <a:avLst/>
            </a:prstGeom>
            <a:noFill/>
          </p:spPr>
          <p:txBody>
            <a:bodyPr wrap="square" rtlCol="0">
              <a:spAutoFit/>
            </a:bodyPr>
            <a:lstStyle/>
            <a:p>
              <a:pPr algn="ctr"/>
              <a:r>
                <a:rPr lang="en-AU" sz="1600" dirty="0">
                  <a:solidFill>
                    <a:schemeClr val="bg1"/>
                  </a:solidFill>
                  <a:hlinkClick r:id="rId8" action="ppaction://hlinksldjump">
                    <a:extLst>
                      <a:ext uri="{A12FA001-AC4F-418D-AE19-62706E023703}">
                        <ahyp:hlinkClr xmlns:ahyp="http://schemas.microsoft.com/office/drawing/2018/hyperlinkcolor" val="tx"/>
                      </a:ext>
                    </a:extLst>
                  </a:hlinkClick>
                </a:rPr>
                <a:t>Main Menu</a:t>
              </a:r>
              <a:endParaRPr lang="en-AU" sz="1600" dirty="0">
                <a:solidFill>
                  <a:schemeClr val="bg1"/>
                </a:solidFill>
              </a:endParaRPr>
            </a:p>
          </p:txBody>
        </p:sp>
      </p:grpSp>
      <p:grpSp>
        <p:nvGrpSpPr>
          <p:cNvPr id="31" name="Group 30">
            <a:extLst>
              <a:ext uri="{FF2B5EF4-FFF2-40B4-BE49-F238E27FC236}">
                <a16:creationId xmlns:a16="http://schemas.microsoft.com/office/drawing/2014/main" id="{93C802C1-7149-13B0-F256-C35977A95AF7}"/>
              </a:ext>
            </a:extLst>
          </p:cNvPr>
          <p:cNvGrpSpPr/>
          <p:nvPr/>
        </p:nvGrpSpPr>
        <p:grpSpPr>
          <a:xfrm>
            <a:off x="11426971" y="6235173"/>
            <a:ext cx="403575" cy="395844"/>
            <a:chOff x="11077225" y="5923214"/>
            <a:chExt cx="629425" cy="617367"/>
          </a:xfrm>
        </p:grpSpPr>
        <p:grpSp>
          <p:nvGrpSpPr>
            <p:cNvPr id="33" name="Group 32">
              <a:extLst>
                <a:ext uri="{FF2B5EF4-FFF2-40B4-BE49-F238E27FC236}">
                  <a16:creationId xmlns:a16="http://schemas.microsoft.com/office/drawing/2014/main" id="{595B1DD7-10A1-B8F5-9C1C-45B31D0DC6B8}"/>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40" name="Oval 39">
                <a:hlinkClick r:id="" action="ppaction://hlinkshowjump?jump=nextslide"/>
                <a:extLst>
                  <a:ext uri="{FF2B5EF4-FFF2-40B4-BE49-F238E27FC236}">
                    <a16:creationId xmlns:a16="http://schemas.microsoft.com/office/drawing/2014/main" id="{272E2E2C-15CD-1854-A328-B748AFB888C9}"/>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1" name="Arrow: Right 40">
                <a:extLst>
                  <a:ext uri="{FF2B5EF4-FFF2-40B4-BE49-F238E27FC236}">
                    <a16:creationId xmlns:a16="http://schemas.microsoft.com/office/drawing/2014/main" id="{0A81526C-0365-A3DA-F4F9-A4124406B05C}"/>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5" name="Arrow: Right 34">
              <a:hlinkClick r:id="" action="ppaction://hlinkshowjump?jump=nextslide"/>
              <a:extLst>
                <a:ext uri="{FF2B5EF4-FFF2-40B4-BE49-F238E27FC236}">
                  <a16:creationId xmlns:a16="http://schemas.microsoft.com/office/drawing/2014/main" id="{E8B4C826-56BE-4C4C-32C6-C448958E4D31}"/>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2" name="Group 41">
            <a:extLst>
              <a:ext uri="{FF2B5EF4-FFF2-40B4-BE49-F238E27FC236}">
                <a16:creationId xmlns:a16="http://schemas.microsoft.com/office/drawing/2014/main" id="{FEF59B2C-5476-2919-144C-AA6A0022F746}"/>
              </a:ext>
            </a:extLst>
          </p:cNvPr>
          <p:cNvGrpSpPr/>
          <p:nvPr/>
        </p:nvGrpSpPr>
        <p:grpSpPr>
          <a:xfrm>
            <a:off x="289675" y="6235173"/>
            <a:ext cx="403575" cy="395844"/>
            <a:chOff x="384682" y="5923214"/>
            <a:chExt cx="629425" cy="617367"/>
          </a:xfrm>
        </p:grpSpPr>
        <p:sp>
          <p:nvSpPr>
            <p:cNvPr id="43" name="Oval 42">
              <a:hlinkClick r:id="" action="ppaction://hlinkshowjump?jump=previousslide"/>
              <a:extLst>
                <a:ext uri="{FF2B5EF4-FFF2-40B4-BE49-F238E27FC236}">
                  <a16:creationId xmlns:a16="http://schemas.microsoft.com/office/drawing/2014/main" id="{71610C90-0000-DF49-13DA-0F9FE049CFAF}"/>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4" name="Arrow: Right 43">
              <a:hlinkClick r:id="" action="ppaction://hlinkshowjump?jump=previousslide"/>
              <a:extLst>
                <a:ext uri="{FF2B5EF4-FFF2-40B4-BE49-F238E27FC236}">
                  <a16:creationId xmlns:a16="http://schemas.microsoft.com/office/drawing/2014/main" id="{798F554D-0894-45FA-4F33-DD26ED18E288}"/>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5" name="Straight Connector 4">
            <a:extLst>
              <a:ext uri="{FF2B5EF4-FFF2-40B4-BE49-F238E27FC236}">
                <a16:creationId xmlns:a16="http://schemas.microsoft.com/office/drawing/2014/main" id="{E3B5F163-1F06-B47B-5141-77CEEAD9F330}"/>
              </a:ext>
            </a:extLst>
          </p:cNvPr>
          <p:cNvCxnSpPr>
            <a:cxnSpLocks/>
          </p:cNvCxnSpPr>
          <p:nvPr/>
        </p:nvCxnSpPr>
        <p:spPr>
          <a:xfrm>
            <a:off x="2504364" y="2809433"/>
            <a:ext cx="0" cy="24151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E52025-2445-5564-9703-1C4CEDC0DC9C}"/>
              </a:ext>
            </a:extLst>
          </p:cNvPr>
          <p:cNvCxnSpPr>
            <a:cxnSpLocks/>
          </p:cNvCxnSpPr>
          <p:nvPr/>
        </p:nvCxnSpPr>
        <p:spPr>
          <a:xfrm>
            <a:off x="4888173" y="2809433"/>
            <a:ext cx="0" cy="24151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01E006D-388D-1FB3-51AE-C7016B36339B}"/>
              </a:ext>
            </a:extLst>
          </p:cNvPr>
          <p:cNvGrpSpPr/>
          <p:nvPr/>
        </p:nvGrpSpPr>
        <p:grpSpPr>
          <a:xfrm>
            <a:off x="7049283" y="1499374"/>
            <a:ext cx="4781263" cy="2884679"/>
            <a:chOff x="7279997" y="1457307"/>
            <a:chExt cx="4781263" cy="2884679"/>
          </a:xfrm>
          <a:solidFill>
            <a:schemeClr val="bg1">
              <a:lumMod val="75000"/>
            </a:schemeClr>
          </a:solidFill>
        </p:grpSpPr>
        <p:pic>
          <p:nvPicPr>
            <p:cNvPr id="3" name="Graphic 2" descr="Man with solid fill">
              <a:extLst>
                <a:ext uri="{FF2B5EF4-FFF2-40B4-BE49-F238E27FC236}">
                  <a16:creationId xmlns:a16="http://schemas.microsoft.com/office/drawing/2014/main" id="{1EBC9B85-CE0C-81E8-70DA-4BF6ADFE1F4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79997" y="1466054"/>
              <a:ext cx="2867185" cy="2867185"/>
            </a:xfrm>
            <a:prstGeom prst="rect">
              <a:avLst/>
            </a:prstGeom>
            <a:effectLst>
              <a:innerShdw blurRad="63500" dist="50800" dir="13500000">
                <a:prstClr val="black">
                  <a:alpha val="50000"/>
                </a:prstClr>
              </a:innerShdw>
            </a:effectLst>
          </p:spPr>
        </p:pic>
        <p:pic>
          <p:nvPicPr>
            <p:cNvPr id="7" name="Graphic 6" descr="Man with solid fill">
              <a:extLst>
                <a:ext uri="{FF2B5EF4-FFF2-40B4-BE49-F238E27FC236}">
                  <a16:creationId xmlns:a16="http://schemas.microsoft.com/office/drawing/2014/main" id="{F6F47A8A-297E-C23C-0B66-68010318110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918023" y="1474801"/>
              <a:ext cx="2867185" cy="2867185"/>
            </a:xfrm>
            <a:prstGeom prst="rect">
              <a:avLst/>
            </a:prstGeom>
            <a:effectLst>
              <a:innerShdw blurRad="63500" dist="50800" dir="13500000">
                <a:prstClr val="black">
                  <a:alpha val="50000"/>
                </a:prstClr>
              </a:innerShdw>
            </a:effectLst>
          </p:spPr>
        </p:pic>
        <p:pic>
          <p:nvPicPr>
            <p:cNvPr id="8" name="Graphic 7" descr="Man with solid fill">
              <a:extLst>
                <a:ext uri="{FF2B5EF4-FFF2-40B4-BE49-F238E27FC236}">
                  <a16:creationId xmlns:a16="http://schemas.microsoft.com/office/drawing/2014/main" id="{2CA045BF-B9ED-1765-D699-F93A14915BC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556049" y="1457307"/>
              <a:ext cx="2867185" cy="2867185"/>
            </a:xfrm>
            <a:prstGeom prst="rect">
              <a:avLst/>
            </a:prstGeom>
            <a:effectLst>
              <a:innerShdw blurRad="63500" dist="50800" dir="13500000">
                <a:prstClr val="black">
                  <a:alpha val="50000"/>
                </a:prstClr>
              </a:innerShdw>
            </a:effectLst>
          </p:spPr>
        </p:pic>
        <p:pic>
          <p:nvPicPr>
            <p:cNvPr id="9" name="Graphic 8" descr="Man with solid fill">
              <a:extLst>
                <a:ext uri="{FF2B5EF4-FFF2-40B4-BE49-F238E27FC236}">
                  <a16:creationId xmlns:a16="http://schemas.microsoft.com/office/drawing/2014/main" id="{E792A810-68A6-43EB-B1BD-A461DAE6B22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94075" y="1465777"/>
              <a:ext cx="2867185" cy="2867185"/>
            </a:xfrm>
            <a:prstGeom prst="rect">
              <a:avLst/>
            </a:prstGeom>
            <a:effectLst>
              <a:innerShdw blurRad="63500" dist="50800" dir="13500000">
                <a:prstClr val="black">
                  <a:alpha val="50000"/>
                </a:prstClr>
              </a:innerShdw>
            </a:effectLst>
          </p:spPr>
        </p:pic>
      </p:grpSp>
    </p:spTree>
    <p:extLst>
      <p:ext uri="{BB962C8B-B14F-4D97-AF65-F5344CB8AC3E}">
        <p14:creationId xmlns:p14="http://schemas.microsoft.com/office/powerpoint/2010/main" val="3998310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DB2B294-7892-E8B2-85AB-60AC94B499EB}"/>
              </a:ext>
            </a:extLst>
          </p:cNvPr>
          <p:cNvSpPr/>
          <p:nvPr/>
        </p:nvSpPr>
        <p:spPr>
          <a:xfrm>
            <a:off x="3792279" y="0"/>
            <a:ext cx="8453647" cy="6858000"/>
          </a:xfrm>
          <a:prstGeom prst="rect">
            <a:avLst/>
          </a:prstGeom>
          <a:gradFill flip="none" rotWithShape="1">
            <a:gsLst>
              <a:gs pos="0">
                <a:schemeClr val="bg1"/>
              </a:gs>
              <a:gs pos="28000">
                <a:schemeClr val="bg1">
                  <a:alpha val="83000"/>
                </a:schemeClr>
              </a:gs>
              <a:gs pos="50000">
                <a:schemeClr val="bg1">
                  <a:alpha val="0"/>
                  <a:lumMod val="56000"/>
                  <a:lumOff val="44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64E3C49B-36D7-0DF5-277E-0C54EE375188}"/>
              </a:ext>
            </a:extLst>
          </p:cNvPr>
          <p:cNvGrpSpPr/>
          <p:nvPr/>
        </p:nvGrpSpPr>
        <p:grpSpPr>
          <a:xfrm>
            <a:off x="11404328" y="6235174"/>
            <a:ext cx="403575" cy="395844"/>
            <a:chOff x="11077225" y="5923214"/>
            <a:chExt cx="629425" cy="617367"/>
          </a:xfrm>
        </p:grpSpPr>
        <p:grpSp>
          <p:nvGrpSpPr>
            <p:cNvPr id="6" name="Group 5">
              <a:extLst>
                <a:ext uri="{FF2B5EF4-FFF2-40B4-BE49-F238E27FC236}">
                  <a16:creationId xmlns:a16="http://schemas.microsoft.com/office/drawing/2014/main" id="{3D15958E-6A40-943C-690C-0C0ED0D42CF5}"/>
                </a:ext>
              </a:extLst>
            </p:cNvPr>
            <p:cNvGrpSpPr/>
            <p:nvPr/>
          </p:nvGrpSpPr>
          <p:grpSpPr>
            <a:xfrm>
              <a:off x="11077225" y="5923214"/>
              <a:ext cx="629425" cy="617367"/>
              <a:chOff x="9097407" y="4068416"/>
              <a:chExt cx="2514514" cy="2466341"/>
            </a:xfrm>
            <a:scene3d>
              <a:camera prst="orthographicFront">
                <a:rot lat="0" lon="0" rev="0"/>
              </a:camera>
              <a:lightRig rig="soft" dir="t">
                <a:rot lat="0" lon="0" rev="0"/>
              </a:lightRig>
            </a:scene3d>
          </p:grpSpPr>
          <p:sp>
            <p:nvSpPr>
              <p:cNvPr id="8" name="Oval 7">
                <a:hlinkClick r:id="" action="ppaction://hlinkshowjump?jump=nextslide"/>
                <a:extLst>
                  <a:ext uri="{FF2B5EF4-FFF2-40B4-BE49-F238E27FC236}">
                    <a16:creationId xmlns:a16="http://schemas.microsoft.com/office/drawing/2014/main" id="{732BC05E-47CC-7ACF-0A23-69E2DB87623B}"/>
                  </a:ext>
                </a:extLst>
              </p:cNvPr>
              <p:cNvSpPr/>
              <p:nvPr/>
            </p:nvSpPr>
            <p:spPr>
              <a:xfrm>
                <a:off x="9097407" y="4068416"/>
                <a:ext cx="2514514" cy="2466341"/>
              </a:xfrm>
              <a:prstGeom prst="ellipse">
                <a:avLst/>
              </a:prstGeom>
              <a:solidFill>
                <a:srgbClr val="EEA4A4"/>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9" name="Arrow: Right 8">
                <a:extLst>
                  <a:ext uri="{FF2B5EF4-FFF2-40B4-BE49-F238E27FC236}">
                    <a16:creationId xmlns:a16="http://schemas.microsoft.com/office/drawing/2014/main" id="{0B3B740E-E7F9-9C4C-BFC3-C5721DEA1E14}"/>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Arrow: Right 6">
              <a:hlinkClick r:id="" action="ppaction://hlinkshowjump?jump=nextslide"/>
              <a:extLst>
                <a:ext uri="{FF2B5EF4-FFF2-40B4-BE49-F238E27FC236}">
                  <a16:creationId xmlns:a16="http://schemas.microsoft.com/office/drawing/2014/main" id="{8D294137-6D8A-F7DB-F3F8-A238D740E902}"/>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4" name="Picture 23" descr="Striped swim ring in sunny blue pool">
            <a:extLst>
              <a:ext uri="{FF2B5EF4-FFF2-40B4-BE49-F238E27FC236}">
                <a16:creationId xmlns:a16="http://schemas.microsoft.com/office/drawing/2014/main" id="{3D34BBC9-520F-EE76-5C15-E20D3C0084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6315" y="0"/>
            <a:ext cx="8049611" cy="6858000"/>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4779067"/>
            <a:ext cx="4196316" cy="646331"/>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en-AU" sz="3600" dirty="0"/>
              <a:t>Risk Factors</a:t>
            </a:r>
          </a:p>
        </p:txBody>
      </p:sp>
      <p:grpSp>
        <p:nvGrpSpPr>
          <p:cNvPr id="26" name="Group 25">
            <a:extLst>
              <a:ext uri="{FF2B5EF4-FFF2-40B4-BE49-F238E27FC236}">
                <a16:creationId xmlns:a16="http://schemas.microsoft.com/office/drawing/2014/main" id="{FCCA2D84-AAFF-EA68-BE9E-2C95207F1F46}"/>
              </a:ext>
            </a:extLst>
          </p:cNvPr>
          <p:cNvGrpSpPr/>
          <p:nvPr/>
        </p:nvGrpSpPr>
        <p:grpSpPr>
          <a:xfrm>
            <a:off x="585884" y="4532265"/>
            <a:ext cx="978195" cy="978195"/>
            <a:chOff x="561878" y="4128231"/>
            <a:chExt cx="978195" cy="978195"/>
          </a:xfrm>
        </p:grpSpPr>
        <p:sp>
          <p:nvSpPr>
            <p:cNvPr id="18" name="Oval 17">
              <a:extLst>
                <a:ext uri="{FF2B5EF4-FFF2-40B4-BE49-F238E27FC236}">
                  <a16:creationId xmlns:a16="http://schemas.microsoft.com/office/drawing/2014/main" id="{8D72ECB3-2BD3-872D-128C-E6B23B91582E}"/>
                </a:ext>
              </a:extLst>
            </p:cNvPr>
            <p:cNvSpPr/>
            <p:nvPr/>
          </p:nvSpPr>
          <p:spPr>
            <a:xfrm>
              <a:off x="561878" y="412823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1527A0F7-031D-9648-1307-9C131EFCAC89}"/>
                </a:ext>
              </a:extLst>
            </p:cNvPr>
            <p:cNvSpPr/>
            <p:nvPr/>
          </p:nvSpPr>
          <p:spPr>
            <a:xfrm>
              <a:off x="646939" y="421329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21" descr="Family with girl with solid fill">
              <a:extLst>
                <a:ext uri="{FF2B5EF4-FFF2-40B4-BE49-F238E27FC236}">
                  <a16:creationId xmlns:a16="http://schemas.microsoft.com/office/drawing/2014/main" id="{1B748A5E-1172-7E36-7217-7D8EBB9E68C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9336" y="4335689"/>
              <a:ext cx="563278" cy="563278"/>
            </a:xfrm>
            <a:prstGeom prst="rect">
              <a:avLst/>
            </a:prstGeom>
          </p:spPr>
        </p:pic>
      </p:grpSp>
      <p:grpSp>
        <p:nvGrpSpPr>
          <p:cNvPr id="30" name="Group 29">
            <a:extLst>
              <a:ext uri="{FF2B5EF4-FFF2-40B4-BE49-F238E27FC236}">
                <a16:creationId xmlns:a16="http://schemas.microsoft.com/office/drawing/2014/main" id="{01204DF2-D32E-25BB-17B5-4D63376A391E}"/>
              </a:ext>
            </a:extLst>
          </p:cNvPr>
          <p:cNvGrpSpPr/>
          <p:nvPr/>
        </p:nvGrpSpPr>
        <p:grpSpPr>
          <a:xfrm>
            <a:off x="11426971" y="6235173"/>
            <a:ext cx="403575" cy="395844"/>
            <a:chOff x="11077225" y="5923214"/>
            <a:chExt cx="629425" cy="617367"/>
          </a:xfrm>
        </p:grpSpPr>
        <p:grpSp>
          <p:nvGrpSpPr>
            <p:cNvPr id="31" name="Group 30">
              <a:extLst>
                <a:ext uri="{FF2B5EF4-FFF2-40B4-BE49-F238E27FC236}">
                  <a16:creationId xmlns:a16="http://schemas.microsoft.com/office/drawing/2014/main" id="{4575FF0C-C7A0-97FF-1104-A1D4AA5C19EA}"/>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33" name="Oval 32">
                <a:hlinkClick r:id="" action="ppaction://hlinkshowjump?jump=nextslide"/>
                <a:extLst>
                  <a:ext uri="{FF2B5EF4-FFF2-40B4-BE49-F238E27FC236}">
                    <a16:creationId xmlns:a16="http://schemas.microsoft.com/office/drawing/2014/main" id="{925AE0A8-349E-C1D5-8799-7F12CF42AF17}"/>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4" name="Arrow: Right 33">
                <a:extLst>
                  <a:ext uri="{FF2B5EF4-FFF2-40B4-BE49-F238E27FC236}">
                    <a16:creationId xmlns:a16="http://schemas.microsoft.com/office/drawing/2014/main" id="{BF578829-E95F-C6B9-772D-9D664CDE403B}"/>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2" name="Arrow: Right 31">
              <a:hlinkClick r:id="" action="ppaction://hlinkshowjump?jump=nextslide"/>
              <a:extLst>
                <a:ext uri="{FF2B5EF4-FFF2-40B4-BE49-F238E27FC236}">
                  <a16:creationId xmlns:a16="http://schemas.microsoft.com/office/drawing/2014/main" id="{02631782-3DBF-DA80-A635-93705DDC04E9}"/>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5" name="Group 34">
            <a:extLst>
              <a:ext uri="{FF2B5EF4-FFF2-40B4-BE49-F238E27FC236}">
                <a16:creationId xmlns:a16="http://schemas.microsoft.com/office/drawing/2014/main" id="{98D1A061-D0D7-2597-F34E-691434BDEBBA}"/>
              </a:ext>
            </a:extLst>
          </p:cNvPr>
          <p:cNvGrpSpPr/>
          <p:nvPr/>
        </p:nvGrpSpPr>
        <p:grpSpPr>
          <a:xfrm>
            <a:off x="289675" y="6235173"/>
            <a:ext cx="403575" cy="395844"/>
            <a:chOff x="384682" y="5923214"/>
            <a:chExt cx="629425" cy="617367"/>
          </a:xfrm>
        </p:grpSpPr>
        <p:sp>
          <p:nvSpPr>
            <p:cNvPr id="36" name="Oval 35">
              <a:hlinkClick r:id="" action="ppaction://hlinkshowjump?jump=previousslide"/>
              <a:extLst>
                <a:ext uri="{FF2B5EF4-FFF2-40B4-BE49-F238E27FC236}">
                  <a16:creationId xmlns:a16="http://schemas.microsoft.com/office/drawing/2014/main" id="{3A789C11-C273-9BC9-D1AC-8029DFCD6DEB}"/>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7" name="Arrow: Right 36">
              <a:hlinkClick r:id="" action="ppaction://hlinkshowjump?jump=previousslide"/>
              <a:extLst>
                <a:ext uri="{FF2B5EF4-FFF2-40B4-BE49-F238E27FC236}">
                  <a16:creationId xmlns:a16="http://schemas.microsoft.com/office/drawing/2014/main" id="{0868F3D7-A992-5234-A67C-54AFAED1DBE0}"/>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88334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FEE173-EFF9-8B88-5821-EC8B511D8C52}"/>
              </a:ext>
            </a:extLst>
          </p:cNvPr>
          <p:cNvSpPr txBox="1"/>
          <p:nvPr/>
        </p:nvSpPr>
        <p:spPr>
          <a:xfrm>
            <a:off x="6025116" y="4853108"/>
            <a:ext cx="6166883"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en-AU" sz="2800" dirty="0"/>
              <a:t>Parental and caregiver risk factors</a:t>
            </a:r>
          </a:p>
        </p:txBody>
      </p:sp>
      <p:sp>
        <p:nvSpPr>
          <p:cNvPr id="15" name="Parallelogram 14">
            <a:extLst>
              <a:ext uri="{FF2B5EF4-FFF2-40B4-BE49-F238E27FC236}">
                <a16:creationId xmlns:a16="http://schemas.microsoft.com/office/drawing/2014/main" id="{71779312-2F6B-A16B-7485-71A2150223E7}"/>
              </a:ext>
            </a:extLst>
          </p:cNvPr>
          <p:cNvSpPr/>
          <p:nvPr/>
        </p:nvSpPr>
        <p:spPr>
          <a:xfrm>
            <a:off x="870459" y="0"/>
            <a:ext cx="6823138" cy="6858000"/>
          </a:xfrm>
          <a:prstGeom prst="parallelogram">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a:extLst>
              <a:ext uri="{FF2B5EF4-FFF2-40B4-BE49-F238E27FC236}">
                <a16:creationId xmlns:a16="http://schemas.microsoft.com/office/drawing/2014/main" id="{1705980D-03EF-DC60-EECD-1ACCF21726D3}"/>
              </a:ext>
            </a:extLst>
          </p:cNvPr>
          <p:cNvGrpSpPr/>
          <p:nvPr/>
        </p:nvGrpSpPr>
        <p:grpSpPr>
          <a:xfrm>
            <a:off x="6025116" y="4625620"/>
            <a:ext cx="978195" cy="978195"/>
            <a:chOff x="6914915" y="4853108"/>
            <a:chExt cx="978195" cy="978195"/>
          </a:xfrm>
        </p:grpSpPr>
        <p:sp>
          <p:nvSpPr>
            <p:cNvPr id="10" name="Oval 9">
              <a:extLst>
                <a:ext uri="{FF2B5EF4-FFF2-40B4-BE49-F238E27FC236}">
                  <a16:creationId xmlns:a16="http://schemas.microsoft.com/office/drawing/2014/main" id="{9306CE97-EB1E-F8C5-ACBB-A7341AE1392F}"/>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a:extLst>
                <a:ext uri="{FF2B5EF4-FFF2-40B4-BE49-F238E27FC236}">
                  <a16:creationId xmlns:a16="http://schemas.microsoft.com/office/drawing/2014/main" id="{E995100C-D616-0941-A8AA-47711ED6C95F}"/>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descr="Woman with baby with solid fill">
              <a:extLst>
                <a:ext uri="{FF2B5EF4-FFF2-40B4-BE49-F238E27FC236}">
                  <a16:creationId xmlns:a16="http://schemas.microsoft.com/office/drawing/2014/main" id="{051774CE-FAE1-CCE6-1CD8-FDDDCE882FB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2907" y="4984948"/>
              <a:ext cx="714512" cy="714512"/>
            </a:xfrm>
            <a:prstGeom prst="rect">
              <a:avLst/>
            </a:prstGeom>
          </p:spPr>
        </p:pic>
      </p:grpSp>
      <p:grpSp>
        <p:nvGrpSpPr>
          <p:cNvPr id="24" name="Group 23">
            <a:extLst>
              <a:ext uri="{FF2B5EF4-FFF2-40B4-BE49-F238E27FC236}">
                <a16:creationId xmlns:a16="http://schemas.microsoft.com/office/drawing/2014/main" id="{F9D0424A-ABF6-DE4D-938F-7A3D6D40EC50}"/>
              </a:ext>
            </a:extLst>
          </p:cNvPr>
          <p:cNvGrpSpPr/>
          <p:nvPr/>
        </p:nvGrpSpPr>
        <p:grpSpPr>
          <a:xfrm>
            <a:off x="11426971" y="6235173"/>
            <a:ext cx="403575" cy="395844"/>
            <a:chOff x="11077225" y="5923214"/>
            <a:chExt cx="629425" cy="617367"/>
          </a:xfrm>
        </p:grpSpPr>
        <p:grpSp>
          <p:nvGrpSpPr>
            <p:cNvPr id="25" name="Group 24">
              <a:extLst>
                <a:ext uri="{FF2B5EF4-FFF2-40B4-BE49-F238E27FC236}">
                  <a16:creationId xmlns:a16="http://schemas.microsoft.com/office/drawing/2014/main" id="{31828E3D-106F-8929-47A9-0FBAEE12F71D}"/>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7" name="Oval 26">
                <a:hlinkClick r:id="" action="ppaction://hlinkshowjump?jump=nextslide"/>
                <a:extLst>
                  <a:ext uri="{FF2B5EF4-FFF2-40B4-BE49-F238E27FC236}">
                    <a16:creationId xmlns:a16="http://schemas.microsoft.com/office/drawing/2014/main" id="{763BE123-EDE5-FDE6-4BA8-8F4022638BEC}"/>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extLst>
                  <a:ext uri="{FF2B5EF4-FFF2-40B4-BE49-F238E27FC236}">
                    <a16:creationId xmlns:a16="http://schemas.microsoft.com/office/drawing/2014/main" id="{BFDC89A7-1A86-CA94-8E52-E62E3EF0EF0C}"/>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6" name="Arrow: Right 25">
              <a:hlinkClick r:id="" action="ppaction://hlinkshowjump?jump=nextslide"/>
              <a:extLst>
                <a:ext uri="{FF2B5EF4-FFF2-40B4-BE49-F238E27FC236}">
                  <a16:creationId xmlns:a16="http://schemas.microsoft.com/office/drawing/2014/main" id="{E7F95519-5D82-5FB5-6106-8B7429EFA763}"/>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9" name="Group 28">
            <a:extLst>
              <a:ext uri="{FF2B5EF4-FFF2-40B4-BE49-F238E27FC236}">
                <a16:creationId xmlns:a16="http://schemas.microsoft.com/office/drawing/2014/main" id="{107C118C-29BF-9A28-F198-2CBCE0F6E46D}"/>
              </a:ext>
            </a:extLst>
          </p:cNvPr>
          <p:cNvGrpSpPr/>
          <p:nvPr/>
        </p:nvGrpSpPr>
        <p:grpSpPr>
          <a:xfrm>
            <a:off x="289675" y="6235173"/>
            <a:ext cx="403575" cy="395844"/>
            <a:chOff x="384682" y="5923214"/>
            <a:chExt cx="629425" cy="617367"/>
          </a:xfrm>
        </p:grpSpPr>
        <p:sp>
          <p:nvSpPr>
            <p:cNvPr id="30" name="Oval 29">
              <a:hlinkClick r:id="" action="ppaction://hlinkshowjump?jump=previousslide"/>
              <a:extLst>
                <a:ext uri="{FF2B5EF4-FFF2-40B4-BE49-F238E27FC236}">
                  <a16:creationId xmlns:a16="http://schemas.microsoft.com/office/drawing/2014/main" id="{4DA6F3C4-BFEF-0321-6458-AF0B7E0DC1B9}"/>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1" name="Arrow: Right 30">
              <a:hlinkClick r:id="" action="ppaction://hlinkshowjump?jump=previousslide"/>
              <a:extLst>
                <a:ext uri="{FF2B5EF4-FFF2-40B4-BE49-F238E27FC236}">
                  <a16:creationId xmlns:a16="http://schemas.microsoft.com/office/drawing/2014/main" id="{AE594AD7-760C-1E96-2AD9-9EB44CDC1B32}"/>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005663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some water&#10;&#10;Description automatically generated with low confidence">
            <a:extLst>
              <a:ext uri="{FF2B5EF4-FFF2-40B4-BE49-F238E27FC236}">
                <a16:creationId xmlns:a16="http://schemas.microsoft.com/office/drawing/2014/main" id="{E52D5ED8-6C56-36E0-D370-9C42189054FE}"/>
              </a:ext>
            </a:extLst>
          </p:cNvPr>
          <p:cNvPicPr>
            <a:picLocks noGrp="1" noRot="1" noChangeAspect="1" noMove="1" noResize="1" noEditPoints="1" noAdjustHandles="1" noChangeArrowheads="1" noChangeShapeType="1" noCrop="1"/>
          </p:cNvPicPr>
          <p:nvPr/>
        </p:nvPicPr>
        <p:blipFill rotWithShape="1">
          <a:blip r:embed="rId2" cstate="email">
            <a:alphaModFix amt="50000"/>
            <a:extLst>
              <a:ext uri="{28A0092B-C50C-407E-A947-70E740481C1C}">
                <a14:useLocalDpi xmlns:a14="http://schemas.microsoft.com/office/drawing/2010/main"/>
              </a:ext>
            </a:extLst>
          </a:blip>
          <a:srcRect b="-1"/>
          <a:stretch/>
        </p:blipFill>
        <p:spPr>
          <a:xfrm>
            <a:off x="5326160"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dpi="0" rotWithShape="1">
            <a:blip r:embed="rId3" cstate="email">
              <a:alphaModFix amt="48000"/>
              <a:extLst>
                <a:ext uri="{28A0092B-C50C-407E-A947-70E740481C1C}">
                  <a14:useLocalDpi xmlns:a14="http://schemas.microsoft.com/office/drawing/2010/main"/>
                </a:ext>
              </a:extLst>
            </a:blip>
            <a:srcRect/>
            <a:stretch>
              <a:fillRect/>
            </a:stretch>
          </a:blipFill>
        </p:spPr>
      </p:pic>
      <p:sp>
        <p:nvSpPr>
          <p:cNvPr id="12" name="TextBox 11">
            <a:extLst>
              <a:ext uri="{FF2B5EF4-FFF2-40B4-BE49-F238E27FC236}">
                <a16:creationId xmlns:a16="http://schemas.microsoft.com/office/drawing/2014/main" id="{E3FEE173-EFF9-8B88-5821-EC8B511D8C52}"/>
              </a:ext>
            </a:extLst>
          </p:cNvPr>
          <p:cNvSpPr txBox="1"/>
          <p:nvPr/>
        </p:nvSpPr>
        <p:spPr>
          <a:xfrm>
            <a:off x="0" y="814392"/>
            <a:ext cx="5686425"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Parental and caregiver risk factors</a:t>
            </a:r>
          </a:p>
        </p:txBody>
      </p:sp>
      <p:sp>
        <p:nvSpPr>
          <p:cNvPr id="14" name="TextBox 13">
            <a:extLst>
              <a:ext uri="{FF2B5EF4-FFF2-40B4-BE49-F238E27FC236}">
                <a16:creationId xmlns:a16="http://schemas.microsoft.com/office/drawing/2014/main" id="{289BF7C9-E0A6-5324-B3C4-884ECB262514}"/>
              </a:ext>
            </a:extLst>
          </p:cNvPr>
          <p:cNvSpPr txBox="1"/>
          <p:nvPr/>
        </p:nvSpPr>
        <p:spPr>
          <a:xfrm>
            <a:off x="221019" y="2151727"/>
            <a:ext cx="4595716" cy="2554545"/>
          </a:xfrm>
          <a:prstGeom prst="rect">
            <a:avLst/>
          </a:prstGeom>
          <a:noFill/>
        </p:spPr>
        <p:txBody>
          <a:bodyPr wrap="square">
            <a:spAutoFit/>
          </a:bodyPr>
          <a:lstStyle/>
          <a:p>
            <a:r>
              <a:rPr lang="en-US" sz="2000" dirty="0">
                <a:solidFill>
                  <a:srgbClr val="54585F"/>
                </a:solidFill>
                <a:latin typeface="Calibri" panose="020F0502020204030204" pitchFamily="34" charset="0"/>
              </a:rPr>
              <a:t>A significant factor in childhood drowning is a lack of appropriate parental or caregiver supervision of children around water hazards. </a:t>
            </a:r>
          </a:p>
          <a:p>
            <a:endParaRPr lang="en-AU" sz="2000" dirty="0">
              <a:solidFill>
                <a:srgbClr val="54585F"/>
              </a:solidFill>
              <a:latin typeface="Calibri" panose="020F0502020204030204" pitchFamily="34" charset="0"/>
            </a:endParaRPr>
          </a:p>
          <a:p>
            <a:r>
              <a:rPr lang="en-US" sz="2000" dirty="0">
                <a:solidFill>
                  <a:srgbClr val="54585F"/>
                </a:solidFill>
                <a:latin typeface="Calibri" panose="020F0502020204030204" pitchFamily="34" charset="0"/>
              </a:rPr>
              <a:t>Refer to the icon points to learn about the drowning risk factors associated with the parent and caregiver.</a:t>
            </a:r>
            <a:endParaRPr lang="en-US" sz="1000" dirty="0">
              <a:solidFill>
                <a:prstClr val="black"/>
              </a:solidFill>
              <a:latin typeface="Microsoft Sans Serif" panose="020B0604020202020204" pitchFamily="34" charset="0"/>
            </a:endParaRPr>
          </a:p>
        </p:txBody>
      </p:sp>
      <p:grpSp>
        <p:nvGrpSpPr>
          <p:cNvPr id="15" name="Group 14">
            <a:extLst>
              <a:ext uri="{FF2B5EF4-FFF2-40B4-BE49-F238E27FC236}">
                <a16:creationId xmlns:a16="http://schemas.microsoft.com/office/drawing/2014/main" id="{D232BFF5-FFE2-69D9-A513-31009EC2A595}"/>
              </a:ext>
            </a:extLst>
          </p:cNvPr>
          <p:cNvGrpSpPr/>
          <p:nvPr/>
        </p:nvGrpSpPr>
        <p:grpSpPr>
          <a:xfrm>
            <a:off x="5883599" y="4897832"/>
            <a:ext cx="772636" cy="772636"/>
            <a:chOff x="6914915" y="4853108"/>
            <a:chExt cx="978195" cy="978195"/>
          </a:xfrm>
        </p:grpSpPr>
        <p:sp>
          <p:nvSpPr>
            <p:cNvPr id="16" name="Oval 15">
              <a:extLst>
                <a:ext uri="{FF2B5EF4-FFF2-40B4-BE49-F238E27FC236}">
                  <a16:creationId xmlns:a16="http://schemas.microsoft.com/office/drawing/2014/main" id="{B6FFDA64-00B9-BECF-8DFF-F137C1CE6470}"/>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Oval 16">
              <a:extLst>
                <a:ext uri="{FF2B5EF4-FFF2-40B4-BE49-F238E27FC236}">
                  <a16:creationId xmlns:a16="http://schemas.microsoft.com/office/drawing/2014/main" id="{7C7A488E-CF1B-F6C9-C503-274BA1564BE8}"/>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descr="Woman with baby with solid fill">
              <a:extLst>
                <a:ext uri="{FF2B5EF4-FFF2-40B4-BE49-F238E27FC236}">
                  <a16:creationId xmlns:a16="http://schemas.microsoft.com/office/drawing/2014/main" id="{C5B3CF90-A04A-EF88-E60E-63A30FB6CA2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52907" y="4984948"/>
              <a:ext cx="714512" cy="714512"/>
            </a:xfrm>
            <a:prstGeom prst="rect">
              <a:avLst/>
            </a:prstGeom>
          </p:spPr>
        </p:pic>
      </p:grpSp>
      <p:grpSp>
        <p:nvGrpSpPr>
          <p:cNvPr id="19" name="Group 18">
            <a:extLst>
              <a:ext uri="{FF2B5EF4-FFF2-40B4-BE49-F238E27FC236}">
                <a16:creationId xmlns:a16="http://schemas.microsoft.com/office/drawing/2014/main" id="{84C03883-4378-E6D3-8A7D-9FB159DDBA92}"/>
              </a:ext>
            </a:extLst>
          </p:cNvPr>
          <p:cNvGrpSpPr/>
          <p:nvPr/>
        </p:nvGrpSpPr>
        <p:grpSpPr>
          <a:xfrm>
            <a:off x="5883599" y="3378000"/>
            <a:ext cx="772636" cy="772636"/>
            <a:chOff x="6914915" y="4853108"/>
            <a:chExt cx="978195" cy="978195"/>
          </a:xfrm>
        </p:grpSpPr>
        <p:sp>
          <p:nvSpPr>
            <p:cNvPr id="20" name="Oval 19">
              <a:extLst>
                <a:ext uri="{FF2B5EF4-FFF2-40B4-BE49-F238E27FC236}">
                  <a16:creationId xmlns:a16="http://schemas.microsoft.com/office/drawing/2014/main" id="{5B223BAB-38AB-C362-BC13-B09EBDB26480}"/>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Oval 20">
              <a:extLst>
                <a:ext uri="{FF2B5EF4-FFF2-40B4-BE49-F238E27FC236}">
                  <a16:creationId xmlns:a16="http://schemas.microsoft.com/office/drawing/2014/main" id="{4110F18D-D40F-54EB-D69C-BE24F2280061}"/>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21" descr="Woman with baby with solid fill">
              <a:extLst>
                <a:ext uri="{FF2B5EF4-FFF2-40B4-BE49-F238E27FC236}">
                  <a16:creationId xmlns:a16="http://schemas.microsoft.com/office/drawing/2014/main" id="{EDEF0AE0-4711-21AB-8100-488A8199F0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52907" y="4984948"/>
              <a:ext cx="714512" cy="714512"/>
            </a:xfrm>
            <a:prstGeom prst="rect">
              <a:avLst/>
            </a:prstGeom>
          </p:spPr>
        </p:pic>
      </p:grpSp>
      <p:grpSp>
        <p:nvGrpSpPr>
          <p:cNvPr id="23" name="Group 22">
            <a:extLst>
              <a:ext uri="{FF2B5EF4-FFF2-40B4-BE49-F238E27FC236}">
                <a16:creationId xmlns:a16="http://schemas.microsoft.com/office/drawing/2014/main" id="{679D7C98-69E3-F783-8B33-566D9045A11F}"/>
              </a:ext>
            </a:extLst>
          </p:cNvPr>
          <p:cNvGrpSpPr/>
          <p:nvPr/>
        </p:nvGrpSpPr>
        <p:grpSpPr>
          <a:xfrm>
            <a:off x="5883599" y="2062603"/>
            <a:ext cx="772636" cy="772636"/>
            <a:chOff x="6914915" y="4853108"/>
            <a:chExt cx="978195" cy="978195"/>
          </a:xfrm>
        </p:grpSpPr>
        <p:sp>
          <p:nvSpPr>
            <p:cNvPr id="24" name="Oval 23">
              <a:extLst>
                <a:ext uri="{FF2B5EF4-FFF2-40B4-BE49-F238E27FC236}">
                  <a16:creationId xmlns:a16="http://schemas.microsoft.com/office/drawing/2014/main" id="{839A691A-AD30-5520-2E94-5D7CB3B88A54}"/>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Oval 24">
              <a:extLst>
                <a:ext uri="{FF2B5EF4-FFF2-40B4-BE49-F238E27FC236}">
                  <a16:creationId xmlns:a16="http://schemas.microsoft.com/office/drawing/2014/main" id="{3D85A069-B2E2-A26C-3AF6-5027A991D569}"/>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Graphic 25" descr="Woman with baby with solid fill">
              <a:extLst>
                <a:ext uri="{FF2B5EF4-FFF2-40B4-BE49-F238E27FC236}">
                  <a16:creationId xmlns:a16="http://schemas.microsoft.com/office/drawing/2014/main" id="{FB55F4DD-0C67-65C3-4E06-F78B9005E3F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52907" y="4984948"/>
              <a:ext cx="714512" cy="714512"/>
            </a:xfrm>
            <a:prstGeom prst="rect">
              <a:avLst/>
            </a:prstGeom>
          </p:spPr>
        </p:pic>
      </p:grpSp>
      <p:grpSp>
        <p:nvGrpSpPr>
          <p:cNvPr id="27" name="Group 26">
            <a:extLst>
              <a:ext uri="{FF2B5EF4-FFF2-40B4-BE49-F238E27FC236}">
                <a16:creationId xmlns:a16="http://schemas.microsoft.com/office/drawing/2014/main" id="{7227D346-0B97-8D68-201A-941C22E06438}"/>
              </a:ext>
            </a:extLst>
          </p:cNvPr>
          <p:cNvGrpSpPr/>
          <p:nvPr/>
        </p:nvGrpSpPr>
        <p:grpSpPr>
          <a:xfrm>
            <a:off x="5883600" y="747206"/>
            <a:ext cx="772636" cy="772636"/>
            <a:chOff x="6914915" y="4853108"/>
            <a:chExt cx="978195" cy="978195"/>
          </a:xfrm>
        </p:grpSpPr>
        <p:sp>
          <p:nvSpPr>
            <p:cNvPr id="28" name="Oval 27">
              <a:extLst>
                <a:ext uri="{FF2B5EF4-FFF2-40B4-BE49-F238E27FC236}">
                  <a16:creationId xmlns:a16="http://schemas.microsoft.com/office/drawing/2014/main" id="{673CCEBD-A6B4-0CC2-51FA-D3AD9B3DF2E0}"/>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Oval 28">
              <a:extLst>
                <a:ext uri="{FF2B5EF4-FFF2-40B4-BE49-F238E27FC236}">
                  <a16:creationId xmlns:a16="http://schemas.microsoft.com/office/drawing/2014/main" id="{E518EC6F-53DB-475B-B550-1361E21E4B25}"/>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Graphic 29" descr="Woman with baby with solid fill">
              <a:extLst>
                <a:ext uri="{FF2B5EF4-FFF2-40B4-BE49-F238E27FC236}">
                  <a16:creationId xmlns:a16="http://schemas.microsoft.com/office/drawing/2014/main" id="{DDFB6D9A-534A-3D6A-D347-2BABCBBD854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52907" y="4984948"/>
              <a:ext cx="714512" cy="714512"/>
            </a:xfrm>
            <a:prstGeom prst="rect">
              <a:avLst/>
            </a:prstGeom>
          </p:spPr>
        </p:pic>
      </p:grpSp>
      <p:sp>
        <p:nvSpPr>
          <p:cNvPr id="47" name="TextBox 46">
            <a:extLst>
              <a:ext uri="{FF2B5EF4-FFF2-40B4-BE49-F238E27FC236}">
                <a16:creationId xmlns:a16="http://schemas.microsoft.com/office/drawing/2014/main" id="{390AF0AE-12CF-BFBF-6C92-115DBF275AFD}"/>
              </a:ext>
            </a:extLst>
          </p:cNvPr>
          <p:cNvSpPr txBox="1"/>
          <p:nvPr/>
        </p:nvSpPr>
        <p:spPr>
          <a:xfrm>
            <a:off x="7132314" y="780503"/>
            <a:ext cx="4473801" cy="738664"/>
          </a:xfrm>
          <a:prstGeom prst="rect">
            <a:avLst/>
          </a:prstGeom>
          <a:solidFill>
            <a:schemeClr val="bg2">
              <a:lumMod val="50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400" dirty="0">
                <a:solidFill>
                  <a:srgbClr val="FFFFFF"/>
                </a:solidFill>
                <a:latin typeface="Calibri" panose="020F0502020204030204" pitchFamily="34" charset="0"/>
              </a:rPr>
              <a:t>The parent or caregiver may have unrealistic expectations of a child or a young person’s ability to exercise self control over their own behaviour in or around water.</a:t>
            </a:r>
            <a:endParaRPr lang="en-US" sz="1400" dirty="0">
              <a:solidFill>
                <a:prstClr val="black"/>
              </a:solidFill>
              <a:latin typeface="Microsoft Sans Serif" panose="020B0604020202020204" pitchFamily="34" charset="0"/>
            </a:endParaRPr>
          </a:p>
        </p:txBody>
      </p:sp>
      <p:sp>
        <p:nvSpPr>
          <p:cNvPr id="49" name="TextBox 48">
            <a:extLst>
              <a:ext uri="{FF2B5EF4-FFF2-40B4-BE49-F238E27FC236}">
                <a16:creationId xmlns:a16="http://schemas.microsoft.com/office/drawing/2014/main" id="{D71D72A4-B9E0-F25C-1354-3AF2DCD48612}"/>
              </a:ext>
            </a:extLst>
          </p:cNvPr>
          <p:cNvSpPr txBox="1"/>
          <p:nvPr/>
        </p:nvSpPr>
        <p:spPr>
          <a:xfrm>
            <a:off x="7132313" y="2051948"/>
            <a:ext cx="4473802" cy="738664"/>
          </a:xfrm>
          <a:prstGeom prst="rect">
            <a:avLst/>
          </a:prstGeom>
          <a:solidFill>
            <a:schemeClr val="bg2">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a:solidFill>
                  <a:srgbClr val="FFFFFF"/>
                </a:solidFill>
                <a:latin typeface="Calibri" panose="020F0502020204030204" pitchFamily="34" charset="0"/>
              </a:rPr>
              <a:t>The parent or caregiver provides inadequate supervision to a child or young person in or near environments where water hazards are present.</a:t>
            </a:r>
            <a:endParaRPr lang="en-US" sz="1100" dirty="0">
              <a:solidFill>
                <a:prstClr val="black"/>
              </a:solidFill>
              <a:latin typeface="Microsoft Sans Serif" panose="020B0604020202020204" pitchFamily="34" charset="0"/>
            </a:endParaRPr>
          </a:p>
        </p:txBody>
      </p:sp>
      <p:sp>
        <p:nvSpPr>
          <p:cNvPr id="51" name="TextBox 50">
            <a:extLst>
              <a:ext uri="{FF2B5EF4-FFF2-40B4-BE49-F238E27FC236}">
                <a16:creationId xmlns:a16="http://schemas.microsoft.com/office/drawing/2014/main" id="{3C3C02F1-5E82-3C64-181D-B43F14DFE167}"/>
              </a:ext>
            </a:extLst>
          </p:cNvPr>
          <p:cNvSpPr txBox="1"/>
          <p:nvPr/>
        </p:nvSpPr>
        <p:spPr>
          <a:xfrm>
            <a:off x="7132313" y="3323393"/>
            <a:ext cx="4473802" cy="954107"/>
          </a:xfrm>
          <a:prstGeom prst="rect">
            <a:avLst/>
          </a:prstGeom>
          <a:solidFill>
            <a:schemeClr val="bg2">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a:solidFill>
                  <a:srgbClr val="FFFFFF"/>
                </a:solidFill>
                <a:latin typeface="Calibri" panose="020F0502020204030204" pitchFamily="34" charset="0"/>
              </a:rPr>
              <a:t>The parent or caregiver may underestimate a child or young person’s capacity to gain access to areas where parental supervision is necessary due to water hazards (e.g. swimming pools or water features such as a pond).</a:t>
            </a:r>
            <a:endParaRPr lang="en-US" sz="1100" dirty="0">
              <a:solidFill>
                <a:prstClr val="black"/>
              </a:solidFill>
              <a:latin typeface="Microsoft Sans Serif" panose="020B0604020202020204" pitchFamily="34" charset="0"/>
            </a:endParaRPr>
          </a:p>
        </p:txBody>
      </p:sp>
      <p:sp>
        <p:nvSpPr>
          <p:cNvPr id="53" name="TextBox 52">
            <a:extLst>
              <a:ext uri="{FF2B5EF4-FFF2-40B4-BE49-F238E27FC236}">
                <a16:creationId xmlns:a16="http://schemas.microsoft.com/office/drawing/2014/main" id="{1762EE9D-0429-7821-EBB2-CE4377353F26}"/>
              </a:ext>
            </a:extLst>
          </p:cNvPr>
          <p:cNvSpPr txBox="1"/>
          <p:nvPr/>
        </p:nvSpPr>
        <p:spPr>
          <a:xfrm>
            <a:off x="7132312" y="4810282"/>
            <a:ext cx="4473802" cy="1169551"/>
          </a:xfrm>
          <a:prstGeom prst="rect">
            <a:avLst/>
          </a:prstGeom>
          <a:solidFill>
            <a:schemeClr val="bg2">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a:solidFill>
                  <a:srgbClr val="FFFFFF"/>
                </a:solidFill>
                <a:latin typeface="Calibri" panose="020F0502020204030204" pitchFamily="34" charset="0"/>
              </a:rPr>
              <a:t>The parent or caregiver can be distracted during busy times such as changeover time from contact visits, when another parent comes home, meal preparation, feeding of animals, use of mobile phones, parental illness, when visitors call and/or when bathing other children.</a:t>
            </a:r>
            <a:endParaRPr lang="en-US" sz="1100" dirty="0">
              <a:solidFill>
                <a:prstClr val="black"/>
              </a:solidFill>
              <a:latin typeface="Microsoft Sans Serif" panose="020B0604020202020204" pitchFamily="34" charset="0"/>
            </a:endParaRPr>
          </a:p>
        </p:txBody>
      </p:sp>
      <p:cxnSp>
        <p:nvCxnSpPr>
          <p:cNvPr id="55" name="Straight Arrow Connector 54">
            <a:extLst>
              <a:ext uri="{FF2B5EF4-FFF2-40B4-BE49-F238E27FC236}">
                <a16:creationId xmlns:a16="http://schemas.microsoft.com/office/drawing/2014/main" id="{EA3B64B0-2C29-533B-31EC-A033A50EA935}"/>
              </a:ext>
            </a:extLst>
          </p:cNvPr>
          <p:cNvCxnSpPr/>
          <p:nvPr/>
        </p:nvCxnSpPr>
        <p:spPr>
          <a:xfrm>
            <a:off x="6733955" y="1103668"/>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56" name="Straight Arrow Connector 55">
            <a:extLst>
              <a:ext uri="{FF2B5EF4-FFF2-40B4-BE49-F238E27FC236}">
                <a16:creationId xmlns:a16="http://schemas.microsoft.com/office/drawing/2014/main" id="{EB5B999B-8124-D490-B0EB-B065AC151277}"/>
              </a:ext>
            </a:extLst>
          </p:cNvPr>
          <p:cNvCxnSpPr/>
          <p:nvPr/>
        </p:nvCxnSpPr>
        <p:spPr>
          <a:xfrm>
            <a:off x="6733954" y="2433121"/>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57" name="Straight Arrow Connector 56">
            <a:extLst>
              <a:ext uri="{FF2B5EF4-FFF2-40B4-BE49-F238E27FC236}">
                <a16:creationId xmlns:a16="http://schemas.microsoft.com/office/drawing/2014/main" id="{8118D31F-05AB-5AD2-1979-E08F8C53F929}"/>
              </a:ext>
            </a:extLst>
          </p:cNvPr>
          <p:cNvCxnSpPr/>
          <p:nvPr/>
        </p:nvCxnSpPr>
        <p:spPr>
          <a:xfrm>
            <a:off x="6733954" y="3764317"/>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58" name="Straight Arrow Connector 57">
            <a:extLst>
              <a:ext uri="{FF2B5EF4-FFF2-40B4-BE49-F238E27FC236}">
                <a16:creationId xmlns:a16="http://schemas.microsoft.com/office/drawing/2014/main" id="{A4A2D22A-88FE-CD6E-C36C-0FA8F615CD5C}"/>
              </a:ext>
            </a:extLst>
          </p:cNvPr>
          <p:cNvCxnSpPr/>
          <p:nvPr/>
        </p:nvCxnSpPr>
        <p:spPr>
          <a:xfrm>
            <a:off x="6733954" y="5318113"/>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grpSp>
        <p:nvGrpSpPr>
          <p:cNvPr id="37" name="Group 36">
            <a:extLst>
              <a:ext uri="{FF2B5EF4-FFF2-40B4-BE49-F238E27FC236}">
                <a16:creationId xmlns:a16="http://schemas.microsoft.com/office/drawing/2014/main" id="{AD86B4E7-15D5-EE24-540F-396DC45847D4}"/>
              </a:ext>
            </a:extLst>
          </p:cNvPr>
          <p:cNvGrpSpPr/>
          <p:nvPr/>
        </p:nvGrpSpPr>
        <p:grpSpPr>
          <a:xfrm>
            <a:off x="11426971" y="6235173"/>
            <a:ext cx="403575" cy="395844"/>
            <a:chOff x="11077225" y="5923214"/>
            <a:chExt cx="629425" cy="617367"/>
          </a:xfrm>
        </p:grpSpPr>
        <p:grpSp>
          <p:nvGrpSpPr>
            <p:cNvPr id="38" name="Group 37">
              <a:extLst>
                <a:ext uri="{FF2B5EF4-FFF2-40B4-BE49-F238E27FC236}">
                  <a16:creationId xmlns:a16="http://schemas.microsoft.com/office/drawing/2014/main" id="{28C38748-3634-602D-8264-26CB26CB8C39}"/>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40" name="Oval 39">
                <a:hlinkClick r:id="" action="ppaction://hlinkshowjump?jump=nextslide"/>
                <a:extLst>
                  <a:ext uri="{FF2B5EF4-FFF2-40B4-BE49-F238E27FC236}">
                    <a16:creationId xmlns:a16="http://schemas.microsoft.com/office/drawing/2014/main" id="{2C530C1E-9877-EE40-88ED-40EDAEDA14F3}"/>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1" name="Arrow: Right 40">
                <a:extLst>
                  <a:ext uri="{FF2B5EF4-FFF2-40B4-BE49-F238E27FC236}">
                    <a16:creationId xmlns:a16="http://schemas.microsoft.com/office/drawing/2014/main" id="{FCC68222-0421-4AAE-474B-8A020C5B0CA6}"/>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9" name="Arrow: Right 38">
              <a:hlinkClick r:id="" action="ppaction://hlinkshowjump?jump=nextslide"/>
              <a:extLst>
                <a:ext uri="{FF2B5EF4-FFF2-40B4-BE49-F238E27FC236}">
                  <a16:creationId xmlns:a16="http://schemas.microsoft.com/office/drawing/2014/main" id="{02C1004F-419B-4547-B801-27D175E7D9F2}"/>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2" name="Group 41">
            <a:extLst>
              <a:ext uri="{FF2B5EF4-FFF2-40B4-BE49-F238E27FC236}">
                <a16:creationId xmlns:a16="http://schemas.microsoft.com/office/drawing/2014/main" id="{4F669F22-368C-A734-5460-2B4C6AC07992}"/>
              </a:ext>
            </a:extLst>
          </p:cNvPr>
          <p:cNvGrpSpPr/>
          <p:nvPr/>
        </p:nvGrpSpPr>
        <p:grpSpPr>
          <a:xfrm>
            <a:off x="289675" y="6235173"/>
            <a:ext cx="403575" cy="395844"/>
            <a:chOff x="384682" y="5923214"/>
            <a:chExt cx="629425" cy="617367"/>
          </a:xfrm>
        </p:grpSpPr>
        <p:sp>
          <p:nvSpPr>
            <p:cNvPr id="43" name="Oval 42">
              <a:hlinkClick r:id="" action="ppaction://hlinkshowjump?jump=previousslide"/>
              <a:extLst>
                <a:ext uri="{FF2B5EF4-FFF2-40B4-BE49-F238E27FC236}">
                  <a16:creationId xmlns:a16="http://schemas.microsoft.com/office/drawing/2014/main" id="{8963066C-6239-7EDC-9B3B-E9DA69F75D52}"/>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4" name="Arrow: Right 43">
              <a:hlinkClick r:id="" action="ppaction://hlinkshowjump?jump=previousslide"/>
              <a:extLst>
                <a:ext uri="{FF2B5EF4-FFF2-40B4-BE49-F238E27FC236}">
                  <a16:creationId xmlns:a16="http://schemas.microsoft.com/office/drawing/2014/main" id="{FEED08AC-8E47-B010-FB7C-8FF06A538D20}"/>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899365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ose-up of blue water ripples">
            <a:extLst>
              <a:ext uri="{FF2B5EF4-FFF2-40B4-BE49-F238E27FC236}">
                <a16:creationId xmlns:a16="http://schemas.microsoft.com/office/drawing/2014/main" id="{DB6271AC-717E-F898-CB7F-8244757FD050}"/>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0">
                <a:schemeClr val="bg1">
                  <a:lumMod val="100000"/>
                </a:schemeClr>
              </a:gs>
              <a:gs pos="41000">
                <a:srgbClr val="FFFFFF">
                  <a:alpha val="94000"/>
                  <a:lumMod val="85000"/>
                  <a:lumOff val="15000"/>
                </a:srgbClr>
              </a:gs>
              <a:gs pos="100000">
                <a:schemeClr val="bg1">
                  <a:alpha val="67000"/>
                </a:schemeClr>
              </a:gs>
              <a:gs pos="100000">
                <a:schemeClr val="bg1">
                  <a:alpha val="0"/>
                  <a:lumMod val="56000"/>
                  <a:lumOff val="44000"/>
                </a:schemeClr>
              </a:gs>
            </a:gsLst>
            <a:lin ang="5400000" scaled="1"/>
          </a:gradFill>
        </p:spPr>
      </p:pic>
      <p:sp>
        <p:nvSpPr>
          <p:cNvPr id="13" name="Rectangle 12">
            <a:extLst>
              <a:ext uri="{FF2B5EF4-FFF2-40B4-BE49-F238E27FC236}">
                <a16:creationId xmlns:a16="http://schemas.microsoft.com/office/drawing/2014/main" id="{1565FB60-EDDB-F379-A329-816910B85075}"/>
              </a:ext>
            </a:extLst>
          </p:cNvPr>
          <p:cNvSpPr>
            <a:spLocks noGrp="1" noRot="1" noMove="1" noResize="1" noEditPoints="1" noAdjustHandles="1" noChangeArrowheads="1" noChangeShapeType="1"/>
          </p:cNvSpPr>
          <p:nvPr/>
        </p:nvSpPr>
        <p:spPr>
          <a:xfrm>
            <a:off x="0" y="0"/>
            <a:ext cx="12192000" cy="6858000"/>
          </a:xfrm>
          <a:prstGeom prst="rect">
            <a:avLst/>
          </a:prstGeom>
          <a:gradFill flip="none" rotWithShape="1">
            <a:gsLst>
              <a:gs pos="0">
                <a:schemeClr val="bg1">
                  <a:lumMod val="100000"/>
                </a:schemeClr>
              </a:gs>
              <a:gs pos="22000">
                <a:schemeClr val="bg1">
                  <a:alpha val="67000"/>
                </a:schemeClr>
              </a:gs>
              <a:gs pos="56000">
                <a:schemeClr val="bg1">
                  <a:alpha val="0"/>
                  <a:lumMod val="56000"/>
                  <a:lumOff val="44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E3FEE173-EFF9-8B88-5821-EC8B511D8C52}"/>
              </a:ext>
            </a:extLst>
          </p:cNvPr>
          <p:cNvSpPr txBox="1"/>
          <p:nvPr/>
        </p:nvSpPr>
        <p:spPr>
          <a:xfrm>
            <a:off x="0" y="351992"/>
            <a:ext cx="7180521"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Keeping children safe around water</a:t>
            </a:r>
          </a:p>
        </p:txBody>
      </p:sp>
      <p:grpSp>
        <p:nvGrpSpPr>
          <p:cNvPr id="15" name="Group 14">
            <a:extLst>
              <a:ext uri="{FF2B5EF4-FFF2-40B4-BE49-F238E27FC236}">
                <a16:creationId xmlns:a16="http://schemas.microsoft.com/office/drawing/2014/main" id="{2B520B33-AAFB-F6E8-9888-D0D48F663F66}"/>
              </a:ext>
            </a:extLst>
          </p:cNvPr>
          <p:cNvGrpSpPr/>
          <p:nvPr/>
        </p:nvGrpSpPr>
        <p:grpSpPr>
          <a:xfrm>
            <a:off x="417302" y="1165578"/>
            <a:ext cx="584775" cy="584775"/>
            <a:chOff x="6914915" y="4853108"/>
            <a:chExt cx="978195" cy="978195"/>
          </a:xfrm>
        </p:grpSpPr>
        <p:sp>
          <p:nvSpPr>
            <p:cNvPr id="16" name="Oval 15">
              <a:extLst>
                <a:ext uri="{FF2B5EF4-FFF2-40B4-BE49-F238E27FC236}">
                  <a16:creationId xmlns:a16="http://schemas.microsoft.com/office/drawing/2014/main" id="{8B69F8CE-C7C3-4DFC-ECDF-74FCB723DB6B}"/>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Oval 16">
              <a:extLst>
                <a:ext uri="{FF2B5EF4-FFF2-40B4-BE49-F238E27FC236}">
                  <a16:creationId xmlns:a16="http://schemas.microsoft.com/office/drawing/2014/main" id="{C4F7A216-FC0A-0D0F-115A-735B5BAF438D}"/>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descr="Woman with baby with solid fill">
              <a:extLst>
                <a:ext uri="{FF2B5EF4-FFF2-40B4-BE49-F238E27FC236}">
                  <a16:creationId xmlns:a16="http://schemas.microsoft.com/office/drawing/2014/main" id="{63574AB3-46E4-38BE-C59F-34FB05FF168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2907" y="4984948"/>
              <a:ext cx="714512" cy="714512"/>
            </a:xfrm>
            <a:prstGeom prst="rect">
              <a:avLst/>
            </a:prstGeom>
          </p:spPr>
        </p:pic>
      </p:grpSp>
      <p:grpSp>
        <p:nvGrpSpPr>
          <p:cNvPr id="19" name="Group 18">
            <a:extLst>
              <a:ext uri="{FF2B5EF4-FFF2-40B4-BE49-F238E27FC236}">
                <a16:creationId xmlns:a16="http://schemas.microsoft.com/office/drawing/2014/main" id="{AD1FB4BA-5308-7FFA-A670-F1142FCD016B}"/>
              </a:ext>
            </a:extLst>
          </p:cNvPr>
          <p:cNvGrpSpPr/>
          <p:nvPr/>
        </p:nvGrpSpPr>
        <p:grpSpPr>
          <a:xfrm>
            <a:off x="417302" y="4536990"/>
            <a:ext cx="584775" cy="584775"/>
            <a:chOff x="6914915" y="4853108"/>
            <a:chExt cx="978195" cy="978195"/>
          </a:xfrm>
        </p:grpSpPr>
        <p:sp>
          <p:nvSpPr>
            <p:cNvPr id="20" name="Oval 19">
              <a:extLst>
                <a:ext uri="{FF2B5EF4-FFF2-40B4-BE49-F238E27FC236}">
                  <a16:creationId xmlns:a16="http://schemas.microsoft.com/office/drawing/2014/main" id="{CE24433D-2D15-B49A-E79F-D820D90761E4}"/>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Oval 20">
              <a:extLst>
                <a:ext uri="{FF2B5EF4-FFF2-40B4-BE49-F238E27FC236}">
                  <a16:creationId xmlns:a16="http://schemas.microsoft.com/office/drawing/2014/main" id="{E31CAF87-A6BC-9298-29B8-6F740B37DD0B}"/>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21" descr="Woman with baby with solid fill">
              <a:extLst>
                <a:ext uri="{FF2B5EF4-FFF2-40B4-BE49-F238E27FC236}">
                  <a16:creationId xmlns:a16="http://schemas.microsoft.com/office/drawing/2014/main" id="{E7A44545-CC58-103F-5353-A80F563BAF2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2907" y="4984948"/>
              <a:ext cx="714512" cy="714512"/>
            </a:xfrm>
            <a:prstGeom prst="rect">
              <a:avLst/>
            </a:prstGeom>
          </p:spPr>
        </p:pic>
      </p:grpSp>
      <p:grpSp>
        <p:nvGrpSpPr>
          <p:cNvPr id="23" name="Group 22">
            <a:extLst>
              <a:ext uri="{FF2B5EF4-FFF2-40B4-BE49-F238E27FC236}">
                <a16:creationId xmlns:a16="http://schemas.microsoft.com/office/drawing/2014/main" id="{C4D338D4-EC33-F54A-0EF0-8F447DD1C3D5}"/>
              </a:ext>
            </a:extLst>
          </p:cNvPr>
          <p:cNvGrpSpPr/>
          <p:nvPr/>
        </p:nvGrpSpPr>
        <p:grpSpPr>
          <a:xfrm>
            <a:off x="417302" y="2008431"/>
            <a:ext cx="584775" cy="584775"/>
            <a:chOff x="6914915" y="4853108"/>
            <a:chExt cx="978195" cy="978195"/>
          </a:xfrm>
        </p:grpSpPr>
        <p:sp>
          <p:nvSpPr>
            <p:cNvPr id="24" name="Oval 23">
              <a:extLst>
                <a:ext uri="{FF2B5EF4-FFF2-40B4-BE49-F238E27FC236}">
                  <a16:creationId xmlns:a16="http://schemas.microsoft.com/office/drawing/2014/main" id="{8B15DCCE-CB6C-8DB9-7FCB-27E23E8CB234}"/>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Oval 24">
              <a:extLst>
                <a:ext uri="{FF2B5EF4-FFF2-40B4-BE49-F238E27FC236}">
                  <a16:creationId xmlns:a16="http://schemas.microsoft.com/office/drawing/2014/main" id="{013E7AA8-5C9D-F298-0CA8-E68C4D0A68A3}"/>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Graphic 25" descr="Woman with baby with solid fill">
              <a:extLst>
                <a:ext uri="{FF2B5EF4-FFF2-40B4-BE49-F238E27FC236}">
                  <a16:creationId xmlns:a16="http://schemas.microsoft.com/office/drawing/2014/main" id="{0C0CA316-AB12-1DC0-7578-029E009AB31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2907" y="4984948"/>
              <a:ext cx="714512" cy="714512"/>
            </a:xfrm>
            <a:prstGeom prst="rect">
              <a:avLst/>
            </a:prstGeom>
          </p:spPr>
        </p:pic>
      </p:grpSp>
      <p:grpSp>
        <p:nvGrpSpPr>
          <p:cNvPr id="27" name="Group 26">
            <a:extLst>
              <a:ext uri="{FF2B5EF4-FFF2-40B4-BE49-F238E27FC236}">
                <a16:creationId xmlns:a16="http://schemas.microsoft.com/office/drawing/2014/main" id="{355D8F4B-4566-C992-63DA-3B4EA3FDE28E}"/>
              </a:ext>
            </a:extLst>
          </p:cNvPr>
          <p:cNvGrpSpPr/>
          <p:nvPr/>
        </p:nvGrpSpPr>
        <p:grpSpPr>
          <a:xfrm>
            <a:off x="417302" y="2851284"/>
            <a:ext cx="584775" cy="584775"/>
            <a:chOff x="6914915" y="4853108"/>
            <a:chExt cx="978195" cy="978195"/>
          </a:xfrm>
        </p:grpSpPr>
        <p:sp>
          <p:nvSpPr>
            <p:cNvPr id="28" name="Oval 27">
              <a:extLst>
                <a:ext uri="{FF2B5EF4-FFF2-40B4-BE49-F238E27FC236}">
                  <a16:creationId xmlns:a16="http://schemas.microsoft.com/office/drawing/2014/main" id="{970E4DDB-28DD-D5A0-914A-B1D9DC3CE389}"/>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Oval 28">
              <a:extLst>
                <a:ext uri="{FF2B5EF4-FFF2-40B4-BE49-F238E27FC236}">
                  <a16:creationId xmlns:a16="http://schemas.microsoft.com/office/drawing/2014/main" id="{D375B002-8878-6DC8-1B9E-AA81556CF897}"/>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Graphic 29" descr="Woman with baby with solid fill">
              <a:extLst>
                <a:ext uri="{FF2B5EF4-FFF2-40B4-BE49-F238E27FC236}">
                  <a16:creationId xmlns:a16="http://schemas.microsoft.com/office/drawing/2014/main" id="{29F94453-A796-AF2F-446B-1FBBA177EB2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2907" y="4984948"/>
              <a:ext cx="714512" cy="714512"/>
            </a:xfrm>
            <a:prstGeom prst="rect">
              <a:avLst/>
            </a:prstGeom>
          </p:spPr>
        </p:pic>
      </p:grpSp>
      <p:grpSp>
        <p:nvGrpSpPr>
          <p:cNvPr id="31" name="Group 30">
            <a:extLst>
              <a:ext uri="{FF2B5EF4-FFF2-40B4-BE49-F238E27FC236}">
                <a16:creationId xmlns:a16="http://schemas.microsoft.com/office/drawing/2014/main" id="{4E0112F9-BD98-37D5-FD39-61322AE0BE22}"/>
              </a:ext>
            </a:extLst>
          </p:cNvPr>
          <p:cNvGrpSpPr/>
          <p:nvPr/>
        </p:nvGrpSpPr>
        <p:grpSpPr>
          <a:xfrm>
            <a:off x="417302" y="3694137"/>
            <a:ext cx="584775" cy="584775"/>
            <a:chOff x="6914915" y="4853108"/>
            <a:chExt cx="978195" cy="978195"/>
          </a:xfrm>
        </p:grpSpPr>
        <p:sp>
          <p:nvSpPr>
            <p:cNvPr id="32" name="Oval 31">
              <a:extLst>
                <a:ext uri="{FF2B5EF4-FFF2-40B4-BE49-F238E27FC236}">
                  <a16:creationId xmlns:a16="http://schemas.microsoft.com/office/drawing/2014/main" id="{878BA7CC-2F73-39E5-CFE7-400AE9E642F4}"/>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Oval 32">
              <a:extLst>
                <a:ext uri="{FF2B5EF4-FFF2-40B4-BE49-F238E27FC236}">
                  <a16:creationId xmlns:a16="http://schemas.microsoft.com/office/drawing/2014/main" id="{6725E21C-D4BF-06F4-93EF-0D058C3AC3CA}"/>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Graphic 33" descr="Woman with baby with solid fill">
              <a:extLst>
                <a:ext uri="{FF2B5EF4-FFF2-40B4-BE49-F238E27FC236}">
                  <a16:creationId xmlns:a16="http://schemas.microsoft.com/office/drawing/2014/main" id="{5F8BD88C-AD95-9A72-8116-0FB504BB7A4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2907" y="4984948"/>
              <a:ext cx="714512" cy="714512"/>
            </a:xfrm>
            <a:prstGeom prst="rect">
              <a:avLst/>
            </a:prstGeom>
          </p:spPr>
        </p:pic>
      </p:grpSp>
      <p:grpSp>
        <p:nvGrpSpPr>
          <p:cNvPr id="35" name="Group 34">
            <a:extLst>
              <a:ext uri="{FF2B5EF4-FFF2-40B4-BE49-F238E27FC236}">
                <a16:creationId xmlns:a16="http://schemas.microsoft.com/office/drawing/2014/main" id="{0D26986D-08FC-A833-A0CE-857F86A61F10}"/>
              </a:ext>
            </a:extLst>
          </p:cNvPr>
          <p:cNvGrpSpPr/>
          <p:nvPr/>
        </p:nvGrpSpPr>
        <p:grpSpPr>
          <a:xfrm>
            <a:off x="417302" y="5379842"/>
            <a:ext cx="584775" cy="584775"/>
            <a:chOff x="6914915" y="4853108"/>
            <a:chExt cx="978195" cy="978195"/>
          </a:xfrm>
        </p:grpSpPr>
        <p:sp>
          <p:nvSpPr>
            <p:cNvPr id="36" name="Oval 35">
              <a:extLst>
                <a:ext uri="{FF2B5EF4-FFF2-40B4-BE49-F238E27FC236}">
                  <a16:creationId xmlns:a16="http://schemas.microsoft.com/office/drawing/2014/main" id="{790855CE-B14D-E68A-3C71-08E7F92767B3}"/>
                </a:ext>
              </a:extLst>
            </p:cNvPr>
            <p:cNvSpPr/>
            <p:nvPr/>
          </p:nvSpPr>
          <p:spPr>
            <a:xfrm>
              <a:off x="6914915" y="485310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7" name="Oval 36">
              <a:extLst>
                <a:ext uri="{FF2B5EF4-FFF2-40B4-BE49-F238E27FC236}">
                  <a16:creationId xmlns:a16="http://schemas.microsoft.com/office/drawing/2014/main" id="{011CFBD0-6988-5C3C-B70D-7B7FB9201611}"/>
                </a:ext>
              </a:extLst>
            </p:cNvPr>
            <p:cNvSpPr/>
            <p:nvPr/>
          </p:nvSpPr>
          <p:spPr>
            <a:xfrm>
              <a:off x="6999976" y="493816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Graphic 37" descr="Woman with baby with solid fill">
              <a:extLst>
                <a:ext uri="{FF2B5EF4-FFF2-40B4-BE49-F238E27FC236}">
                  <a16:creationId xmlns:a16="http://schemas.microsoft.com/office/drawing/2014/main" id="{19DD9BAD-95BF-89ED-C922-9AB2DA024BB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2907" y="4984948"/>
              <a:ext cx="714512" cy="714512"/>
            </a:xfrm>
            <a:prstGeom prst="rect">
              <a:avLst/>
            </a:prstGeom>
          </p:spPr>
        </p:pic>
      </p:grpSp>
      <p:sp>
        <p:nvSpPr>
          <p:cNvPr id="41" name="TextBox 40">
            <a:extLst>
              <a:ext uri="{FF2B5EF4-FFF2-40B4-BE49-F238E27FC236}">
                <a16:creationId xmlns:a16="http://schemas.microsoft.com/office/drawing/2014/main" id="{FD4CC884-949C-2A72-0041-68D1A4808A31}"/>
              </a:ext>
            </a:extLst>
          </p:cNvPr>
          <p:cNvSpPr txBox="1"/>
          <p:nvPr/>
        </p:nvSpPr>
        <p:spPr>
          <a:xfrm>
            <a:off x="1499934" y="4567766"/>
            <a:ext cx="10011760" cy="523220"/>
          </a:xfrm>
          <a:prstGeom prst="rect">
            <a:avLst/>
          </a:prstGeom>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Parents or caregivers being unprepared when bathing a child or swimming with a child or young person, resulting in the child or young person being left unsupervised (e.g. leaving a child to fetch a towel).</a:t>
            </a:r>
          </a:p>
        </p:txBody>
      </p:sp>
      <p:sp>
        <p:nvSpPr>
          <p:cNvPr id="42" name="TextBox 41">
            <a:extLst>
              <a:ext uri="{FF2B5EF4-FFF2-40B4-BE49-F238E27FC236}">
                <a16:creationId xmlns:a16="http://schemas.microsoft.com/office/drawing/2014/main" id="{A48389A3-9AB0-2ED3-E62A-7690F6A70A23}"/>
              </a:ext>
            </a:extLst>
          </p:cNvPr>
          <p:cNvSpPr txBox="1"/>
          <p:nvPr/>
        </p:nvSpPr>
        <p:spPr>
          <a:xfrm>
            <a:off x="1499934" y="3719505"/>
            <a:ext cx="10011760" cy="523220"/>
          </a:xfrm>
          <a:prstGeom prst="rect">
            <a:avLst/>
          </a:prstGeom>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A false belief that pool safety devices such as retractable pool ladders, pool alarms, pool covers, baby bath aids or flotation devices provide adequate protection for children and young people.</a:t>
            </a:r>
          </a:p>
        </p:txBody>
      </p:sp>
      <p:sp>
        <p:nvSpPr>
          <p:cNvPr id="43" name="TextBox 42">
            <a:extLst>
              <a:ext uri="{FF2B5EF4-FFF2-40B4-BE49-F238E27FC236}">
                <a16:creationId xmlns:a16="http://schemas.microsoft.com/office/drawing/2014/main" id="{F9ED0756-22E8-AF35-0049-262527D31B8F}"/>
              </a:ext>
            </a:extLst>
          </p:cNvPr>
          <p:cNvSpPr txBox="1"/>
          <p:nvPr/>
        </p:nvSpPr>
        <p:spPr>
          <a:xfrm>
            <a:off x="1490995" y="5410618"/>
            <a:ext cx="10020699" cy="523220"/>
          </a:xfrm>
          <a:prstGeom prst="rect">
            <a:avLst/>
          </a:prstGeom>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Lack of knowledge of cardiopulmonary resuscitation (CPR) and/or apprehension to administer this action – ‘Have a go, push and blow and as soon as possible call 000!’</a:t>
            </a:r>
          </a:p>
        </p:txBody>
      </p:sp>
      <p:sp>
        <p:nvSpPr>
          <p:cNvPr id="44" name="TextBox 43">
            <a:extLst>
              <a:ext uri="{FF2B5EF4-FFF2-40B4-BE49-F238E27FC236}">
                <a16:creationId xmlns:a16="http://schemas.microsoft.com/office/drawing/2014/main" id="{311875BA-EB08-C987-663F-24548671CB77}"/>
              </a:ext>
            </a:extLst>
          </p:cNvPr>
          <p:cNvSpPr txBox="1"/>
          <p:nvPr/>
        </p:nvSpPr>
        <p:spPr>
          <a:xfrm>
            <a:off x="1499935" y="1195625"/>
            <a:ext cx="10011759" cy="523220"/>
          </a:xfrm>
          <a:prstGeom prst="rect">
            <a:avLst/>
          </a:prstGeom>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A false sense of security can occur when each parent or caregivers mistakenly assumes that the other adult is supervising a child or young person.</a:t>
            </a:r>
          </a:p>
        </p:txBody>
      </p:sp>
      <p:sp>
        <p:nvSpPr>
          <p:cNvPr id="45" name="TextBox 44">
            <a:extLst>
              <a:ext uri="{FF2B5EF4-FFF2-40B4-BE49-F238E27FC236}">
                <a16:creationId xmlns:a16="http://schemas.microsoft.com/office/drawing/2014/main" id="{1E601D23-D824-2EB7-FC91-9910C31D5940}"/>
              </a:ext>
            </a:extLst>
          </p:cNvPr>
          <p:cNvSpPr txBox="1"/>
          <p:nvPr/>
        </p:nvSpPr>
        <p:spPr>
          <a:xfrm>
            <a:off x="1499934" y="2150329"/>
            <a:ext cx="10011822" cy="307777"/>
          </a:xfrm>
          <a:prstGeom prst="rect">
            <a:avLst/>
          </a:prstGeom>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Parents or caregivers not knowing about or not being prepared for new risks and hazards associated with unfamiliar environments.</a:t>
            </a:r>
          </a:p>
        </p:txBody>
      </p:sp>
      <p:sp>
        <p:nvSpPr>
          <p:cNvPr id="46" name="TextBox 45">
            <a:extLst>
              <a:ext uri="{FF2B5EF4-FFF2-40B4-BE49-F238E27FC236}">
                <a16:creationId xmlns:a16="http://schemas.microsoft.com/office/drawing/2014/main" id="{2494F57F-64BC-8084-14B7-308FD1EB02BE}"/>
              </a:ext>
            </a:extLst>
          </p:cNvPr>
          <p:cNvSpPr txBox="1"/>
          <p:nvPr/>
        </p:nvSpPr>
        <p:spPr>
          <a:xfrm>
            <a:off x="1499934" y="2988035"/>
            <a:ext cx="10011822" cy="307777"/>
          </a:xfrm>
          <a:prstGeom prst="rect">
            <a:avLst/>
          </a:prstGeom>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Complacency or a ‘comfort zone’ around the home results in parental or caregiver vigilance/supervision being reduced. </a:t>
            </a:r>
          </a:p>
        </p:txBody>
      </p:sp>
      <p:cxnSp>
        <p:nvCxnSpPr>
          <p:cNvPr id="48" name="Straight Arrow Connector 47">
            <a:extLst>
              <a:ext uri="{FF2B5EF4-FFF2-40B4-BE49-F238E27FC236}">
                <a16:creationId xmlns:a16="http://schemas.microsoft.com/office/drawing/2014/main" id="{C22F2283-BFBB-DD8D-274C-4EEB2313A963}"/>
              </a:ext>
            </a:extLst>
          </p:cNvPr>
          <p:cNvCxnSpPr/>
          <p:nvPr/>
        </p:nvCxnSpPr>
        <p:spPr>
          <a:xfrm>
            <a:off x="1071516" y="1456726"/>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9" name="Straight Arrow Connector 48">
            <a:extLst>
              <a:ext uri="{FF2B5EF4-FFF2-40B4-BE49-F238E27FC236}">
                <a16:creationId xmlns:a16="http://schemas.microsoft.com/office/drawing/2014/main" id="{B3CD394E-13D9-DE00-76C6-6FD9344654C2}"/>
              </a:ext>
            </a:extLst>
          </p:cNvPr>
          <p:cNvCxnSpPr/>
          <p:nvPr/>
        </p:nvCxnSpPr>
        <p:spPr>
          <a:xfrm>
            <a:off x="1071516" y="5694897"/>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50" name="Straight Arrow Connector 49">
            <a:extLst>
              <a:ext uri="{FF2B5EF4-FFF2-40B4-BE49-F238E27FC236}">
                <a16:creationId xmlns:a16="http://schemas.microsoft.com/office/drawing/2014/main" id="{5C12A792-0B74-840F-CE87-319C36E88F81}"/>
              </a:ext>
            </a:extLst>
          </p:cNvPr>
          <p:cNvCxnSpPr/>
          <p:nvPr/>
        </p:nvCxnSpPr>
        <p:spPr>
          <a:xfrm>
            <a:off x="1071516" y="4809526"/>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51" name="Straight Arrow Connector 50">
            <a:extLst>
              <a:ext uri="{FF2B5EF4-FFF2-40B4-BE49-F238E27FC236}">
                <a16:creationId xmlns:a16="http://schemas.microsoft.com/office/drawing/2014/main" id="{DB505DC9-212A-0723-727C-110A0F7E28FF}"/>
              </a:ext>
            </a:extLst>
          </p:cNvPr>
          <p:cNvCxnSpPr/>
          <p:nvPr/>
        </p:nvCxnSpPr>
        <p:spPr>
          <a:xfrm>
            <a:off x="1071516" y="3989469"/>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52" name="Straight Arrow Connector 51">
            <a:extLst>
              <a:ext uri="{FF2B5EF4-FFF2-40B4-BE49-F238E27FC236}">
                <a16:creationId xmlns:a16="http://schemas.microsoft.com/office/drawing/2014/main" id="{CF6D6840-58B4-08E2-CAE8-1126DAD11F7F}"/>
              </a:ext>
            </a:extLst>
          </p:cNvPr>
          <p:cNvCxnSpPr/>
          <p:nvPr/>
        </p:nvCxnSpPr>
        <p:spPr>
          <a:xfrm>
            <a:off x="1071516" y="3147640"/>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53" name="Straight Arrow Connector 52">
            <a:extLst>
              <a:ext uri="{FF2B5EF4-FFF2-40B4-BE49-F238E27FC236}">
                <a16:creationId xmlns:a16="http://schemas.microsoft.com/office/drawing/2014/main" id="{D5554519-4D02-2BAD-CA67-91C17A46FD4F}"/>
              </a:ext>
            </a:extLst>
          </p:cNvPr>
          <p:cNvCxnSpPr/>
          <p:nvPr/>
        </p:nvCxnSpPr>
        <p:spPr>
          <a:xfrm>
            <a:off x="1071516" y="2327583"/>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grpSp>
        <p:nvGrpSpPr>
          <p:cNvPr id="57" name="Group 56">
            <a:extLst>
              <a:ext uri="{FF2B5EF4-FFF2-40B4-BE49-F238E27FC236}">
                <a16:creationId xmlns:a16="http://schemas.microsoft.com/office/drawing/2014/main" id="{A041BA72-8EF4-D33D-2D6B-B2051B8E5C63}"/>
              </a:ext>
            </a:extLst>
          </p:cNvPr>
          <p:cNvGrpSpPr/>
          <p:nvPr/>
        </p:nvGrpSpPr>
        <p:grpSpPr>
          <a:xfrm>
            <a:off x="11426971" y="6235173"/>
            <a:ext cx="403575" cy="395844"/>
            <a:chOff x="11077225" y="5923214"/>
            <a:chExt cx="629425" cy="617367"/>
          </a:xfrm>
        </p:grpSpPr>
        <p:grpSp>
          <p:nvGrpSpPr>
            <p:cNvPr id="58" name="Group 57">
              <a:extLst>
                <a:ext uri="{FF2B5EF4-FFF2-40B4-BE49-F238E27FC236}">
                  <a16:creationId xmlns:a16="http://schemas.microsoft.com/office/drawing/2014/main" id="{72AC7F14-DF47-767E-F88C-A072FB8651D3}"/>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60" name="Oval 59">
                <a:hlinkClick r:id="" action="ppaction://hlinkshowjump?jump=nextslide"/>
                <a:extLst>
                  <a:ext uri="{FF2B5EF4-FFF2-40B4-BE49-F238E27FC236}">
                    <a16:creationId xmlns:a16="http://schemas.microsoft.com/office/drawing/2014/main" id="{3019A7DA-91B6-F403-8D15-9697A7C1617B}"/>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61" name="Arrow: Right 60">
                <a:extLst>
                  <a:ext uri="{FF2B5EF4-FFF2-40B4-BE49-F238E27FC236}">
                    <a16:creationId xmlns:a16="http://schemas.microsoft.com/office/drawing/2014/main" id="{BBCFB90A-C1B0-E238-E00F-F7743F793592}"/>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9" name="Arrow: Right 58">
              <a:hlinkClick r:id="" action="ppaction://hlinkshowjump?jump=nextslide"/>
              <a:extLst>
                <a:ext uri="{FF2B5EF4-FFF2-40B4-BE49-F238E27FC236}">
                  <a16:creationId xmlns:a16="http://schemas.microsoft.com/office/drawing/2014/main" id="{413D9D65-7C01-6AF7-FAF0-453616045D4B}"/>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2" name="Group 61">
            <a:extLst>
              <a:ext uri="{FF2B5EF4-FFF2-40B4-BE49-F238E27FC236}">
                <a16:creationId xmlns:a16="http://schemas.microsoft.com/office/drawing/2014/main" id="{357D4F65-B012-D806-A32E-A3C5CC3FB897}"/>
              </a:ext>
            </a:extLst>
          </p:cNvPr>
          <p:cNvGrpSpPr/>
          <p:nvPr/>
        </p:nvGrpSpPr>
        <p:grpSpPr>
          <a:xfrm>
            <a:off x="289675" y="6235173"/>
            <a:ext cx="403575" cy="395844"/>
            <a:chOff x="384682" y="5923214"/>
            <a:chExt cx="629425" cy="617367"/>
          </a:xfrm>
        </p:grpSpPr>
        <p:sp>
          <p:nvSpPr>
            <p:cNvPr id="63" name="Oval 62">
              <a:hlinkClick r:id="" action="ppaction://hlinkshowjump?jump=previousslide"/>
              <a:extLst>
                <a:ext uri="{FF2B5EF4-FFF2-40B4-BE49-F238E27FC236}">
                  <a16:creationId xmlns:a16="http://schemas.microsoft.com/office/drawing/2014/main" id="{DABBF06A-F668-AF6A-C8D8-BDF2F759B497}"/>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64" name="Arrow: Right 63">
              <a:hlinkClick r:id="" action="ppaction://hlinkshowjump?jump=previousslide"/>
              <a:extLst>
                <a:ext uri="{FF2B5EF4-FFF2-40B4-BE49-F238E27FC236}">
                  <a16:creationId xmlns:a16="http://schemas.microsoft.com/office/drawing/2014/main" id="{768DE94A-FCF4-A1B9-5E19-45FAD47A064C}"/>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78566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A58150-6157-2E28-53C0-5EB12E93DE2C}"/>
              </a:ext>
            </a:extLst>
          </p:cNvPr>
          <p:cNvGrpSpPr/>
          <p:nvPr/>
        </p:nvGrpSpPr>
        <p:grpSpPr>
          <a:xfrm>
            <a:off x="289675" y="6235173"/>
            <a:ext cx="403575" cy="395844"/>
            <a:chOff x="384682" y="5923214"/>
            <a:chExt cx="629425" cy="617367"/>
          </a:xfrm>
        </p:grpSpPr>
        <p:sp>
          <p:nvSpPr>
            <p:cNvPr id="3" name="Oval 2">
              <a:hlinkClick r:id="" action="ppaction://hlinkshowjump?jump=previousslide"/>
              <a:extLst>
                <a:ext uri="{FF2B5EF4-FFF2-40B4-BE49-F238E27FC236}">
                  <a16:creationId xmlns:a16="http://schemas.microsoft.com/office/drawing/2014/main" id="{A249A50A-9419-40CB-1EC3-842E64F8D75C}"/>
                </a:ext>
              </a:extLst>
            </p:cNvPr>
            <p:cNvSpPr/>
            <p:nvPr/>
          </p:nvSpPr>
          <p:spPr>
            <a:xfrm rot="10800000">
              <a:off x="384682" y="5923214"/>
              <a:ext cx="629425" cy="617367"/>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 name="Arrow: Right 3">
              <a:hlinkClick r:id="" action="ppaction://hlinkshowjump?jump=nextslide"/>
              <a:extLst>
                <a:ext uri="{FF2B5EF4-FFF2-40B4-BE49-F238E27FC236}">
                  <a16:creationId xmlns:a16="http://schemas.microsoft.com/office/drawing/2014/main" id="{E2DB48A6-09B4-2653-C234-CB88A331DB3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8" name="Picture 17" descr="A couple of children in a pool&#10;&#10;Description automatically generated">
            <a:extLst>
              <a:ext uri="{FF2B5EF4-FFF2-40B4-BE49-F238E27FC236}">
                <a16:creationId xmlns:a16="http://schemas.microsoft.com/office/drawing/2014/main" id="{1177BF7B-54DE-C671-DFFA-9ABCC5FEF7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47"/>
            <a:ext cx="8173759" cy="6860347"/>
          </a:xfrm>
          <a:prstGeom prst="rect">
            <a:avLst/>
          </a:prstGeom>
        </p:spPr>
      </p:pic>
      <p:pic>
        <p:nvPicPr>
          <p:cNvPr id="16" name="Picture 15" descr="A black and white gradient&#10;&#10;Description automatically generated">
            <a:extLst>
              <a:ext uri="{FF2B5EF4-FFF2-40B4-BE49-F238E27FC236}">
                <a16:creationId xmlns:a16="http://schemas.microsoft.com/office/drawing/2014/main" id="{6F9F3A8E-6766-7D5A-315B-4830902200D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4443" y="-5320"/>
            <a:ext cx="9095813" cy="6863320"/>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8173759" y="375917"/>
            <a:ext cx="4018241"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Child risk factors</a:t>
            </a:r>
          </a:p>
        </p:txBody>
      </p:sp>
      <p:grpSp>
        <p:nvGrpSpPr>
          <p:cNvPr id="14" name="Group 13">
            <a:extLst>
              <a:ext uri="{FF2B5EF4-FFF2-40B4-BE49-F238E27FC236}">
                <a16:creationId xmlns:a16="http://schemas.microsoft.com/office/drawing/2014/main" id="{B4EAD646-B6A2-46FA-E5A9-01D60F0C560B}"/>
              </a:ext>
            </a:extLst>
          </p:cNvPr>
          <p:cNvGrpSpPr/>
          <p:nvPr/>
        </p:nvGrpSpPr>
        <p:grpSpPr>
          <a:xfrm>
            <a:off x="7754157" y="148429"/>
            <a:ext cx="978195" cy="978195"/>
            <a:chOff x="3545124" y="3690558"/>
            <a:chExt cx="978195" cy="978195"/>
          </a:xfrm>
        </p:grpSpPr>
        <p:sp>
          <p:nvSpPr>
            <p:cNvPr id="10" name="Oval 9">
              <a:extLst>
                <a:ext uri="{FF2B5EF4-FFF2-40B4-BE49-F238E27FC236}">
                  <a16:creationId xmlns:a16="http://schemas.microsoft.com/office/drawing/2014/main" id="{1B1691FB-35B3-F087-7234-0E1FACFEC034}"/>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84780DA3-5AD3-531B-C7EE-5E8FA456351F}"/>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descr="School boy with solid fill">
              <a:extLst>
                <a:ext uri="{FF2B5EF4-FFF2-40B4-BE49-F238E27FC236}">
                  <a16:creationId xmlns:a16="http://schemas.microsoft.com/office/drawing/2014/main" id="{C86AEAC8-5090-2A5E-35AC-C0CDC401DDB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83024" y="3812525"/>
              <a:ext cx="702394" cy="702394"/>
            </a:xfrm>
            <a:prstGeom prst="rect">
              <a:avLst/>
            </a:prstGeom>
          </p:spPr>
        </p:pic>
      </p:grpSp>
      <p:sp>
        <p:nvSpPr>
          <p:cNvPr id="26" name="TextBox 25">
            <a:extLst>
              <a:ext uri="{FF2B5EF4-FFF2-40B4-BE49-F238E27FC236}">
                <a16:creationId xmlns:a16="http://schemas.microsoft.com/office/drawing/2014/main" id="{10BDB8D1-74BC-7B5D-57A7-0CFEF4671BE0}"/>
              </a:ext>
            </a:extLst>
          </p:cNvPr>
          <p:cNvSpPr txBox="1"/>
          <p:nvPr/>
        </p:nvSpPr>
        <p:spPr>
          <a:xfrm>
            <a:off x="8374914" y="3422447"/>
            <a:ext cx="3615930" cy="1323439"/>
          </a:xfrm>
          <a:prstGeom prst="rect">
            <a:avLst/>
          </a:prstGeom>
          <a:noFill/>
        </p:spPr>
        <p:txBody>
          <a:bodyPr wrap="square">
            <a:spAutoFit/>
          </a:bodyPr>
          <a:lstStyle/>
          <a:p>
            <a:r>
              <a:rPr lang="en-US" sz="1600" dirty="0">
                <a:solidFill>
                  <a:schemeClr val="tx1">
                    <a:lumMod val="75000"/>
                    <a:lumOff val="25000"/>
                  </a:schemeClr>
                </a:solidFill>
                <a:ea typeface="Microsoft YaHei" panose="020B0503020204020204" pitchFamily="34" charset="-122"/>
              </a:rPr>
              <a:t>Childhood drowning is a quick and silent event. A drowning child does not usually cry out for help, cough or splash. A child can swallow water, sink and lose consciousness in less than a minute.</a:t>
            </a:r>
            <a:endParaRPr lang="en-US" sz="900" dirty="0">
              <a:solidFill>
                <a:schemeClr val="tx1">
                  <a:lumMod val="75000"/>
                  <a:lumOff val="25000"/>
                </a:schemeClr>
              </a:solidFill>
              <a:ea typeface="Microsoft YaHei" panose="020B0503020204020204" pitchFamily="34" charset="-122"/>
            </a:endParaRPr>
          </a:p>
        </p:txBody>
      </p:sp>
      <p:grpSp>
        <p:nvGrpSpPr>
          <p:cNvPr id="30" name="Group 29">
            <a:extLst>
              <a:ext uri="{FF2B5EF4-FFF2-40B4-BE49-F238E27FC236}">
                <a16:creationId xmlns:a16="http://schemas.microsoft.com/office/drawing/2014/main" id="{C8DF8CDA-F770-8EB2-2991-297B9C184B26}"/>
              </a:ext>
            </a:extLst>
          </p:cNvPr>
          <p:cNvGrpSpPr/>
          <p:nvPr/>
        </p:nvGrpSpPr>
        <p:grpSpPr>
          <a:xfrm>
            <a:off x="11493480" y="6213605"/>
            <a:ext cx="403575" cy="395844"/>
            <a:chOff x="11077225" y="5923214"/>
            <a:chExt cx="629425" cy="617367"/>
          </a:xfrm>
        </p:grpSpPr>
        <p:grpSp>
          <p:nvGrpSpPr>
            <p:cNvPr id="31" name="Group 30">
              <a:extLst>
                <a:ext uri="{FF2B5EF4-FFF2-40B4-BE49-F238E27FC236}">
                  <a16:creationId xmlns:a16="http://schemas.microsoft.com/office/drawing/2014/main" id="{2ADDD479-4A8F-D9A6-4186-6E2CDAE325BC}"/>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33" name="Oval 32">
                <a:hlinkClick r:id="" action="ppaction://hlinkshowjump?jump=nextslide"/>
                <a:extLst>
                  <a:ext uri="{FF2B5EF4-FFF2-40B4-BE49-F238E27FC236}">
                    <a16:creationId xmlns:a16="http://schemas.microsoft.com/office/drawing/2014/main" id="{63A720F2-FEC2-3C84-1501-0DF15DF26379}"/>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4" name="Arrow: Right 33">
                <a:extLst>
                  <a:ext uri="{FF2B5EF4-FFF2-40B4-BE49-F238E27FC236}">
                    <a16:creationId xmlns:a16="http://schemas.microsoft.com/office/drawing/2014/main" id="{861A5A86-2AC5-0EF1-FE8E-7D97F947529A}"/>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2" name="Arrow: Right 31">
              <a:hlinkClick r:id="" action="ppaction://hlinkshowjump?jump=nextslide"/>
              <a:extLst>
                <a:ext uri="{FF2B5EF4-FFF2-40B4-BE49-F238E27FC236}">
                  <a16:creationId xmlns:a16="http://schemas.microsoft.com/office/drawing/2014/main" id="{BD1058A9-A8B4-734F-F1F0-24F509F72DD2}"/>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5" name="Group 34">
            <a:extLst>
              <a:ext uri="{FF2B5EF4-FFF2-40B4-BE49-F238E27FC236}">
                <a16:creationId xmlns:a16="http://schemas.microsoft.com/office/drawing/2014/main" id="{0CF057EE-5E68-C120-D42B-97B68F36DC26}"/>
              </a:ext>
            </a:extLst>
          </p:cNvPr>
          <p:cNvGrpSpPr/>
          <p:nvPr/>
        </p:nvGrpSpPr>
        <p:grpSpPr>
          <a:xfrm>
            <a:off x="289675" y="6162261"/>
            <a:ext cx="403575" cy="395844"/>
            <a:chOff x="384682" y="5923214"/>
            <a:chExt cx="629425" cy="617367"/>
          </a:xfrm>
        </p:grpSpPr>
        <p:sp>
          <p:nvSpPr>
            <p:cNvPr id="36" name="Oval 35">
              <a:hlinkClick r:id="" action="ppaction://hlinkshowjump?jump=previousslide"/>
              <a:extLst>
                <a:ext uri="{FF2B5EF4-FFF2-40B4-BE49-F238E27FC236}">
                  <a16:creationId xmlns:a16="http://schemas.microsoft.com/office/drawing/2014/main" id="{1F53C66C-ECFC-C070-AD56-780E83A2314D}"/>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7" name="Arrow: Right 36">
              <a:hlinkClick r:id="" action="ppaction://hlinkshowjump?jump=previousslide"/>
              <a:extLst>
                <a:ext uri="{FF2B5EF4-FFF2-40B4-BE49-F238E27FC236}">
                  <a16:creationId xmlns:a16="http://schemas.microsoft.com/office/drawing/2014/main" id="{20A3E560-8A55-DFE9-BACA-DC60B8F1A95B}"/>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1" name="Graphic 20" descr="Water polo with solid fill">
            <a:extLst>
              <a:ext uri="{FF2B5EF4-FFF2-40B4-BE49-F238E27FC236}">
                <a16:creationId xmlns:a16="http://schemas.microsoft.com/office/drawing/2014/main" id="{1D11F498-D855-3F24-9AD0-1F94A294226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00256" y="1581522"/>
            <a:ext cx="1969827" cy="196982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415435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uple of children in a pool&#10;&#10;Description automatically generated">
            <a:extLst>
              <a:ext uri="{FF2B5EF4-FFF2-40B4-BE49-F238E27FC236}">
                <a16:creationId xmlns:a16="http://schemas.microsoft.com/office/drawing/2014/main" id="{913456E8-2709-786B-C853-C1CDD5F80740}"/>
              </a:ext>
            </a:extLst>
          </p:cNvPr>
          <p:cNvPicPr>
            <a:picLocks noGrp="1" noRot="1" noChangeAspect="1" noMove="1" noResize="1" noEditPoints="1" noAdjustHandles="1" noChangeArrowheads="1" noChangeShapeType="1" noCrop="1"/>
          </p:cNvPicPr>
          <p:nvPr/>
        </p:nvPicPr>
        <p:blipFill>
          <a:blip r:embed="rId2">
            <a:alphaModFix amt="35000"/>
            <a:extLst>
              <a:ext uri="{28A0092B-C50C-407E-A947-70E740481C1C}">
                <a14:useLocalDpi xmlns:a14="http://schemas.microsoft.com/office/drawing/2010/main"/>
              </a:ext>
            </a:extLst>
          </a:blip>
          <a:stretch>
            <a:fillRect/>
          </a:stretch>
        </p:blipFill>
        <p:spPr>
          <a:xfrm>
            <a:off x="4018241" y="-2347"/>
            <a:ext cx="8173759" cy="6860347"/>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877859"/>
            <a:ext cx="4018241"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en-AU" sz="2800" dirty="0"/>
              <a:t>Child risk factors</a:t>
            </a:r>
          </a:p>
        </p:txBody>
      </p:sp>
      <p:sp>
        <p:nvSpPr>
          <p:cNvPr id="14" name="TextBox 13">
            <a:extLst>
              <a:ext uri="{FF2B5EF4-FFF2-40B4-BE49-F238E27FC236}">
                <a16:creationId xmlns:a16="http://schemas.microsoft.com/office/drawing/2014/main" id="{D8A60BB0-5D58-8B78-6190-4566CFB7943E}"/>
              </a:ext>
            </a:extLst>
          </p:cNvPr>
          <p:cNvSpPr txBox="1"/>
          <p:nvPr/>
        </p:nvSpPr>
        <p:spPr>
          <a:xfrm>
            <a:off x="303217" y="2098214"/>
            <a:ext cx="3326628" cy="2031325"/>
          </a:xfrm>
          <a:prstGeom prst="rect">
            <a:avLst/>
          </a:prstGeom>
          <a:noFill/>
        </p:spPr>
        <p:txBody>
          <a:bodyPr wrap="square">
            <a:spAutoFit/>
          </a:bodyPr>
          <a:lstStyle/>
          <a:p>
            <a:r>
              <a:rPr lang="en-US" sz="1800" dirty="0">
                <a:solidFill>
                  <a:srgbClr val="54585F"/>
                </a:solidFill>
                <a:latin typeface="Calibri" panose="020F0502020204030204" pitchFamily="34" charset="0"/>
              </a:rPr>
              <a:t>There are specific risk factors for childhood drowning which involve the child themselves.  </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Refer to the icon points to learn about the drowning risk factors associated with the child.</a:t>
            </a:r>
            <a:endParaRPr lang="en-US" sz="900" dirty="0">
              <a:solidFill>
                <a:prstClr val="black"/>
              </a:solidFill>
              <a:latin typeface="Microsoft Sans Serif" panose="020B0604020202020204" pitchFamily="34" charset="0"/>
            </a:endParaRPr>
          </a:p>
        </p:txBody>
      </p:sp>
      <p:sp>
        <p:nvSpPr>
          <p:cNvPr id="15" name="TextBox 14">
            <a:extLst>
              <a:ext uri="{FF2B5EF4-FFF2-40B4-BE49-F238E27FC236}">
                <a16:creationId xmlns:a16="http://schemas.microsoft.com/office/drawing/2014/main" id="{6867F3E1-2B83-1298-AF08-180BAD1E0A8C}"/>
              </a:ext>
            </a:extLst>
          </p:cNvPr>
          <p:cNvSpPr txBox="1"/>
          <p:nvPr/>
        </p:nvSpPr>
        <p:spPr>
          <a:xfrm>
            <a:off x="5919434" y="400805"/>
            <a:ext cx="5148383"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Babies have no ability to recognise dangerous situations or get themselves out of trouble due to having no judgment, limited strength and physical coordination. </a:t>
            </a:r>
          </a:p>
        </p:txBody>
      </p:sp>
      <p:sp>
        <p:nvSpPr>
          <p:cNvPr id="16" name="TextBox 15">
            <a:extLst>
              <a:ext uri="{FF2B5EF4-FFF2-40B4-BE49-F238E27FC236}">
                <a16:creationId xmlns:a16="http://schemas.microsoft.com/office/drawing/2014/main" id="{C6235590-9AB4-3313-CCAF-3F89781C209C}"/>
              </a:ext>
            </a:extLst>
          </p:cNvPr>
          <p:cNvSpPr txBox="1"/>
          <p:nvPr/>
        </p:nvSpPr>
        <p:spPr>
          <a:xfrm>
            <a:off x="5919434" y="1521148"/>
            <a:ext cx="5135806"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Young children are attracted to water and they often seek it out. They are also attracted to colourful toys left in the pool or floating on the water.</a:t>
            </a:r>
          </a:p>
        </p:txBody>
      </p:sp>
      <p:sp>
        <p:nvSpPr>
          <p:cNvPr id="17" name="TextBox 16">
            <a:extLst>
              <a:ext uri="{FF2B5EF4-FFF2-40B4-BE49-F238E27FC236}">
                <a16:creationId xmlns:a16="http://schemas.microsoft.com/office/drawing/2014/main" id="{358A8CAD-39DB-8981-D5C7-3653FF340888}"/>
              </a:ext>
            </a:extLst>
          </p:cNvPr>
          <p:cNvSpPr txBox="1"/>
          <p:nvPr/>
        </p:nvSpPr>
        <p:spPr>
          <a:xfrm>
            <a:off x="5919434" y="2654548"/>
            <a:ext cx="5135806"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a:t>Young children are not able to understand the concept of danger, therefore, do not understand the possible consequences of falling into water.</a:t>
            </a:r>
            <a:endParaRPr lang="en-GB" sz="1400" dirty="0"/>
          </a:p>
        </p:txBody>
      </p:sp>
      <p:sp>
        <p:nvSpPr>
          <p:cNvPr id="18" name="TextBox 17">
            <a:extLst>
              <a:ext uri="{FF2B5EF4-FFF2-40B4-BE49-F238E27FC236}">
                <a16:creationId xmlns:a16="http://schemas.microsoft.com/office/drawing/2014/main" id="{B9F9D1F7-2406-4158-8AB3-99595D49C297}"/>
              </a:ext>
            </a:extLst>
          </p:cNvPr>
          <p:cNvSpPr txBox="1"/>
          <p:nvPr/>
        </p:nvSpPr>
        <p:spPr>
          <a:xfrm>
            <a:off x="5919434" y="3891400"/>
            <a:ext cx="5135806"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AU" sz="1400" dirty="0"/>
              <a:t>Infants and toddlers generally lack sufficient strength or coordination to swim and breather at the same time, so they cannot be taught to swim effectively.</a:t>
            </a:r>
          </a:p>
        </p:txBody>
      </p:sp>
      <p:sp>
        <p:nvSpPr>
          <p:cNvPr id="19" name="TextBox 18">
            <a:extLst>
              <a:ext uri="{FF2B5EF4-FFF2-40B4-BE49-F238E27FC236}">
                <a16:creationId xmlns:a16="http://schemas.microsoft.com/office/drawing/2014/main" id="{E602D52B-916B-EEF9-65DA-918CA3CFBFF8}"/>
              </a:ext>
            </a:extLst>
          </p:cNvPr>
          <p:cNvSpPr txBox="1"/>
          <p:nvPr/>
        </p:nvSpPr>
        <p:spPr>
          <a:xfrm>
            <a:off x="5919434" y="5173053"/>
            <a:ext cx="5135806"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Young children who have basic swimming skills are not water safe or ‘drown-proof’, as they may panic or forget their swimming skills in an emergency or unfamiliar environment.</a:t>
            </a:r>
          </a:p>
        </p:txBody>
      </p:sp>
      <p:grpSp>
        <p:nvGrpSpPr>
          <p:cNvPr id="20" name="Group 19">
            <a:extLst>
              <a:ext uri="{FF2B5EF4-FFF2-40B4-BE49-F238E27FC236}">
                <a16:creationId xmlns:a16="http://schemas.microsoft.com/office/drawing/2014/main" id="{DF33A0CB-E0B5-DA37-04E0-5AE4EE4D237C}"/>
              </a:ext>
            </a:extLst>
          </p:cNvPr>
          <p:cNvGrpSpPr/>
          <p:nvPr/>
        </p:nvGrpSpPr>
        <p:grpSpPr>
          <a:xfrm>
            <a:off x="4572963" y="446971"/>
            <a:ext cx="646332" cy="646332"/>
            <a:chOff x="3545124" y="3690558"/>
            <a:chExt cx="978195" cy="978195"/>
          </a:xfrm>
        </p:grpSpPr>
        <p:sp>
          <p:nvSpPr>
            <p:cNvPr id="21" name="Oval 20">
              <a:extLst>
                <a:ext uri="{FF2B5EF4-FFF2-40B4-BE49-F238E27FC236}">
                  <a16:creationId xmlns:a16="http://schemas.microsoft.com/office/drawing/2014/main" id="{0DC6027E-F522-696D-4F4F-4D9C74193D06}"/>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97A174B4-49FE-C611-012F-30029A3FA4A1}"/>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Graphic 22" descr="School boy with solid fill">
              <a:extLst>
                <a:ext uri="{FF2B5EF4-FFF2-40B4-BE49-F238E27FC236}">
                  <a16:creationId xmlns:a16="http://schemas.microsoft.com/office/drawing/2014/main" id="{FC3B2FA3-B326-8BEB-ACAB-ACDC410C693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24" name="Group 23">
            <a:extLst>
              <a:ext uri="{FF2B5EF4-FFF2-40B4-BE49-F238E27FC236}">
                <a16:creationId xmlns:a16="http://schemas.microsoft.com/office/drawing/2014/main" id="{8269A55E-6938-7618-B0A8-94CB58CD2675}"/>
              </a:ext>
            </a:extLst>
          </p:cNvPr>
          <p:cNvGrpSpPr/>
          <p:nvPr/>
        </p:nvGrpSpPr>
        <p:grpSpPr>
          <a:xfrm>
            <a:off x="4570930" y="1567314"/>
            <a:ext cx="646332" cy="646332"/>
            <a:chOff x="3545124" y="3690558"/>
            <a:chExt cx="978195" cy="978195"/>
          </a:xfrm>
        </p:grpSpPr>
        <p:sp>
          <p:nvSpPr>
            <p:cNvPr id="25" name="Oval 24">
              <a:extLst>
                <a:ext uri="{FF2B5EF4-FFF2-40B4-BE49-F238E27FC236}">
                  <a16:creationId xmlns:a16="http://schemas.microsoft.com/office/drawing/2014/main" id="{0360C6E6-65B9-4804-8129-BDD94B4D4C89}"/>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F9CF9C05-2976-C5F1-DF01-18D5C083C3A5}"/>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Graphic 26" descr="School boy with solid fill">
              <a:extLst>
                <a:ext uri="{FF2B5EF4-FFF2-40B4-BE49-F238E27FC236}">
                  <a16:creationId xmlns:a16="http://schemas.microsoft.com/office/drawing/2014/main" id="{27912962-7DEC-4A06-27A2-9A92DDFFFFA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28" name="Group 27">
            <a:extLst>
              <a:ext uri="{FF2B5EF4-FFF2-40B4-BE49-F238E27FC236}">
                <a16:creationId xmlns:a16="http://schemas.microsoft.com/office/drawing/2014/main" id="{8E350708-D8F2-16C4-D486-6AEFFD9364C2}"/>
              </a:ext>
            </a:extLst>
          </p:cNvPr>
          <p:cNvGrpSpPr/>
          <p:nvPr/>
        </p:nvGrpSpPr>
        <p:grpSpPr>
          <a:xfrm>
            <a:off x="4564958" y="2700714"/>
            <a:ext cx="646332" cy="646332"/>
            <a:chOff x="3545124" y="3690558"/>
            <a:chExt cx="978195" cy="978195"/>
          </a:xfrm>
        </p:grpSpPr>
        <p:sp>
          <p:nvSpPr>
            <p:cNvPr id="29" name="Oval 28">
              <a:extLst>
                <a:ext uri="{FF2B5EF4-FFF2-40B4-BE49-F238E27FC236}">
                  <a16:creationId xmlns:a16="http://schemas.microsoft.com/office/drawing/2014/main" id="{E834A83A-8F8E-36D5-03DC-93B10820D0B4}"/>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3CE718DF-CCF8-672D-B610-64D25A4AC0C9}"/>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descr="School boy with solid fill">
              <a:extLst>
                <a:ext uri="{FF2B5EF4-FFF2-40B4-BE49-F238E27FC236}">
                  <a16:creationId xmlns:a16="http://schemas.microsoft.com/office/drawing/2014/main" id="{6AEC048B-83C7-CD00-4E4F-76924601DF1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32" name="Group 31">
            <a:extLst>
              <a:ext uri="{FF2B5EF4-FFF2-40B4-BE49-F238E27FC236}">
                <a16:creationId xmlns:a16="http://schemas.microsoft.com/office/drawing/2014/main" id="{472DF6BB-0EDA-E518-307D-31A76164FCB5}"/>
              </a:ext>
            </a:extLst>
          </p:cNvPr>
          <p:cNvGrpSpPr/>
          <p:nvPr/>
        </p:nvGrpSpPr>
        <p:grpSpPr>
          <a:xfrm>
            <a:off x="4572218" y="3937566"/>
            <a:ext cx="646332" cy="646332"/>
            <a:chOff x="3545124" y="3690558"/>
            <a:chExt cx="978195" cy="978195"/>
          </a:xfrm>
        </p:grpSpPr>
        <p:sp>
          <p:nvSpPr>
            <p:cNvPr id="33" name="Oval 32">
              <a:extLst>
                <a:ext uri="{FF2B5EF4-FFF2-40B4-BE49-F238E27FC236}">
                  <a16:creationId xmlns:a16="http://schemas.microsoft.com/office/drawing/2014/main" id="{3C3FE653-3CEE-F309-3EBE-DA85045872FC}"/>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6F4633F6-F95F-0358-D185-BC4DAAB2E287}"/>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5" name="Graphic 34" descr="School boy with solid fill">
              <a:extLst>
                <a:ext uri="{FF2B5EF4-FFF2-40B4-BE49-F238E27FC236}">
                  <a16:creationId xmlns:a16="http://schemas.microsoft.com/office/drawing/2014/main" id="{35D50FF4-D662-6C11-4471-3845C51E46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36" name="Group 35">
            <a:extLst>
              <a:ext uri="{FF2B5EF4-FFF2-40B4-BE49-F238E27FC236}">
                <a16:creationId xmlns:a16="http://schemas.microsoft.com/office/drawing/2014/main" id="{A554721C-2A69-6B10-09EC-E21506A5E4FD}"/>
              </a:ext>
            </a:extLst>
          </p:cNvPr>
          <p:cNvGrpSpPr/>
          <p:nvPr/>
        </p:nvGrpSpPr>
        <p:grpSpPr>
          <a:xfrm>
            <a:off x="4572218" y="5173052"/>
            <a:ext cx="646332" cy="646332"/>
            <a:chOff x="3545124" y="3690558"/>
            <a:chExt cx="978195" cy="978195"/>
          </a:xfrm>
        </p:grpSpPr>
        <p:sp>
          <p:nvSpPr>
            <p:cNvPr id="37" name="Oval 36">
              <a:extLst>
                <a:ext uri="{FF2B5EF4-FFF2-40B4-BE49-F238E27FC236}">
                  <a16:creationId xmlns:a16="http://schemas.microsoft.com/office/drawing/2014/main" id="{8AD19849-9A58-70CC-2224-E992CBD589D1}"/>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770F09BC-3DBE-E567-8366-8C94C5C8E6B7}"/>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Graphic 38" descr="School boy with solid fill">
              <a:extLst>
                <a:ext uri="{FF2B5EF4-FFF2-40B4-BE49-F238E27FC236}">
                  <a16:creationId xmlns:a16="http://schemas.microsoft.com/office/drawing/2014/main" id="{F0FA1D21-E037-3AD2-74B5-BBD6E9A1026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cxnSp>
        <p:nvCxnSpPr>
          <p:cNvPr id="41" name="Straight Arrow Connector 40">
            <a:extLst>
              <a:ext uri="{FF2B5EF4-FFF2-40B4-BE49-F238E27FC236}">
                <a16:creationId xmlns:a16="http://schemas.microsoft.com/office/drawing/2014/main" id="{A73F67F9-6570-7A2C-987A-B6D295497247}"/>
              </a:ext>
            </a:extLst>
          </p:cNvPr>
          <p:cNvCxnSpPr>
            <a:cxnSpLocks/>
          </p:cNvCxnSpPr>
          <p:nvPr/>
        </p:nvCxnSpPr>
        <p:spPr>
          <a:xfrm>
            <a:off x="5367767" y="770137"/>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a:extLst>
              <a:ext uri="{FF2B5EF4-FFF2-40B4-BE49-F238E27FC236}">
                <a16:creationId xmlns:a16="http://schemas.microsoft.com/office/drawing/2014/main" id="{88383D93-D9D6-1AC9-E609-288B4F8AC578}"/>
              </a:ext>
            </a:extLst>
          </p:cNvPr>
          <p:cNvCxnSpPr>
            <a:cxnSpLocks/>
          </p:cNvCxnSpPr>
          <p:nvPr/>
        </p:nvCxnSpPr>
        <p:spPr>
          <a:xfrm>
            <a:off x="5345669" y="1890480"/>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3" name="Straight Arrow Connector 42">
            <a:extLst>
              <a:ext uri="{FF2B5EF4-FFF2-40B4-BE49-F238E27FC236}">
                <a16:creationId xmlns:a16="http://schemas.microsoft.com/office/drawing/2014/main" id="{0B87B9C3-064C-2C4C-ECAC-FB1C9A60425E}"/>
              </a:ext>
            </a:extLst>
          </p:cNvPr>
          <p:cNvCxnSpPr>
            <a:cxnSpLocks/>
          </p:cNvCxnSpPr>
          <p:nvPr/>
        </p:nvCxnSpPr>
        <p:spPr>
          <a:xfrm>
            <a:off x="5361795" y="3023880"/>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4" name="Straight Arrow Connector 43">
            <a:extLst>
              <a:ext uri="{FF2B5EF4-FFF2-40B4-BE49-F238E27FC236}">
                <a16:creationId xmlns:a16="http://schemas.microsoft.com/office/drawing/2014/main" id="{7E9C8765-7B59-539A-93A4-DB035DF04CE7}"/>
              </a:ext>
            </a:extLst>
          </p:cNvPr>
          <p:cNvCxnSpPr>
            <a:cxnSpLocks/>
          </p:cNvCxnSpPr>
          <p:nvPr/>
        </p:nvCxnSpPr>
        <p:spPr>
          <a:xfrm>
            <a:off x="5367767" y="4260732"/>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5" name="Straight Arrow Connector 44">
            <a:extLst>
              <a:ext uri="{FF2B5EF4-FFF2-40B4-BE49-F238E27FC236}">
                <a16:creationId xmlns:a16="http://schemas.microsoft.com/office/drawing/2014/main" id="{4A76E063-3970-DE1F-45F7-945E60420A27}"/>
              </a:ext>
            </a:extLst>
          </p:cNvPr>
          <p:cNvCxnSpPr>
            <a:cxnSpLocks/>
          </p:cNvCxnSpPr>
          <p:nvPr/>
        </p:nvCxnSpPr>
        <p:spPr>
          <a:xfrm>
            <a:off x="5367767" y="5496218"/>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grpSp>
        <p:nvGrpSpPr>
          <p:cNvPr id="51" name="Group 50">
            <a:extLst>
              <a:ext uri="{FF2B5EF4-FFF2-40B4-BE49-F238E27FC236}">
                <a16:creationId xmlns:a16="http://schemas.microsoft.com/office/drawing/2014/main" id="{49D4C676-301B-42BA-3182-97C4CC49222F}"/>
              </a:ext>
            </a:extLst>
          </p:cNvPr>
          <p:cNvGrpSpPr/>
          <p:nvPr/>
        </p:nvGrpSpPr>
        <p:grpSpPr>
          <a:xfrm>
            <a:off x="11426971" y="6235173"/>
            <a:ext cx="403575" cy="395844"/>
            <a:chOff x="11077225" y="5923214"/>
            <a:chExt cx="629425" cy="617367"/>
          </a:xfrm>
        </p:grpSpPr>
        <p:grpSp>
          <p:nvGrpSpPr>
            <p:cNvPr id="52" name="Group 51">
              <a:extLst>
                <a:ext uri="{FF2B5EF4-FFF2-40B4-BE49-F238E27FC236}">
                  <a16:creationId xmlns:a16="http://schemas.microsoft.com/office/drawing/2014/main" id="{7C913CCD-AD10-534B-716E-0DC80725CF33}"/>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54" name="Oval 53">
                <a:hlinkClick r:id="" action="ppaction://hlinkshowjump?jump=nextslide"/>
                <a:extLst>
                  <a:ext uri="{FF2B5EF4-FFF2-40B4-BE49-F238E27FC236}">
                    <a16:creationId xmlns:a16="http://schemas.microsoft.com/office/drawing/2014/main" id="{1AE22F17-8A6C-49C6-CA01-5EA331840286}"/>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55" name="Arrow: Right 54">
                <a:extLst>
                  <a:ext uri="{FF2B5EF4-FFF2-40B4-BE49-F238E27FC236}">
                    <a16:creationId xmlns:a16="http://schemas.microsoft.com/office/drawing/2014/main" id="{63396266-690C-5597-1195-5216D25C445B}"/>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3" name="Arrow: Right 52">
              <a:hlinkClick r:id="" action="ppaction://hlinkshowjump?jump=nextslide"/>
              <a:extLst>
                <a:ext uri="{FF2B5EF4-FFF2-40B4-BE49-F238E27FC236}">
                  <a16:creationId xmlns:a16="http://schemas.microsoft.com/office/drawing/2014/main" id="{03870301-1188-FFB9-0870-67378957A21B}"/>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6" name="Group 55">
            <a:extLst>
              <a:ext uri="{FF2B5EF4-FFF2-40B4-BE49-F238E27FC236}">
                <a16:creationId xmlns:a16="http://schemas.microsoft.com/office/drawing/2014/main" id="{E6B515D5-9439-73B4-064F-0E1E95E74B74}"/>
              </a:ext>
            </a:extLst>
          </p:cNvPr>
          <p:cNvGrpSpPr/>
          <p:nvPr/>
        </p:nvGrpSpPr>
        <p:grpSpPr>
          <a:xfrm>
            <a:off x="361454" y="6235173"/>
            <a:ext cx="403575" cy="395844"/>
            <a:chOff x="384682" y="5923214"/>
            <a:chExt cx="629425" cy="617367"/>
          </a:xfrm>
        </p:grpSpPr>
        <p:sp>
          <p:nvSpPr>
            <p:cNvPr id="57" name="Oval 56">
              <a:hlinkClick r:id="" action="ppaction://hlinkshowjump?jump=previousslide"/>
              <a:extLst>
                <a:ext uri="{FF2B5EF4-FFF2-40B4-BE49-F238E27FC236}">
                  <a16:creationId xmlns:a16="http://schemas.microsoft.com/office/drawing/2014/main" id="{C62CA249-03FE-E128-9365-6996EAD01068}"/>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58" name="Arrow: Right 57">
              <a:hlinkClick r:id="" action="ppaction://hlinkshowjump?jump=previousslide"/>
              <a:extLst>
                <a:ext uri="{FF2B5EF4-FFF2-40B4-BE49-F238E27FC236}">
                  <a16:creationId xmlns:a16="http://schemas.microsoft.com/office/drawing/2014/main" id="{9C056958-C0DB-CEA3-507D-EC0FCE579409}"/>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59523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6A19AB8-79A3-737E-C712-ADFD7E9FBD93}"/>
              </a:ext>
            </a:extLst>
          </p:cNvPr>
          <p:cNvGrpSpPr/>
          <p:nvPr/>
        </p:nvGrpSpPr>
        <p:grpSpPr>
          <a:xfrm>
            <a:off x="289675" y="6235173"/>
            <a:ext cx="403575" cy="395844"/>
            <a:chOff x="384682" y="5923214"/>
            <a:chExt cx="629425" cy="617367"/>
          </a:xfrm>
        </p:grpSpPr>
        <p:sp>
          <p:nvSpPr>
            <p:cNvPr id="9" name="Oval 8">
              <a:hlinkClick r:id="" action="ppaction://hlinkshowjump?jump=previousslide"/>
              <a:extLst>
                <a:ext uri="{FF2B5EF4-FFF2-40B4-BE49-F238E27FC236}">
                  <a16:creationId xmlns:a16="http://schemas.microsoft.com/office/drawing/2014/main" id="{CFCAF7C2-C45B-48B0-822D-D892A5D7433E}"/>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10" name="Arrow: Right 9">
              <a:hlinkClick r:id="" action="ppaction://hlinkshowjump?jump=previousslide"/>
              <a:extLst>
                <a:ext uri="{FF2B5EF4-FFF2-40B4-BE49-F238E27FC236}">
                  <a16:creationId xmlns:a16="http://schemas.microsoft.com/office/drawing/2014/main" id="{F6271149-F2C2-8572-76BC-1DB392982CE2}"/>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8" name="Picture 17" descr="A close-up of a pool&#10;&#10;Description automatically generated">
            <a:extLst>
              <a:ext uri="{FF2B5EF4-FFF2-40B4-BE49-F238E27FC236}">
                <a16:creationId xmlns:a16="http://schemas.microsoft.com/office/drawing/2014/main" id="{F15C5203-1031-16EB-1222-8C906BCE835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838171" y="0"/>
            <a:ext cx="5353829" cy="6858000"/>
          </a:xfrm>
          <a:prstGeom prst="rect">
            <a:avLst/>
          </a:prstGeom>
        </p:spPr>
      </p:pic>
      <p:grpSp>
        <p:nvGrpSpPr>
          <p:cNvPr id="14" name="Group 13">
            <a:extLst>
              <a:ext uri="{FF2B5EF4-FFF2-40B4-BE49-F238E27FC236}">
                <a16:creationId xmlns:a16="http://schemas.microsoft.com/office/drawing/2014/main" id="{4F7BA8A1-98E3-5CDC-8CD0-5996AB134EE0}"/>
              </a:ext>
            </a:extLst>
          </p:cNvPr>
          <p:cNvGrpSpPr/>
          <p:nvPr/>
        </p:nvGrpSpPr>
        <p:grpSpPr>
          <a:xfrm>
            <a:off x="11404328" y="6235174"/>
            <a:ext cx="403575" cy="395844"/>
            <a:chOff x="11077225" y="5923214"/>
            <a:chExt cx="629425" cy="617367"/>
          </a:xfrm>
        </p:grpSpPr>
        <p:grpSp>
          <p:nvGrpSpPr>
            <p:cNvPr id="7" name="Group 6">
              <a:extLst>
                <a:ext uri="{FF2B5EF4-FFF2-40B4-BE49-F238E27FC236}">
                  <a16:creationId xmlns:a16="http://schemas.microsoft.com/office/drawing/2014/main" id="{C49B5E5D-FFB0-47C4-CB1D-7E52007995B9}"/>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 name="Oval 1">
                <a:hlinkClick r:id="" action="ppaction://hlinkshowjump?jump=nextslide"/>
                <a:extLst>
                  <a:ext uri="{FF2B5EF4-FFF2-40B4-BE49-F238E27FC236}">
                    <a16:creationId xmlns:a16="http://schemas.microsoft.com/office/drawing/2014/main" id="{312C1A6F-8666-FA06-76DD-F16DAF38CE71}"/>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6" name="Arrow: Right 5">
                <a:extLst>
                  <a:ext uri="{FF2B5EF4-FFF2-40B4-BE49-F238E27FC236}">
                    <a16:creationId xmlns:a16="http://schemas.microsoft.com/office/drawing/2014/main" id="{22240CD8-6C15-8D54-A739-25C4CA132D58}"/>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Arrow: Right 10">
              <a:hlinkClick r:id="" action="ppaction://hlinkshowjump?jump=nextslide"/>
              <a:extLst>
                <a:ext uri="{FF2B5EF4-FFF2-40B4-BE49-F238E27FC236}">
                  <a16:creationId xmlns:a16="http://schemas.microsoft.com/office/drawing/2014/main" id="{63FB0C63-2F74-EDBD-251B-77AB40A11A5D}"/>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TextBox 15">
            <a:extLst>
              <a:ext uri="{FF2B5EF4-FFF2-40B4-BE49-F238E27FC236}">
                <a16:creationId xmlns:a16="http://schemas.microsoft.com/office/drawing/2014/main" id="{8DFE7151-64F5-DE91-7151-9260E0467AB2}"/>
              </a:ext>
            </a:extLst>
          </p:cNvPr>
          <p:cNvSpPr txBox="1"/>
          <p:nvPr/>
        </p:nvSpPr>
        <p:spPr>
          <a:xfrm>
            <a:off x="1" y="265906"/>
            <a:ext cx="2813002" cy="707886"/>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en-AU" sz="4000" dirty="0"/>
              <a:t>Welcome</a:t>
            </a:r>
          </a:p>
        </p:txBody>
      </p:sp>
      <p:pic>
        <p:nvPicPr>
          <p:cNvPr id="26" name="Graphic 25" descr="Clock with solid fill">
            <a:extLst>
              <a:ext uri="{FF2B5EF4-FFF2-40B4-BE49-F238E27FC236}">
                <a16:creationId xmlns:a16="http://schemas.microsoft.com/office/drawing/2014/main" id="{C2FD6FB1-596A-DA27-AD38-10103D7C7A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5163" y="2331731"/>
            <a:ext cx="1183812" cy="1183812"/>
          </a:xfrm>
          <a:prstGeom prst="rect">
            <a:avLst/>
          </a:prstGeom>
        </p:spPr>
      </p:pic>
      <p:pic>
        <p:nvPicPr>
          <p:cNvPr id="28" name="Graphic 27" descr="Headphones with solid fill">
            <a:extLst>
              <a:ext uri="{FF2B5EF4-FFF2-40B4-BE49-F238E27FC236}">
                <a16:creationId xmlns:a16="http://schemas.microsoft.com/office/drawing/2014/main" id="{CFC0C508-C301-7096-40AE-39C1C6269F9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92311" y="2331731"/>
            <a:ext cx="1183812" cy="1183812"/>
          </a:xfrm>
          <a:prstGeom prst="rect">
            <a:avLst/>
          </a:prstGeom>
        </p:spPr>
      </p:pic>
      <p:pic>
        <p:nvPicPr>
          <p:cNvPr id="34" name="Picture 33">
            <a:extLst>
              <a:ext uri="{FF2B5EF4-FFF2-40B4-BE49-F238E27FC236}">
                <a16:creationId xmlns:a16="http://schemas.microsoft.com/office/drawing/2014/main" id="{4C92189B-4075-5664-0999-9885310B75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17719" y="2417846"/>
            <a:ext cx="92751" cy="3431786"/>
          </a:xfrm>
          <a:prstGeom prst="rect">
            <a:avLst/>
          </a:prstGeom>
        </p:spPr>
      </p:pic>
      <p:pic>
        <p:nvPicPr>
          <p:cNvPr id="38" name="Picture 37">
            <a:extLst>
              <a:ext uri="{FF2B5EF4-FFF2-40B4-BE49-F238E27FC236}">
                <a16:creationId xmlns:a16="http://schemas.microsoft.com/office/drawing/2014/main" id="{B1CA7182-19D6-F3BA-A8B8-95FEA52A141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13495" y="2417846"/>
            <a:ext cx="92751" cy="3431786"/>
          </a:xfrm>
          <a:prstGeom prst="rect">
            <a:avLst/>
          </a:prstGeom>
        </p:spPr>
      </p:pic>
      <p:sp>
        <p:nvSpPr>
          <p:cNvPr id="40" name="TextBox 39">
            <a:extLst>
              <a:ext uri="{FF2B5EF4-FFF2-40B4-BE49-F238E27FC236}">
                <a16:creationId xmlns:a16="http://schemas.microsoft.com/office/drawing/2014/main" id="{B6E98E8D-7518-DF8B-25F6-04F0AE6ABFF0}"/>
              </a:ext>
            </a:extLst>
          </p:cNvPr>
          <p:cNvSpPr txBox="1"/>
          <p:nvPr/>
        </p:nvSpPr>
        <p:spPr>
          <a:xfrm>
            <a:off x="585884" y="3735081"/>
            <a:ext cx="2214562" cy="923330"/>
          </a:xfrm>
          <a:prstGeom prst="rect">
            <a:avLst/>
          </a:prstGeom>
          <a:noFill/>
        </p:spPr>
        <p:txBody>
          <a:bodyPr wrap="square">
            <a:spAutoFit/>
          </a:bodyPr>
          <a:lstStyle/>
          <a:p>
            <a:r>
              <a:rPr lang="en-US" sz="1800" dirty="0">
                <a:solidFill>
                  <a:srgbClr val="010101"/>
                </a:solidFill>
                <a:latin typeface="Calibri" panose="020F0502020204030204" pitchFamily="34" charset="0"/>
              </a:rPr>
              <a:t>This course will take </a:t>
            </a:r>
            <a:r>
              <a:rPr lang="en-US" sz="1800" b="1" dirty="0">
                <a:solidFill>
                  <a:srgbClr val="010101"/>
                </a:solidFill>
                <a:latin typeface="Calibri" panose="020F0502020204030204" pitchFamily="34" charset="0"/>
              </a:rPr>
              <a:t>approximately 45 minutes </a:t>
            </a:r>
            <a:r>
              <a:rPr lang="en-US" sz="1800" b="0" dirty="0">
                <a:solidFill>
                  <a:srgbClr val="010101"/>
                </a:solidFill>
                <a:latin typeface="Calibri" panose="020F0502020204030204" pitchFamily="34" charset="0"/>
              </a:rPr>
              <a:t>to complete.  </a:t>
            </a:r>
            <a:endParaRPr lang="en-US" sz="1000" b="0" dirty="0">
              <a:solidFill>
                <a:prstClr val="black"/>
              </a:solidFill>
              <a:latin typeface="Microsoft Sans Serif" panose="020B0604020202020204" pitchFamily="34" charset="0"/>
            </a:endParaRPr>
          </a:p>
        </p:txBody>
      </p:sp>
      <p:sp>
        <p:nvSpPr>
          <p:cNvPr id="42" name="TextBox 41">
            <a:extLst>
              <a:ext uri="{FF2B5EF4-FFF2-40B4-BE49-F238E27FC236}">
                <a16:creationId xmlns:a16="http://schemas.microsoft.com/office/drawing/2014/main" id="{42C188E4-EDA4-0838-5990-FC197FA98175}"/>
              </a:ext>
            </a:extLst>
          </p:cNvPr>
          <p:cNvSpPr txBox="1"/>
          <p:nvPr/>
        </p:nvSpPr>
        <p:spPr>
          <a:xfrm>
            <a:off x="3356140" y="3638007"/>
            <a:ext cx="1957356" cy="1754326"/>
          </a:xfrm>
          <a:prstGeom prst="rect">
            <a:avLst/>
          </a:prstGeom>
          <a:noFill/>
        </p:spPr>
        <p:txBody>
          <a:bodyPr wrap="square">
            <a:spAutoFit/>
          </a:bodyPr>
          <a:lstStyle/>
          <a:p>
            <a:r>
              <a:rPr lang="en-US" sz="1800" dirty="0">
                <a:solidFill>
                  <a:srgbClr val="010101"/>
                </a:solidFill>
                <a:latin typeface="Calibri" panose="020F0502020204030204" pitchFamily="34" charset="0"/>
              </a:rPr>
              <a:t>This course contains audio.  Please ensure you have headphones or speakers to hear the audio.</a:t>
            </a:r>
            <a:endParaRPr lang="en-US" sz="1000" dirty="0">
              <a:solidFill>
                <a:prstClr val="black"/>
              </a:solidFill>
              <a:latin typeface="Microsoft Sans Serif" panose="020B0604020202020204" pitchFamily="34" charset="0"/>
            </a:endParaRPr>
          </a:p>
        </p:txBody>
      </p:sp>
      <p:sp>
        <p:nvSpPr>
          <p:cNvPr id="44" name="TextBox 43">
            <a:extLst>
              <a:ext uri="{FF2B5EF4-FFF2-40B4-BE49-F238E27FC236}">
                <a16:creationId xmlns:a16="http://schemas.microsoft.com/office/drawing/2014/main" id="{4895E601-5F7F-B08C-75C5-C895230B2756}"/>
              </a:ext>
            </a:extLst>
          </p:cNvPr>
          <p:cNvSpPr txBox="1"/>
          <p:nvPr/>
        </p:nvSpPr>
        <p:spPr>
          <a:xfrm>
            <a:off x="5573791" y="3638007"/>
            <a:ext cx="2214287" cy="2031325"/>
          </a:xfrm>
          <a:prstGeom prst="rect">
            <a:avLst/>
          </a:prstGeom>
          <a:noFill/>
        </p:spPr>
        <p:txBody>
          <a:bodyPr wrap="square">
            <a:spAutoFit/>
          </a:bodyPr>
          <a:lstStyle/>
          <a:p>
            <a:r>
              <a:rPr lang="en-US" sz="1800" dirty="0">
                <a:solidFill>
                  <a:srgbClr val="010101"/>
                </a:solidFill>
                <a:latin typeface="Calibri" panose="020F0502020204030204" pitchFamily="34" charset="0"/>
              </a:rPr>
              <a:t>Throughout the course we may refer you to some external resources for more information.   Look for the icon above for these resources.</a:t>
            </a:r>
            <a:endParaRPr lang="en-US" sz="1000" dirty="0">
              <a:solidFill>
                <a:prstClr val="black"/>
              </a:solidFill>
              <a:latin typeface="Microsoft Sans Serif" panose="020B0604020202020204" pitchFamily="34" charset="0"/>
            </a:endParaRPr>
          </a:p>
        </p:txBody>
      </p:sp>
      <p:pic>
        <p:nvPicPr>
          <p:cNvPr id="46" name="Picture 45" descr="A grey globe with a black background&#10;&#10;Description automatically generated">
            <a:extLst>
              <a:ext uri="{FF2B5EF4-FFF2-40B4-BE49-F238E27FC236}">
                <a16:creationId xmlns:a16="http://schemas.microsoft.com/office/drawing/2014/main" id="{A7FA8645-D5AA-3B58-0C7E-78D1E7EBA44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53733" y="2471430"/>
            <a:ext cx="993179" cy="917747"/>
          </a:xfrm>
          <a:prstGeom prst="rect">
            <a:avLst/>
          </a:prstGeom>
        </p:spPr>
      </p:pic>
      <p:sp>
        <p:nvSpPr>
          <p:cNvPr id="3" name="TextBox 2">
            <a:extLst>
              <a:ext uri="{FF2B5EF4-FFF2-40B4-BE49-F238E27FC236}">
                <a16:creationId xmlns:a16="http://schemas.microsoft.com/office/drawing/2014/main" id="{5647F7A1-E04E-3E72-0364-024459257F1D}"/>
              </a:ext>
            </a:extLst>
          </p:cNvPr>
          <p:cNvSpPr txBox="1"/>
          <p:nvPr/>
        </p:nvSpPr>
        <p:spPr>
          <a:xfrm>
            <a:off x="2543959" y="6222762"/>
            <a:ext cx="6968263" cy="369332"/>
          </a:xfrm>
          <a:prstGeom prst="rect">
            <a:avLst/>
          </a:prstGeom>
          <a:noFill/>
          <a:ln w="19050">
            <a:solidFill>
              <a:srgbClr val="EEA4A4"/>
            </a:solidFill>
          </a:ln>
        </p:spPr>
        <p:txBody>
          <a:bodyPr wrap="square" rtlCol="0">
            <a:spAutoFit/>
          </a:bodyPr>
          <a:lstStyle/>
          <a:p>
            <a:pPr algn="ctr"/>
            <a:r>
              <a:rPr lang="en-AU" dirty="0">
                <a:solidFill>
                  <a:schemeClr val="bg2">
                    <a:lumMod val="50000"/>
                  </a:schemeClr>
                </a:solidFill>
              </a:rPr>
              <a:t>Click the arrows to go to the next slide or go back to the previous slide</a:t>
            </a:r>
          </a:p>
        </p:txBody>
      </p:sp>
      <p:cxnSp>
        <p:nvCxnSpPr>
          <p:cNvPr id="5" name="Straight Arrow Connector 4">
            <a:extLst>
              <a:ext uri="{FF2B5EF4-FFF2-40B4-BE49-F238E27FC236}">
                <a16:creationId xmlns:a16="http://schemas.microsoft.com/office/drawing/2014/main" id="{43ED8DF2-5F29-6722-BC8A-906044AF659C}"/>
              </a:ext>
            </a:extLst>
          </p:cNvPr>
          <p:cNvCxnSpPr>
            <a:cxnSpLocks/>
            <a:stCxn id="3" idx="1"/>
          </p:cNvCxnSpPr>
          <p:nvPr/>
        </p:nvCxnSpPr>
        <p:spPr>
          <a:xfrm flipH="1">
            <a:off x="763571" y="6407428"/>
            <a:ext cx="1780388" cy="0"/>
          </a:xfrm>
          <a:prstGeom prst="straightConnector1">
            <a:avLst/>
          </a:prstGeom>
          <a:ln w="19050">
            <a:solidFill>
              <a:srgbClr val="EEA4A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A4D7B0D-3EF6-9AEE-E103-9965D49EC310}"/>
              </a:ext>
            </a:extLst>
          </p:cNvPr>
          <p:cNvCxnSpPr>
            <a:cxnSpLocks/>
            <a:stCxn id="3" idx="3"/>
          </p:cNvCxnSpPr>
          <p:nvPr/>
        </p:nvCxnSpPr>
        <p:spPr>
          <a:xfrm>
            <a:off x="9512222" y="6407428"/>
            <a:ext cx="1743382" cy="13256"/>
          </a:xfrm>
          <a:prstGeom prst="straightConnector1">
            <a:avLst/>
          </a:prstGeom>
          <a:ln w="19050">
            <a:solidFill>
              <a:srgbClr val="EEA4A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BECF007-7EC9-10D9-3814-008661CA8987}"/>
              </a:ext>
            </a:extLst>
          </p:cNvPr>
          <p:cNvSpPr txBox="1"/>
          <p:nvPr/>
        </p:nvSpPr>
        <p:spPr>
          <a:xfrm>
            <a:off x="289675" y="1253395"/>
            <a:ext cx="7498403" cy="923330"/>
          </a:xfrm>
          <a:prstGeom prst="rect">
            <a:avLst/>
          </a:prstGeom>
          <a:noFill/>
        </p:spPr>
        <p:txBody>
          <a:bodyPr wrap="square" rtlCol="0">
            <a:spAutoFit/>
          </a:bodyPr>
          <a:lstStyle/>
          <a:p>
            <a:r>
              <a:rPr lang="en-AU" dirty="0"/>
              <a:t>Water Safety Awareness training is a mandatory for both Foster and Kinship carers and is to be completed within the first 12 months of your carer approval. </a:t>
            </a:r>
          </a:p>
        </p:txBody>
      </p:sp>
    </p:spTree>
    <p:extLst>
      <p:ext uri="{BB962C8B-B14F-4D97-AF65-F5344CB8AC3E}">
        <p14:creationId xmlns:p14="http://schemas.microsoft.com/office/powerpoint/2010/main" val="3228314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uple of children in a pool&#10;&#10;Description automatically generated">
            <a:extLst>
              <a:ext uri="{FF2B5EF4-FFF2-40B4-BE49-F238E27FC236}">
                <a16:creationId xmlns:a16="http://schemas.microsoft.com/office/drawing/2014/main" id="{564CE09C-2B65-99E9-D665-7EC821EBA04A}"/>
              </a:ext>
            </a:extLst>
          </p:cNvPr>
          <p:cNvPicPr>
            <a:picLocks noChangeAspect="1"/>
          </p:cNvPicPr>
          <p:nvPr/>
        </p:nvPicPr>
        <p:blipFill rotWithShape="1">
          <a:blip r:embed="rId2">
            <a:alphaModFix amt="35000"/>
            <a:extLst>
              <a:ext uri="{28A0092B-C50C-407E-A947-70E740481C1C}">
                <a14:useLocalDpi xmlns:a14="http://schemas.microsoft.com/office/drawing/2010/main"/>
              </a:ext>
            </a:extLst>
          </a:blip>
          <a:srcRect/>
          <a:stretch/>
        </p:blipFill>
        <p:spPr>
          <a:xfrm>
            <a:off x="7131389" y="0"/>
            <a:ext cx="5060611" cy="6860347"/>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351992"/>
            <a:ext cx="7131389"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Keeping children safe around water</a:t>
            </a:r>
          </a:p>
        </p:txBody>
      </p:sp>
      <p:grpSp>
        <p:nvGrpSpPr>
          <p:cNvPr id="11" name="Group 10">
            <a:extLst>
              <a:ext uri="{FF2B5EF4-FFF2-40B4-BE49-F238E27FC236}">
                <a16:creationId xmlns:a16="http://schemas.microsoft.com/office/drawing/2014/main" id="{CB89390C-E2D0-BE95-5E70-896037EF2352}"/>
              </a:ext>
            </a:extLst>
          </p:cNvPr>
          <p:cNvGrpSpPr/>
          <p:nvPr/>
        </p:nvGrpSpPr>
        <p:grpSpPr>
          <a:xfrm>
            <a:off x="943284" y="1258072"/>
            <a:ext cx="646332" cy="646332"/>
            <a:chOff x="3545124" y="3690558"/>
            <a:chExt cx="978195" cy="978195"/>
          </a:xfrm>
        </p:grpSpPr>
        <p:sp>
          <p:nvSpPr>
            <p:cNvPr id="13" name="Oval 12">
              <a:extLst>
                <a:ext uri="{FF2B5EF4-FFF2-40B4-BE49-F238E27FC236}">
                  <a16:creationId xmlns:a16="http://schemas.microsoft.com/office/drawing/2014/main" id="{CC3CE295-864C-BE4E-B57F-C4C8606690BF}"/>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7ED4F807-4FAD-8AD3-E03D-5C274E99FF0B}"/>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descr="School boy with solid fill">
              <a:extLst>
                <a:ext uri="{FF2B5EF4-FFF2-40B4-BE49-F238E27FC236}">
                  <a16:creationId xmlns:a16="http://schemas.microsoft.com/office/drawing/2014/main" id="{69A228A1-2103-DBAF-1647-4C1687E063F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16" name="Group 15">
            <a:extLst>
              <a:ext uri="{FF2B5EF4-FFF2-40B4-BE49-F238E27FC236}">
                <a16:creationId xmlns:a16="http://schemas.microsoft.com/office/drawing/2014/main" id="{2B5D36CB-7938-B440-9EC6-EFDDA0EEF2C1}"/>
              </a:ext>
            </a:extLst>
          </p:cNvPr>
          <p:cNvGrpSpPr/>
          <p:nvPr/>
        </p:nvGrpSpPr>
        <p:grpSpPr>
          <a:xfrm>
            <a:off x="942539" y="2332094"/>
            <a:ext cx="646332" cy="646332"/>
            <a:chOff x="3545124" y="3690558"/>
            <a:chExt cx="978195" cy="978195"/>
          </a:xfrm>
        </p:grpSpPr>
        <p:sp>
          <p:nvSpPr>
            <p:cNvPr id="17" name="Oval 16">
              <a:extLst>
                <a:ext uri="{FF2B5EF4-FFF2-40B4-BE49-F238E27FC236}">
                  <a16:creationId xmlns:a16="http://schemas.microsoft.com/office/drawing/2014/main" id="{0E4BBD73-6E8D-DDB4-B4A9-29320918C6CF}"/>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97665B4D-80ED-427A-56CE-8B09447484A8}"/>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Graphic 18" descr="School boy with solid fill">
              <a:extLst>
                <a:ext uri="{FF2B5EF4-FFF2-40B4-BE49-F238E27FC236}">
                  <a16:creationId xmlns:a16="http://schemas.microsoft.com/office/drawing/2014/main" id="{CEDA90C5-2342-3FCE-C5A8-B35E5EAF257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20" name="Group 19">
            <a:extLst>
              <a:ext uri="{FF2B5EF4-FFF2-40B4-BE49-F238E27FC236}">
                <a16:creationId xmlns:a16="http://schemas.microsoft.com/office/drawing/2014/main" id="{2D46D069-25C6-5518-5DED-6B48FC1DAE04}"/>
              </a:ext>
            </a:extLst>
          </p:cNvPr>
          <p:cNvGrpSpPr/>
          <p:nvPr/>
        </p:nvGrpSpPr>
        <p:grpSpPr>
          <a:xfrm>
            <a:off x="935279" y="3410312"/>
            <a:ext cx="646332" cy="646332"/>
            <a:chOff x="3545124" y="3690558"/>
            <a:chExt cx="978195" cy="978195"/>
          </a:xfrm>
        </p:grpSpPr>
        <p:sp>
          <p:nvSpPr>
            <p:cNvPr id="21" name="Oval 20">
              <a:extLst>
                <a:ext uri="{FF2B5EF4-FFF2-40B4-BE49-F238E27FC236}">
                  <a16:creationId xmlns:a16="http://schemas.microsoft.com/office/drawing/2014/main" id="{7E489442-5D00-BCE4-D167-1698099D6C00}"/>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DE746F7D-4358-53C4-C18A-6379ADF5A32F}"/>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Graphic 22" descr="School boy with solid fill">
              <a:extLst>
                <a:ext uri="{FF2B5EF4-FFF2-40B4-BE49-F238E27FC236}">
                  <a16:creationId xmlns:a16="http://schemas.microsoft.com/office/drawing/2014/main" id="{1E40CE24-23EC-4689-7FE6-C6E1EC7E10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24" name="Group 23">
            <a:extLst>
              <a:ext uri="{FF2B5EF4-FFF2-40B4-BE49-F238E27FC236}">
                <a16:creationId xmlns:a16="http://schemas.microsoft.com/office/drawing/2014/main" id="{9C725574-77F2-5DF6-56E0-4E8889C71D6C}"/>
              </a:ext>
            </a:extLst>
          </p:cNvPr>
          <p:cNvGrpSpPr/>
          <p:nvPr/>
        </p:nvGrpSpPr>
        <p:grpSpPr>
          <a:xfrm>
            <a:off x="942539" y="4443304"/>
            <a:ext cx="646332" cy="646332"/>
            <a:chOff x="3545124" y="3690558"/>
            <a:chExt cx="978195" cy="978195"/>
          </a:xfrm>
        </p:grpSpPr>
        <p:sp>
          <p:nvSpPr>
            <p:cNvPr id="25" name="Oval 24">
              <a:extLst>
                <a:ext uri="{FF2B5EF4-FFF2-40B4-BE49-F238E27FC236}">
                  <a16:creationId xmlns:a16="http://schemas.microsoft.com/office/drawing/2014/main" id="{0AD2A1A9-1615-600B-A6DC-D7E7981C5AA4}"/>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3E52ED20-5DD9-7321-740B-6538A2599486}"/>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Graphic 26" descr="School boy with solid fill">
              <a:extLst>
                <a:ext uri="{FF2B5EF4-FFF2-40B4-BE49-F238E27FC236}">
                  <a16:creationId xmlns:a16="http://schemas.microsoft.com/office/drawing/2014/main" id="{13210122-9281-B737-E806-74E77674552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grpSp>
        <p:nvGrpSpPr>
          <p:cNvPr id="28" name="Group 27">
            <a:extLst>
              <a:ext uri="{FF2B5EF4-FFF2-40B4-BE49-F238E27FC236}">
                <a16:creationId xmlns:a16="http://schemas.microsoft.com/office/drawing/2014/main" id="{58227D30-800E-6D47-EA46-450A6A554D6C}"/>
              </a:ext>
            </a:extLst>
          </p:cNvPr>
          <p:cNvGrpSpPr/>
          <p:nvPr/>
        </p:nvGrpSpPr>
        <p:grpSpPr>
          <a:xfrm>
            <a:off x="942539" y="5453985"/>
            <a:ext cx="646332" cy="646332"/>
            <a:chOff x="3545124" y="3690558"/>
            <a:chExt cx="978195" cy="978195"/>
          </a:xfrm>
        </p:grpSpPr>
        <p:sp>
          <p:nvSpPr>
            <p:cNvPr id="29" name="Oval 28">
              <a:extLst>
                <a:ext uri="{FF2B5EF4-FFF2-40B4-BE49-F238E27FC236}">
                  <a16:creationId xmlns:a16="http://schemas.microsoft.com/office/drawing/2014/main" id="{20E80DD9-9815-2F3F-E17B-2D4B809F51D4}"/>
                </a:ext>
              </a:extLst>
            </p:cNvPr>
            <p:cNvSpPr/>
            <p:nvPr/>
          </p:nvSpPr>
          <p:spPr>
            <a:xfrm>
              <a:off x="3545124" y="3690558"/>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EE995A20-81BF-FE0B-820C-665D27DD9C5C}"/>
                </a:ext>
              </a:extLst>
            </p:cNvPr>
            <p:cNvSpPr/>
            <p:nvPr/>
          </p:nvSpPr>
          <p:spPr>
            <a:xfrm>
              <a:off x="3630185" y="3775619"/>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descr="School boy with solid fill">
              <a:extLst>
                <a:ext uri="{FF2B5EF4-FFF2-40B4-BE49-F238E27FC236}">
                  <a16:creationId xmlns:a16="http://schemas.microsoft.com/office/drawing/2014/main" id="{ED641CDF-9DF9-FE68-20EE-183D2895C44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3024" y="3812525"/>
              <a:ext cx="702394" cy="702394"/>
            </a:xfrm>
            <a:prstGeom prst="rect">
              <a:avLst/>
            </a:prstGeom>
          </p:spPr>
        </p:pic>
      </p:grpSp>
      <p:cxnSp>
        <p:nvCxnSpPr>
          <p:cNvPr id="32" name="Straight Arrow Connector 31">
            <a:extLst>
              <a:ext uri="{FF2B5EF4-FFF2-40B4-BE49-F238E27FC236}">
                <a16:creationId xmlns:a16="http://schemas.microsoft.com/office/drawing/2014/main" id="{3369274B-3FFA-5401-67CA-4FD3BE66CDC0}"/>
              </a:ext>
            </a:extLst>
          </p:cNvPr>
          <p:cNvCxnSpPr>
            <a:cxnSpLocks/>
          </p:cNvCxnSpPr>
          <p:nvPr/>
        </p:nvCxnSpPr>
        <p:spPr>
          <a:xfrm>
            <a:off x="1738088" y="1581238"/>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a:extLst>
              <a:ext uri="{FF2B5EF4-FFF2-40B4-BE49-F238E27FC236}">
                <a16:creationId xmlns:a16="http://schemas.microsoft.com/office/drawing/2014/main" id="{C96AB947-3A6F-D341-C2E6-1359991085D7}"/>
              </a:ext>
            </a:extLst>
          </p:cNvPr>
          <p:cNvCxnSpPr>
            <a:cxnSpLocks/>
          </p:cNvCxnSpPr>
          <p:nvPr/>
        </p:nvCxnSpPr>
        <p:spPr>
          <a:xfrm>
            <a:off x="1717278" y="2655260"/>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a:extLst>
              <a:ext uri="{FF2B5EF4-FFF2-40B4-BE49-F238E27FC236}">
                <a16:creationId xmlns:a16="http://schemas.microsoft.com/office/drawing/2014/main" id="{F9AE0945-EDD4-CAD4-1221-F23D21A62F25}"/>
              </a:ext>
            </a:extLst>
          </p:cNvPr>
          <p:cNvCxnSpPr>
            <a:cxnSpLocks/>
          </p:cNvCxnSpPr>
          <p:nvPr/>
        </p:nvCxnSpPr>
        <p:spPr>
          <a:xfrm>
            <a:off x="1732116" y="3733478"/>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a:extLst>
              <a:ext uri="{FF2B5EF4-FFF2-40B4-BE49-F238E27FC236}">
                <a16:creationId xmlns:a16="http://schemas.microsoft.com/office/drawing/2014/main" id="{DA8F8C0C-735C-AFFF-884E-D362CD527336}"/>
              </a:ext>
            </a:extLst>
          </p:cNvPr>
          <p:cNvCxnSpPr>
            <a:cxnSpLocks/>
          </p:cNvCxnSpPr>
          <p:nvPr/>
        </p:nvCxnSpPr>
        <p:spPr>
          <a:xfrm>
            <a:off x="1738088" y="4766470"/>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a:extLst>
              <a:ext uri="{FF2B5EF4-FFF2-40B4-BE49-F238E27FC236}">
                <a16:creationId xmlns:a16="http://schemas.microsoft.com/office/drawing/2014/main" id="{33B78578-DEDB-DEAC-DE37-20E902E249DC}"/>
              </a:ext>
            </a:extLst>
          </p:cNvPr>
          <p:cNvCxnSpPr>
            <a:cxnSpLocks/>
          </p:cNvCxnSpPr>
          <p:nvPr/>
        </p:nvCxnSpPr>
        <p:spPr>
          <a:xfrm>
            <a:off x="1738088" y="5777151"/>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37" name="TextBox 36">
            <a:extLst>
              <a:ext uri="{FF2B5EF4-FFF2-40B4-BE49-F238E27FC236}">
                <a16:creationId xmlns:a16="http://schemas.microsoft.com/office/drawing/2014/main" id="{3E5FEA79-4E33-49E4-8567-F1875598B1B4}"/>
              </a:ext>
            </a:extLst>
          </p:cNvPr>
          <p:cNvSpPr txBox="1"/>
          <p:nvPr/>
        </p:nvSpPr>
        <p:spPr>
          <a:xfrm>
            <a:off x="2250223" y="1258073"/>
            <a:ext cx="4653148"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Infants and toddlers generally lack sufficient strength or coordination to swim and breather at the same time, so they cannot be taught to swim effectively.</a:t>
            </a:r>
          </a:p>
        </p:txBody>
      </p:sp>
      <p:sp>
        <p:nvSpPr>
          <p:cNvPr id="38" name="TextBox 37">
            <a:extLst>
              <a:ext uri="{FF2B5EF4-FFF2-40B4-BE49-F238E27FC236}">
                <a16:creationId xmlns:a16="http://schemas.microsoft.com/office/drawing/2014/main" id="{F53B707D-781F-3E4C-CDBE-C30C6B6CDA20}"/>
              </a:ext>
            </a:extLst>
          </p:cNvPr>
          <p:cNvSpPr txBox="1"/>
          <p:nvPr/>
        </p:nvSpPr>
        <p:spPr>
          <a:xfrm>
            <a:off x="2251511" y="2168552"/>
            <a:ext cx="4653148" cy="1169551"/>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Children and young people initially have an underdeveloped level of mobility and speed of reaction or movement, which improves as children age.  This can make swimming difficult and can also reduce children’s ability to navigate around water hazards safety.</a:t>
            </a:r>
          </a:p>
        </p:txBody>
      </p:sp>
      <p:sp>
        <p:nvSpPr>
          <p:cNvPr id="39" name="TextBox 38">
            <a:extLst>
              <a:ext uri="{FF2B5EF4-FFF2-40B4-BE49-F238E27FC236}">
                <a16:creationId xmlns:a16="http://schemas.microsoft.com/office/drawing/2014/main" id="{9D30490A-9498-D3B8-24E8-E145A06369AE}"/>
              </a:ext>
            </a:extLst>
          </p:cNvPr>
          <p:cNvSpPr txBox="1"/>
          <p:nvPr/>
        </p:nvSpPr>
        <p:spPr>
          <a:xfrm>
            <a:off x="2250223" y="3509918"/>
            <a:ext cx="4653148"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A child or young person may have a physical and/or intellectual disability, which may impact on their ability to swim, depending on this severity of the condition.</a:t>
            </a:r>
          </a:p>
        </p:txBody>
      </p:sp>
      <p:sp>
        <p:nvSpPr>
          <p:cNvPr id="40" name="TextBox 39">
            <a:extLst>
              <a:ext uri="{FF2B5EF4-FFF2-40B4-BE49-F238E27FC236}">
                <a16:creationId xmlns:a16="http://schemas.microsoft.com/office/drawing/2014/main" id="{2C94D488-2FB1-0B14-DFCE-11055B9330CC}"/>
              </a:ext>
            </a:extLst>
          </p:cNvPr>
          <p:cNvSpPr txBox="1"/>
          <p:nvPr/>
        </p:nvSpPr>
        <p:spPr>
          <a:xfrm>
            <a:off x="2250223" y="5546319"/>
            <a:ext cx="4653148" cy="523220"/>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AU" sz="1400" dirty="0"/>
              <a:t>A child or young person may not follow their parent or caregiver’s instructions to keep away from water hazards.</a:t>
            </a:r>
          </a:p>
        </p:txBody>
      </p:sp>
      <p:sp>
        <p:nvSpPr>
          <p:cNvPr id="41" name="TextBox 40">
            <a:extLst>
              <a:ext uri="{FF2B5EF4-FFF2-40B4-BE49-F238E27FC236}">
                <a16:creationId xmlns:a16="http://schemas.microsoft.com/office/drawing/2014/main" id="{47749E3B-E673-3155-D6AA-2D9A945277D8}"/>
              </a:ext>
            </a:extLst>
          </p:cNvPr>
          <p:cNvSpPr txBox="1"/>
          <p:nvPr/>
        </p:nvSpPr>
        <p:spPr>
          <a:xfrm>
            <a:off x="2250223" y="4420397"/>
            <a:ext cx="4653148" cy="954107"/>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A child or young person may have an illness or a medical condition (e.g. epilepsy). The child may have an acute injury (e.g. being knocked unconscious before entering or on entering water.)</a:t>
            </a:r>
          </a:p>
        </p:txBody>
      </p:sp>
      <p:grpSp>
        <p:nvGrpSpPr>
          <p:cNvPr id="50" name="Group 49">
            <a:extLst>
              <a:ext uri="{FF2B5EF4-FFF2-40B4-BE49-F238E27FC236}">
                <a16:creationId xmlns:a16="http://schemas.microsoft.com/office/drawing/2014/main" id="{F4AA240D-307D-45E2-F858-8F3C8051C58A}"/>
              </a:ext>
            </a:extLst>
          </p:cNvPr>
          <p:cNvGrpSpPr/>
          <p:nvPr/>
        </p:nvGrpSpPr>
        <p:grpSpPr>
          <a:xfrm>
            <a:off x="11426971" y="6235173"/>
            <a:ext cx="403575" cy="395844"/>
            <a:chOff x="11077225" y="5923214"/>
            <a:chExt cx="629425" cy="617367"/>
          </a:xfrm>
        </p:grpSpPr>
        <p:grpSp>
          <p:nvGrpSpPr>
            <p:cNvPr id="51" name="Group 50">
              <a:extLst>
                <a:ext uri="{FF2B5EF4-FFF2-40B4-BE49-F238E27FC236}">
                  <a16:creationId xmlns:a16="http://schemas.microsoft.com/office/drawing/2014/main" id="{FE078377-2F1C-B2AA-905B-E9EFED18CE8B}"/>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53" name="Oval 52">
                <a:hlinkClick r:id="" action="ppaction://hlinkshowjump?jump=nextslide"/>
                <a:extLst>
                  <a:ext uri="{FF2B5EF4-FFF2-40B4-BE49-F238E27FC236}">
                    <a16:creationId xmlns:a16="http://schemas.microsoft.com/office/drawing/2014/main" id="{080343D1-D0CB-79EE-18F2-429046F3FB39}"/>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54" name="Arrow: Right 53">
                <a:extLst>
                  <a:ext uri="{FF2B5EF4-FFF2-40B4-BE49-F238E27FC236}">
                    <a16:creationId xmlns:a16="http://schemas.microsoft.com/office/drawing/2014/main" id="{7D4B4428-8C2F-B48F-068B-A8690B6545B3}"/>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2" name="Arrow: Right 51">
              <a:hlinkClick r:id="" action="ppaction://hlinkshowjump?jump=nextslide"/>
              <a:extLst>
                <a:ext uri="{FF2B5EF4-FFF2-40B4-BE49-F238E27FC236}">
                  <a16:creationId xmlns:a16="http://schemas.microsoft.com/office/drawing/2014/main" id="{94F25FA1-ED64-9E27-849C-D4DDFA11250F}"/>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5" name="Group 54">
            <a:extLst>
              <a:ext uri="{FF2B5EF4-FFF2-40B4-BE49-F238E27FC236}">
                <a16:creationId xmlns:a16="http://schemas.microsoft.com/office/drawing/2014/main" id="{F850A74F-5DB3-9656-C0F7-760B4A194AD6}"/>
              </a:ext>
            </a:extLst>
          </p:cNvPr>
          <p:cNvGrpSpPr/>
          <p:nvPr/>
        </p:nvGrpSpPr>
        <p:grpSpPr>
          <a:xfrm>
            <a:off x="361454" y="6235173"/>
            <a:ext cx="403575" cy="395844"/>
            <a:chOff x="384682" y="5923214"/>
            <a:chExt cx="629425" cy="617367"/>
          </a:xfrm>
        </p:grpSpPr>
        <p:sp>
          <p:nvSpPr>
            <p:cNvPr id="56" name="Oval 55">
              <a:hlinkClick r:id="" action="ppaction://hlinkshowjump?jump=previousslide"/>
              <a:extLst>
                <a:ext uri="{FF2B5EF4-FFF2-40B4-BE49-F238E27FC236}">
                  <a16:creationId xmlns:a16="http://schemas.microsoft.com/office/drawing/2014/main" id="{825A311C-95F6-90A3-E8D4-0305D0A10BE6}"/>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57" name="Arrow: Right 56">
              <a:hlinkClick r:id="" action="ppaction://hlinkshowjump?jump=previousslide"/>
              <a:extLst>
                <a:ext uri="{FF2B5EF4-FFF2-40B4-BE49-F238E27FC236}">
                  <a16:creationId xmlns:a16="http://schemas.microsoft.com/office/drawing/2014/main" id="{63BE5B84-8758-8A5B-1921-E3028A7246D4}"/>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421470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A58150-6157-2E28-53C0-5EB12E93DE2C}"/>
              </a:ext>
            </a:extLst>
          </p:cNvPr>
          <p:cNvGrpSpPr/>
          <p:nvPr/>
        </p:nvGrpSpPr>
        <p:grpSpPr>
          <a:xfrm>
            <a:off x="289675" y="6235173"/>
            <a:ext cx="403575" cy="395844"/>
            <a:chOff x="384682" y="5923214"/>
            <a:chExt cx="629425" cy="617367"/>
          </a:xfrm>
        </p:grpSpPr>
        <p:sp>
          <p:nvSpPr>
            <p:cNvPr id="3" name="Oval 2">
              <a:hlinkClick r:id="" action="ppaction://hlinkshowjump?jump=previousslide"/>
              <a:extLst>
                <a:ext uri="{FF2B5EF4-FFF2-40B4-BE49-F238E27FC236}">
                  <a16:creationId xmlns:a16="http://schemas.microsoft.com/office/drawing/2014/main" id="{A249A50A-9419-40CB-1EC3-842E64F8D75C}"/>
                </a:ext>
              </a:extLst>
            </p:cNvPr>
            <p:cNvSpPr/>
            <p:nvPr/>
          </p:nvSpPr>
          <p:spPr>
            <a:xfrm rot="10800000">
              <a:off x="384682" y="5923214"/>
              <a:ext cx="629425" cy="617367"/>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 name="Arrow: Right 3">
              <a:hlinkClick r:id="" action="ppaction://hlinkshowjump?jump=nextslide"/>
              <a:extLst>
                <a:ext uri="{FF2B5EF4-FFF2-40B4-BE49-F238E27FC236}">
                  <a16:creationId xmlns:a16="http://schemas.microsoft.com/office/drawing/2014/main" id="{E2DB48A6-09B4-2653-C234-CB88A331DB3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TextBox 11">
            <a:extLst>
              <a:ext uri="{FF2B5EF4-FFF2-40B4-BE49-F238E27FC236}">
                <a16:creationId xmlns:a16="http://schemas.microsoft.com/office/drawing/2014/main" id="{E3FEE173-EFF9-8B88-5821-EC8B511D8C52}"/>
              </a:ext>
            </a:extLst>
          </p:cNvPr>
          <p:cNvSpPr txBox="1"/>
          <p:nvPr/>
        </p:nvSpPr>
        <p:spPr>
          <a:xfrm>
            <a:off x="7337250" y="1207207"/>
            <a:ext cx="4855370" cy="1077218"/>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Environmental </a:t>
            </a:r>
          </a:p>
          <a:p>
            <a:pPr algn="ctr"/>
            <a:r>
              <a:rPr lang="en-AU" sz="3200" dirty="0"/>
              <a:t>risk factors</a:t>
            </a:r>
          </a:p>
        </p:txBody>
      </p:sp>
      <p:pic>
        <p:nvPicPr>
          <p:cNvPr id="11" name="Picture 10" descr="A child walking in the water&#10;&#10;Description automatically generated">
            <a:extLst>
              <a:ext uri="{FF2B5EF4-FFF2-40B4-BE49-F238E27FC236}">
                <a16:creationId xmlns:a16="http://schemas.microsoft.com/office/drawing/2014/main" id="{CF11DC3F-183F-284A-C211-A85322C9359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 y="6980"/>
            <a:ext cx="7336631" cy="6852617"/>
          </a:xfrm>
          <a:prstGeom prst="rect">
            <a:avLst/>
          </a:prstGeom>
        </p:spPr>
      </p:pic>
      <p:grpSp>
        <p:nvGrpSpPr>
          <p:cNvPr id="16" name="Group 15">
            <a:extLst>
              <a:ext uri="{FF2B5EF4-FFF2-40B4-BE49-F238E27FC236}">
                <a16:creationId xmlns:a16="http://schemas.microsoft.com/office/drawing/2014/main" id="{F765698C-0CC6-C792-AE9D-C112EDBDCAF2}"/>
              </a:ext>
            </a:extLst>
          </p:cNvPr>
          <p:cNvGrpSpPr/>
          <p:nvPr/>
        </p:nvGrpSpPr>
        <p:grpSpPr>
          <a:xfrm>
            <a:off x="9060237" y="3429000"/>
            <a:ext cx="1409395" cy="1409395"/>
            <a:chOff x="9100550" y="2984561"/>
            <a:chExt cx="978195" cy="978195"/>
          </a:xfrm>
        </p:grpSpPr>
        <p:sp>
          <p:nvSpPr>
            <p:cNvPr id="13" name="Oval 12">
              <a:extLst>
                <a:ext uri="{FF2B5EF4-FFF2-40B4-BE49-F238E27FC236}">
                  <a16:creationId xmlns:a16="http://schemas.microsoft.com/office/drawing/2014/main" id="{49E5FCA4-CFF2-BCC4-1BD3-4D91E5A2050B}"/>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B05A349F-4AFD-8D19-1715-2074713E1D3F}"/>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descr="Water polo with solid fill">
              <a:extLst>
                <a:ext uri="{FF2B5EF4-FFF2-40B4-BE49-F238E27FC236}">
                  <a16:creationId xmlns:a16="http://schemas.microsoft.com/office/drawing/2014/main" id="{E1A670A6-A5C5-2739-E0C6-EC1F75915F8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27" name="Group 26">
            <a:extLst>
              <a:ext uri="{FF2B5EF4-FFF2-40B4-BE49-F238E27FC236}">
                <a16:creationId xmlns:a16="http://schemas.microsoft.com/office/drawing/2014/main" id="{4F3C8CEB-C877-10AE-07F4-91DD0395A4EE}"/>
              </a:ext>
            </a:extLst>
          </p:cNvPr>
          <p:cNvGrpSpPr/>
          <p:nvPr/>
        </p:nvGrpSpPr>
        <p:grpSpPr>
          <a:xfrm>
            <a:off x="11498750" y="6235173"/>
            <a:ext cx="403575" cy="395844"/>
            <a:chOff x="11077225" y="5923214"/>
            <a:chExt cx="629425" cy="617367"/>
          </a:xfrm>
        </p:grpSpPr>
        <p:grpSp>
          <p:nvGrpSpPr>
            <p:cNvPr id="28" name="Group 27">
              <a:extLst>
                <a:ext uri="{FF2B5EF4-FFF2-40B4-BE49-F238E27FC236}">
                  <a16:creationId xmlns:a16="http://schemas.microsoft.com/office/drawing/2014/main" id="{B8026360-0AAC-6716-D609-68335D11D8FD}"/>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30" name="Oval 29">
                <a:hlinkClick r:id="" action="ppaction://hlinkshowjump?jump=nextslide"/>
                <a:extLst>
                  <a:ext uri="{FF2B5EF4-FFF2-40B4-BE49-F238E27FC236}">
                    <a16:creationId xmlns:a16="http://schemas.microsoft.com/office/drawing/2014/main" id="{437C26EF-B8D1-E3F4-47A7-F0DBEE5A34AC}"/>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dirty="0">
                  <a:effectLst>
                    <a:outerShdw blurRad="50800" dist="38100" algn="l" rotWithShape="0">
                      <a:prstClr val="black">
                        <a:alpha val="40000"/>
                      </a:prstClr>
                    </a:outerShdw>
                  </a:effectLst>
                </a:endParaRPr>
              </a:p>
            </p:txBody>
          </p:sp>
          <p:sp>
            <p:nvSpPr>
              <p:cNvPr id="31" name="Arrow: Right 30">
                <a:extLst>
                  <a:ext uri="{FF2B5EF4-FFF2-40B4-BE49-F238E27FC236}">
                    <a16:creationId xmlns:a16="http://schemas.microsoft.com/office/drawing/2014/main" id="{A388D380-6A14-572E-056F-2B124323E883}"/>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9" name="Arrow: Right 28">
              <a:hlinkClick r:id="" action="ppaction://hlinkshowjump?jump=nextslide"/>
              <a:extLst>
                <a:ext uri="{FF2B5EF4-FFF2-40B4-BE49-F238E27FC236}">
                  <a16:creationId xmlns:a16="http://schemas.microsoft.com/office/drawing/2014/main" id="{6CE4ACBE-1C55-179E-9AAB-4A549CFC741A}"/>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C805DABA-09E5-88BD-E1F0-90BA6E17A0C5}"/>
              </a:ext>
            </a:extLst>
          </p:cNvPr>
          <p:cNvGrpSpPr/>
          <p:nvPr/>
        </p:nvGrpSpPr>
        <p:grpSpPr>
          <a:xfrm>
            <a:off x="361454" y="6235173"/>
            <a:ext cx="403575" cy="395844"/>
            <a:chOff x="384682" y="5923214"/>
            <a:chExt cx="629425" cy="617367"/>
          </a:xfrm>
        </p:grpSpPr>
        <p:sp>
          <p:nvSpPr>
            <p:cNvPr id="33" name="Oval 32">
              <a:hlinkClick r:id="" action="ppaction://hlinkshowjump?jump=previousslide"/>
              <a:extLst>
                <a:ext uri="{FF2B5EF4-FFF2-40B4-BE49-F238E27FC236}">
                  <a16:creationId xmlns:a16="http://schemas.microsoft.com/office/drawing/2014/main" id="{A3407562-E03D-FAA1-1771-32A1BF5FED58}"/>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4" name="Arrow: Right 33">
              <a:hlinkClick r:id="" action="ppaction://hlinkshowjump?jump=previousslide"/>
              <a:extLst>
                <a:ext uri="{FF2B5EF4-FFF2-40B4-BE49-F238E27FC236}">
                  <a16:creationId xmlns:a16="http://schemas.microsoft.com/office/drawing/2014/main" id="{70788441-7D2F-D2F5-F635-107B108FFB89}"/>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250371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hild walking in the water&#10;&#10;Description automatically generated">
            <a:extLst>
              <a:ext uri="{FF2B5EF4-FFF2-40B4-BE49-F238E27FC236}">
                <a16:creationId xmlns:a16="http://schemas.microsoft.com/office/drawing/2014/main" id="{EAB88639-25A3-B602-0C9F-BD7BCC109297}"/>
              </a:ext>
            </a:extLst>
          </p:cNvPr>
          <p:cNvPicPr/>
          <p:nvPr/>
        </p:nvPicPr>
        <p:blipFill>
          <a:blip r:embed="rId2">
            <a:extLst>
              <a:ext uri="{28A0092B-C50C-407E-A947-70E740481C1C}">
                <a14:useLocalDpi xmlns:a14="http://schemas.microsoft.com/office/drawing/2010/main"/>
              </a:ext>
            </a:extLst>
          </a:blip>
          <a:stretch>
            <a:fillRect/>
          </a:stretch>
        </p:blipFill>
        <p:spPr>
          <a:xfrm>
            <a:off x="4855369" y="0"/>
            <a:ext cx="7336631" cy="6852617"/>
          </a:xfrm>
          <a:prstGeom prst="rect">
            <a:avLst/>
          </a:prstGeom>
        </p:spPr>
      </p:pic>
      <p:sp>
        <p:nvSpPr>
          <p:cNvPr id="16" name="Rectangle 15">
            <a:extLst>
              <a:ext uri="{FF2B5EF4-FFF2-40B4-BE49-F238E27FC236}">
                <a16:creationId xmlns:a16="http://schemas.microsoft.com/office/drawing/2014/main" id="{47D4BCF1-AE76-77EB-27E1-5FBB72D584A1}"/>
              </a:ext>
            </a:extLst>
          </p:cNvPr>
          <p:cNvSpPr>
            <a:spLocks noGrp="1" noRot="1" noMove="1" noResize="1" noEditPoints="1" noAdjustHandles="1" noChangeArrowheads="1" noChangeShapeType="1"/>
          </p:cNvSpPr>
          <p:nvPr/>
        </p:nvSpPr>
        <p:spPr>
          <a:xfrm>
            <a:off x="4553497" y="0"/>
            <a:ext cx="7654901" cy="6852617"/>
          </a:xfrm>
          <a:prstGeom prst="rect">
            <a:avLst/>
          </a:prstGeom>
          <a:gradFill flip="none" rotWithShape="1">
            <a:gsLst>
              <a:gs pos="0">
                <a:schemeClr val="bg1">
                  <a:lumMod val="100000"/>
                </a:schemeClr>
              </a:gs>
              <a:gs pos="41000">
                <a:schemeClr val="bg1">
                  <a:alpha val="67000"/>
                </a:schemeClr>
              </a:gs>
              <a:gs pos="100000">
                <a:schemeClr val="bg1">
                  <a:alpha val="0"/>
                  <a:lumMod val="56000"/>
                  <a:lumOff val="44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E3FEE173-EFF9-8B88-5821-EC8B511D8C52}"/>
              </a:ext>
            </a:extLst>
          </p:cNvPr>
          <p:cNvSpPr txBox="1"/>
          <p:nvPr/>
        </p:nvSpPr>
        <p:spPr>
          <a:xfrm>
            <a:off x="0" y="718151"/>
            <a:ext cx="4537099"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Environmental risk factors</a:t>
            </a:r>
          </a:p>
        </p:txBody>
      </p:sp>
      <p:grpSp>
        <p:nvGrpSpPr>
          <p:cNvPr id="17" name="Group 16">
            <a:extLst>
              <a:ext uri="{FF2B5EF4-FFF2-40B4-BE49-F238E27FC236}">
                <a16:creationId xmlns:a16="http://schemas.microsoft.com/office/drawing/2014/main" id="{CB2B7B6A-164D-BFD7-8B65-DEE7F2950568}"/>
              </a:ext>
            </a:extLst>
          </p:cNvPr>
          <p:cNvGrpSpPr/>
          <p:nvPr/>
        </p:nvGrpSpPr>
        <p:grpSpPr>
          <a:xfrm>
            <a:off x="5573568" y="550430"/>
            <a:ext cx="719785" cy="719785"/>
            <a:chOff x="9100550" y="2984561"/>
            <a:chExt cx="978195" cy="978195"/>
          </a:xfrm>
        </p:grpSpPr>
        <p:sp>
          <p:nvSpPr>
            <p:cNvPr id="18" name="Oval 17">
              <a:extLst>
                <a:ext uri="{FF2B5EF4-FFF2-40B4-BE49-F238E27FC236}">
                  <a16:creationId xmlns:a16="http://schemas.microsoft.com/office/drawing/2014/main" id="{08C350D5-1906-40F7-B095-83B5B385B9F9}"/>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15F2BC33-4D19-C9A9-BF68-B8BF247572E8}"/>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9" descr="Water polo with solid fill">
              <a:extLst>
                <a:ext uri="{FF2B5EF4-FFF2-40B4-BE49-F238E27FC236}">
                  <a16:creationId xmlns:a16="http://schemas.microsoft.com/office/drawing/2014/main" id="{6936CE63-F4D8-0CD1-FB74-B39309E6C4A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21" name="Group 20">
            <a:extLst>
              <a:ext uri="{FF2B5EF4-FFF2-40B4-BE49-F238E27FC236}">
                <a16:creationId xmlns:a16="http://schemas.microsoft.com/office/drawing/2014/main" id="{3A68A547-467F-2710-2BED-2BCC986FF82C}"/>
              </a:ext>
            </a:extLst>
          </p:cNvPr>
          <p:cNvGrpSpPr/>
          <p:nvPr/>
        </p:nvGrpSpPr>
        <p:grpSpPr>
          <a:xfrm>
            <a:off x="5573568" y="1719197"/>
            <a:ext cx="719785" cy="719785"/>
            <a:chOff x="9100550" y="2984561"/>
            <a:chExt cx="978195" cy="978195"/>
          </a:xfrm>
        </p:grpSpPr>
        <p:sp>
          <p:nvSpPr>
            <p:cNvPr id="22" name="Oval 21">
              <a:extLst>
                <a:ext uri="{FF2B5EF4-FFF2-40B4-BE49-F238E27FC236}">
                  <a16:creationId xmlns:a16="http://schemas.microsoft.com/office/drawing/2014/main" id="{8771DBAC-0C09-18F8-1BD1-44889F9CBF07}"/>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D030F33A-1ED8-EB43-A313-10282CE07CAD}"/>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Water polo with solid fill">
              <a:extLst>
                <a:ext uri="{FF2B5EF4-FFF2-40B4-BE49-F238E27FC236}">
                  <a16:creationId xmlns:a16="http://schemas.microsoft.com/office/drawing/2014/main" id="{6C853943-41A5-8CF9-3414-287B060894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25" name="Group 24">
            <a:extLst>
              <a:ext uri="{FF2B5EF4-FFF2-40B4-BE49-F238E27FC236}">
                <a16:creationId xmlns:a16="http://schemas.microsoft.com/office/drawing/2014/main" id="{BCA79384-F423-3921-CC66-393D1D333909}"/>
              </a:ext>
            </a:extLst>
          </p:cNvPr>
          <p:cNvGrpSpPr/>
          <p:nvPr/>
        </p:nvGrpSpPr>
        <p:grpSpPr>
          <a:xfrm>
            <a:off x="5573568" y="2937033"/>
            <a:ext cx="719785" cy="719785"/>
            <a:chOff x="9100550" y="2984561"/>
            <a:chExt cx="978195" cy="978195"/>
          </a:xfrm>
        </p:grpSpPr>
        <p:sp>
          <p:nvSpPr>
            <p:cNvPr id="26" name="Oval 25">
              <a:extLst>
                <a:ext uri="{FF2B5EF4-FFF2-40B4-BE49-F238E27FC236}">
                  <a16:creationId xmlns:a16="http://schemas.microsoft.com/office/drawing/2014/main" id="{70D46983-A195-898D-8711-E8A2319983AD}"/>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1E56225C-4DA8-3C21-29F3-435C48262C49}"/>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Graphic 27" descr="Water polo with solid fill">
              <a:extLst>
                <a:ext uri="{FF2B5EF4-FFF2-40B4-BE49-F238E27FC236}">
                  <a16:creationId xmlns:a16="http://schemas.microsoft.com/office/drawing/2014/main" id="{AF211D49-E95E-80C8-43A8-87E4F805A54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29" name="Group 28">
            <a:extLst>
              <a:ext uri="{FF2B5EF4-FFF2-40B4-BE49-F238E27FC236}">
                <a16:creationId xmlns:a16="http://schemas.microsoft.com/office/drawing/2014/main" id="{04C178C0-2DCF-DA52-0DA9-1727A668AB65}"/>
              </a:ext>
            </a:extLst>
          </p:cNvPr>
          <p:cNvGrpSpPr/>
          <p:nvPr/>
        </p:nvGrpSpPr>
        <p:grpSpPr>
          <a:xfrm>
            <a:off x="5573568" y="4187995"/>
            <a:ext cx="719785" cy="719785"/>
            <a:chOff x="9100550" y="2984561"/>
            <a:chExt cx="978195" cy="978195"/>
          </a:xfrm>
        </p:grpSpPr>
        <p:sp>
          <p:nvSpPr>
            <p:cNvPr id="30" name="Oval 29">
              <a:extLst>
                <a:ext uri="{FF2B5EF4-FFF2-40B4-BE49-F238E27FC236}">
                  <a16:creationId xmlns:a16="http://schemas.microsoft.com/office/drawing/2014/main" id="{DAC979AD-7830-D47A-6A66-ED088E98F481}"/>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5005B66A-D8A9-EC1A-054A-F49E42E79E0F}"/>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Graphic 31" descr="Water polo with solid fill">
              <a:extLst>
                <a:ext uri="{FF2B5EF4-FFF2-40B4-BE49-F238E27FC236}">
                  <a16:creationId xmlns:a16="http://schemas.microsoft.com/office/drawing/2014/main" id="{CAA61932-D6CF-350D-FB69-8A20768733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33" name="Group 32">
            <a:extLst>
              <a:ext uri="{FF2B5EF4-FFF2-40B4-BE49-F238E27FC236}">
                <a16:creationId xmlns:a16="http://schemas.microsoft.com/office/drawing/2014/main" id="{25CB5054-9AD5-7CFD-7B18-5BB104EC968B}"/>
              </a:ext>
            </a:extLst>
          </p:cNvPr>
          <p:cNvGrpSpPr/>
          <p:nvPr/>
        </p:nvGrpSpPr>
        <p:grpSpPr>
          <a:xfrm>
            <a:off x="5573568" y="5377920"/>
            <a:ext cx="719785" cy="719785"/>
            <a:chOff x="9100550" y="2984561"/>
            <a:chExt cx="978195" cy="978195"/>
          </a:xfrm>
        </p:grpSpPr>
        <p:sp>
          <p:nvSpPr>
            <p:cNvPr id="34" name="Oval 33">
              <a:extLst>
                <a:ext uri="{FF2B5EF4-FFF2-40B4-BE49-F238E27FC236}">
                  <a16:creationId xmlns:a16="http://schemas.microsoft.com/office/drawing/2014/main" id="{8323B10A-A441-530E-C329-DF682A13CAE4}"/>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A7D229DF-4E58-DCF0-241F-DB459C57D2A2}"/>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Graphic 35" descr="Water polo with solid fill">
              <a:extLst>
                <a:ext uri="{FF2B5EF4-FFF2-40B4-BE49-F238E27FC236}">
                  <a16:creationId xmlns:a16="http://schemas.microsoft.com/office/drawing/2014/main" id="{2A32D7E7-3711-F880-2994-9794CBC5A0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cxnSp>
        <p:nvCxnSpPr>
          <p:cNvPr id="37" name="Straight Arrow Connector 36">
            <a:extLst>
              <a:ext uri="{FF2B5EF4-FFF2-40B4-BE49-F238E27FC236}">
                <a16:creationId xmlns:a16="http://schemas.microsoft.com/office/drawing/2014/main" id="{02C6EB93-4323-7531-8254-7D7F8FDFAF2A}"/>
              </a:ext>
            </a:extLst>
          </p:cNvPr>
          <p:cNvCxnSpPr>
            <a:cxnSpLocks/>
          </p:cNvCxnSpPr>
          <p:nvPr/>
        </p:nvCxnSpPr>
        <p:spPr>
          <a:xfrm>
            <a:off x="6407810" y="910322"/>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a:extLst>
              <a:ext uri="{FF2B5EF4-FFF2-40B4-BE49-F238E27FC236}">
                <a16:creationId xmlns:a16="http://schemas.microsoft.com/office/drawing/2014/main" id="{84A2AC55-EC56-2FFC-4999-216AF7E0BA57}"/>
              </a:ext>
            </a:extLst>
          </p:cNvPr>
          <p:cNvCxnSpPr>
            <a:cxnSpLocks/>
          </p:cNvCxnSpPr>
          <p:nvPr/>
        </p:nvCxnSpPr>
        <p:spPr>
          <a:xfrm>
            <a:off x="6407810" y="2079089"/>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a:extLst>
              <a:ext uri="{FF2B5EF4-FFF2-40B4-BE49-F238E27FC236}">
                <a16:creationId xmlns:a16="http://schemas.microsoft.com/office/drawing/2014/main" id="{96923755-DB8F-B74E-C7D9-B2F6E2AAE5E3}"/>
              </a:ext>
            </a:extLst>
          </p:cNvPr>
          <p:cNvCxnSpPr>
            <a:cxnSpLocks/>
          </p:cNvCxnSpPr>
          <p:nvPr/>
        </p:nvCxnSpPr>
        <p:spPr>
          <a:xfrm>
            <a:off x="6407810" y="3296925"/>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a:extLst>
              <a:ext uri="{FF2B5EF4-FFF2-40B4-BE49-F238E27FC236}">
                <a16:creationId xmlns:a16="http://schemas.microsoft.com/office/drawing/2014/main" id="{C218141A-F083-E53D-0727-9B6D8FFD0CF8}"/>
              </a:ext>
            </a:extLst>
          </p:cNvPr>
          <p:cNvCxnSpPr>
            <a:cxnSpLocks/>
          </p:cNvCxnSpPr>
          <p:nvPr/>
        </p:nvCxnSpPr>
        <p:spPr>
          <a:xfrm>
            <a:off x="6407810" y="4547887"/>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a:extLst>
              <a:ext uri="{FF2B5EF4-FFF2-40B4-BE49-F238E27FC236}">
                <a16:creationId xmlns:a16="http://schemas.microsoft.com/office/drawing/2014/main" id="{89520790-0ED5-DA04-AF47-031A88E2543C}"/>
              </a:ext>
            </a:extLst>
          </p:cNvPr>
          <p:cNvCxnSpPr>
            <a:cxnSpLocks/>
          </p:cNvCxnSpPr>
          <p:nvPr/>
        </p:nvCxnSpPr>
        <p:spPr>
          <a:xfrm>
            <a:off x="6407810" y="5737812"/>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42" name="TextBox 41">
            <a:extLst>
              <a:ext uri="{FF2B5EF4-FFF2-40B4-BE49-F238E27FC236}">
                <a16:creationId xmlns:a16="http://schemas.microsoft.com/office/drawing/2014/main" id="{A3F20B82-3EBB-67F7-3230-90B4A1AFC247}"/>
              </a:ext>
            </a:extLst>
          </p:cNvPr>
          <p:cNvSpPr txBox="1"/>
          <p:nvPr/>
        </p:nvSpPr>
        <p:spPr>
          <a:xfrm>
            <a:off x="6885185" y="679490"/>
            <a:ext cx="4815352" cy="523220"/>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Absence of/or ineffective safety barriers such as a fence around a home swimming pool.</a:t>
            </a:r>
          </a:p>
        </p:txBody>
      </p:sp>
      <p:sp>
        <p:nvSpPr>
          <p:cNvPr id="43" name="TextBox 42">
            <a:extLst>
              <a:ext uri="{FF2B5EF4-FFF2-40B4-BE49-F238E27FC236}">
                <a16:creationId xmlns:a16="http://schemas.microsoft.com/office/drawing/2014/main" id="{9430A630-FED1-1761-20FF-86596A7DD342}"/>
              </a:ext>
            </a:extLst>
          </p:cNvPr>
          <p:cNvSpPr txBox="1"/>
          <p:nvPr/>
        </p:nvSpPr>
        <p:spPr>
          <a:xfrm>
            <a:off x="6885185" y="1670919"/>
            <a:ext cx="4815352"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A lack of maintenance of fencing around water hazards to prevent access or fencing that does not comply with current recognised standards for pool safety.</a:t>
            </a:r>
          </a:p>
        </p:txBody>
      </p:sp>
      <p:sp>
        <p:nvSpPr>
          <p:cNvPr id="44" name="TextBox 43">
            <a:extLst>
              <a:ext uri="{FF2B5EF4-FFF2-40B4-BE49-F238E27FC236}">
                <a16:creationId xmlns:a16="http://schemas.microsoft.com/office/drawing/2014/main" id="{CA07AE97-FE52-5080-C5FE-745AA79ABF41}"/>
              </a:ext>
            </a:extLst>
          </p:cNvPr>
          <p:cNvSpPr txBox="1"/>
          <p:nvPr/>
        </p:nvSpPr>
        <p:spPr>
          <a:xfrm>
            <a:off x="6885185" y="2877792"/>
            <a:ext cx="4815352" cy="954107"/>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Not having a ‘child safe play area’ around the home or on a rural property where a child or young person under the age of 5 years reside, can enable children and young people to gain access to water hazards.</a:t>
            </a:r>
          </a:p>
        </p:txBody>
      </p:sp>
      <p:sp>
        <p:nvSpPr>
          <p:cNvPr id="45" name="TextBox 44">
            <a:extLst>
              <a:ext uri="{FF2B5EF4-FFF2-40B4-BE49-F238E27FC236}">
                <a16:creationId xmlns:a16="http://schemas.microsoft.com/office/drawing/2014/main" id="{BD6AE424-02EB-1E8E-485D-BF0E2E895AAB}"/>
              </a:ext>
            </a:extLst>
          </p:cNvPr>
          <p:cNvSpPr txBox="1"/>
          <p:nvPr/>
        </p:nvSpPr>
        <p:spPr>
          <a:xfrm>
            <a:off x="6885185" y="4300108"/>
            <a:ext cx="4815352"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Items of furniture, pot plants or other large climbable objects being placed near or around pool fencing, enable a child or young person  to scale fencing and access the water hazard. </a:t>
            </a:r>
          </a:p>
        </p:txBody>
      </p:sp>
      <p:sp>
        <p:nvSpPr>
          <p:cNvPr id="46" name="TextBox 45">
            <a:extLst>
              <a:ext uri="{FF2B5EF4-FFF2-40B4-BE49-F238E27FC236}">
                <a16:creationId xmlns:a16="http://schemas.microsoft.com/office/drawing/2014/main" id="{EC9CC281-458E-0019-B72C-E9D5D7060716}"/>
              </a:ext>
            </a:extLst>
          </p:cNvPr>
          <p:cNvSpPr txBox="1"/>
          <p:nvPr/>
        </p:nvSpPr>
        <p:spPr>
          <a:xfrm>
            <a:off x="6835039" y="5506980"/>
            <a:ext cx="4855889" cy="523220"/>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Tempting objects being left in or around the water hazard such as pool toys and balls.</a:t>
            </a:r>
          </a:p>
        </p:txBody>
      </p:sp>
      <p:sp>
        <p:nvSpPr>
          <p:cNvPr id="48" name="TextBox 47">
            <a:extLst>
              <a:ext uri="{FF2B5EF4-FFF2-40B4-BE49-F238E27FC236}">
                <a16:creationId xmlns:a16="http://schemas.microsoft.com/office/drawing/2014/main" id="{25E5A1F7-A638-C348-F085-03505DFAADA7}"/>
              </a:ext>
            </a:extLst>
          </p:cNvPr>
          <p:cNvSpPr txBox="1"/>
          <p:nvPr/>
        </p:nvSpPr>
        <p:spPr>
          <a:xfrm>
            <a:off x="289675" y="1859531"/>
            <a:ext cx="4306889" cy="3139321"/>
          </a:xfrm>
          <a:prstGeom prst="rect">
            <a:avLst/>
          </a:prstGeom>
          <a:noFill/>
        </p:spPr>
        <p:txBody>
          <a:bodyPr wrap="square">
            <a:spAutoFit/>
          </a:bodyPr>
          <a:lstStyle/>
          <a:p>
            <a:r>
              <a:rPr lang="en-US" sz="1800" dirty="0">
                <a:solidFill>
                  <a:srgbClr val="54585F"/>
                </a:solidFill>
                <a:latin typeface="Calibri" panose="020F0502020204030204" pitchFamily="34" charset="0"/>
              </a:rPr>
              <a:t>There are risk factors for childhood drowning associated with how environmental factors (that is, water hazards) are located and managed. These environmental factors will be discussed in more detail in this course in the following module:- </a:t>
            </a:r>
            <a:r>
              <a:rPr lang="en-US" sz="1800" b="1" dirty="0">
                <a:solidFill>
                  <a:srgbClr val="54585F"/>
                </a:solidFill>
                <a:latin typeface="Calibri" panose="020F0502020204030204" pitchFamily="34" charset="0"/>
              </a:rPr>
              <a:t>Where can drowning occur?</a:t>
            </a:r>
            <a:r>
              <a:rPr lang="en-US" sz="1800" b="0" dirty="0">
                <a:solidFill>
                  <a:srgbClr val="54585F"/>
                </a:solidFill>
                <a:latin typeface="Calibri" panose="020F0502020204030204" pitchFamily="34" charset="0"/>
              </a:rPr>
              <a:t> </a:t>
            </a:r>
          </a:p>
          <a:p>
            <a:endParaRPr lang="en-AU" sz="1800" b="0" dirty="0">
              <a:solidFill>
                <a:srgbClr val="54585F"/>
              </a:solidFill>
              <a:latin typeface="Calibri" panose="020F0502020204030204" pitchFamily="34" charset="0"/>
            </a:endParaRPr>
          </a:p>
          <a:p>
            <a:r>
              <a:rPr lang="en-US" sz="1800" b="0" dirty="0">
                <a:solidFill>
                  <a:srgbClr val="54585F"/>
                </a:solidFill>
                <a:latin typeface="Calibri" panose="020F0502020204030204" pitchFamily="34" charset="0"/>
              </a:rPr>
              <a:t>Refer to the icon points to learn about the drowning risk factors associated with the child.</a:t>
            </a:r>
            <a:endParaRPr lang="en-US" sz="1000" b="0" dirty="0">
              <a:solidFill>
                <a:prstClr val="black"/>
              </a:solidFill>
              <a:latin typeface="Microsoft Sans Serif" panose="020B0604020202020204" pitchFamily="34" charset="0"/>
            </a:endParaRPr>
          </a:p>
        </p:txBody>
      </p:sp>
      <p:grpSp>
        <p:nvGrpSpPr>
          <p:cNvPr id="60" name="Group 59">
            <a:extLst>
              <a:ext uri="{FF2B5EF4-FFF2-40B4-BE49-F238E27FC236}">
                <a16:creationId xmlns:a16="http://schemas.microsoft.com/office/drawing/2014/main" id="{143BBF77-1BFE-1BDA-F0D0-4A60C65F7605}"/>
              </a:ext>
            </a:extLst>
          </p:cNvPr>
          <p:cNvGrpSpPr/>
          <p:nvPr/>
        </p:nvGrpSpPr>
        <p:grpSpPr>
          <a:xfrm>
            <a:off x="11426971" y="6235173"/>
            <a:ext cx="403575" cy="395844"/>
            <a:chOff x="11077225" y="5923214"/>
            <a:chExt cx="629425" cy="617367"/>
          </a:xfrm>
        </p:grpSpPr>
        <p:grpSp>
          <p:nvGrpSpPr>
            <p:cNvPr id="61" name="Group 60">
              <a:extLst>
                <a:ext uri="{FF2B5EF4-FFF2-40B4-BE49-F238E27FC236}">
                  <a16:creationId xmlns:a16="http://schemas.microsoft.com/office/drawing/2014/main" id="{C4397A47-0EF1-D967-4DC2-955B6EB6CFDA}"/>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63" name="Oval 62">
                <a:hlinkClick r:id="" action="ppaction://hlinkshowjump?jump=nextslide"/>
                <a:extLst>
                  <a:ext uri="{FF2B5EF4-FFF2-40B4-BE49-F238E27FC236}">
                    <a16:creationId xmlns:a16="http://schemas.microsoft.com/office/drawing/2014/main" id="{BCE244BD-6B70-49F1-5358-EFA32D8759FF}"/>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64" name="Arrow: Right 63">
                <a:extLst>
                  <a:ext uri="{FF2B5EF4-FFF2-40B4-BE49-F238E27FC236}">
                    <a16:creationId xmlns:a16="http://schemas.microsoft.com/office/drawing/2014/main" id="{3D615659-4B3B-41FF-6956-6A885669C88F}"/>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2" name="Arrow: Right 61">
              <a:hlinkClick r:id="" action="ppaction://hlinkshowjump?jump=nextslide"/>
              <a:extLst>
                <a:ext uri="{FF2B5EF4-FFF2-40B4-BE49-F238E27FC236}">
                  <a16:creationId xmlns:a16="http://schemas.microsoft.com/office/drawing/2014/main" id="{7449D3C0-03EE-0DE6-17CF-605000FE02CC}"/>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5" name="Group 64">
            <a:extLst>
              <a:ext uri="{FF2B5EF4-FFF2-40B4-BE49-F238E27FC236}">
                <a16:creationId xmlns:a16="http://schemas.microsoft.com/office/drawing/2014/main" id="{2AF6C0DD-6784-6018-43EE-612A0FEF5DB9}"/>
              </a:ext>
            </a:extLst>
          </p:cNvPr>
          <p:cNvGrpSpPr/>
          <p:nvPr/>
        </p:nvGrpSpPr>
        <p:grpSpPr>
          <a:xfrm>
            <a:off x="289675" y="6235173"/>
            <a:ext cx="403575" cy="395844"/>
            <a:chOff x="384682" y="5923214"/>
            <a:chExt cx="629425" cy="617367"/>
          </a:xfrm>
        </p:grpSpPr>
        <p:sp>
          <p:nvSpPr>
            <p:cNvPr id="66" name="Oval 65">
              <a:hlinkClick r:id="" action="ppaction://hlinkshowjump?jump=previousslide"/>
              <a:extLst>
                <a:ext uri="{FF2B5EF4-FFF2-40B4-BE49-F238E27FC236}">
                  <a16:creationId xmlns:a16="http://schemas.microsoft.com/office/drawing/2014/main" id="{4B632416-2D5B-3800-B778-35629018F5D2}"/>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67" name="Arrow: Right 66">
              <a:hlinkClick r:id="" action="ppaction://hlinkshowjump?jump=previousslide"/>
              <a:extLst>
                <a:ext uri="{FF2B5EF4-FFF2-40B4-BE49-F238E27FC236}">
                  <a16:creationId xmlns:a16="http://schemas.microsoft.com/office/drawing/2014/main" id="{43B06E4A-1EE2-391F-AAF7-4D745AE7AA7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138349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D9A99F3-9238-380F-D271-9239C13A6327}"/>
              </a:ext>
            </a:extLst>
          </p:cNvPr>
          <p:cNvSpPr txBox="1"/>
          <p:nvPr/>
        </p:nvSpPr>
        <p:spPr>
          <a:xfrm>
            <a:off x="4854805" y="533476"/>
            <a:ext cx="7337196"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Environmental risk factors</a:t>
            </a:r>
          </a:p>
        </p:txBody>
      </p:sp>
      <p:sp>
        <p:nvSpPr>
          <p:cNvPr id="16" name="Parallelogram 15">
            <a:extLst>
              <a:ext uri="{FF2B5EF4-FFF2-40B4-BE49-F238E27FC236}">
                <a16:creationId xmlns:a16="http://schemas.microsoft.com/office/drawing/2014/main" id="{F559B1D5-2209-0FCF-5183-005BF1E452A8}"/>
              </a:ext>
            </a:extLst>
          </p:cNvPr>
          <p:cNvSpPr>
            <a:spLocks noGrp="1" noRot="1" noMove="1" noResize="1" noEditPoints="1" noAdjustHandles="1" noChangeArrowheads="1" noChangeShapeType="1"/>
          </p:cNvSpPr>
          <p:nvPr/>
        </p:nvSpPr>
        <p:spPr>
          <a:xfrm flipH="1">
            <a:off x="0" y="0"/>
            <a:ext cx="7105607" cy="6858000"/>
          </a:xfrm>
          <a:prstGeom prst="parallelogram">
            <a:avLst>
              <a:gd name="adj" fmla="val 34067"/>
            </a:avLst>
          </a:prstGeom>
          <a:blipFill dpi="0" rotWithShape="1">
            <a:blip r:embed="rId2" cstate="email">
              <a:alphaModFix amt="99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7" name="Group 16">
            <a:extLst>
              <a:ext uri="{FF2B5EF4-FFF2-40B4-BE49-F238E27FC236}">
                <a16:creationId xmlns:a16="http://schemas.microsoft.com/office/drawing/2014/main" id="{77D216E0-111D-FBF1-44CA-C99E5A38D144}"/>
              </a:ext>
            </a:extLst>
          </p:cNvPr>
          <p:cNvGrpSpPr/>
          <p:nvPr/>
        </p:nvGrpSpPr>
        <p:grpSpPr>
          <a:xfrm>
            <a:off x="6203777" y="1577682"/>
            <a:ext cx="719785" cy="719785"/>
            <a:chOff x="9100550" y="2984561"/>
            <a:chExt cx="978195" cy="978195"/>
          </a:xfrm>
        </p:grpSpPr>
        <p:sp>
          <p:nvSpPr>
            <p:cNvPr id="18" name="Oval 17">
              <a:extLst>
                <a:ext uri="{FF2B5EF4-FFF2-40B4-BE49-F238E27FC236}">
                  <a16:creationId xmlns:a16="http://schemas.microsoft.com/office/drawing/2014/main" id="{5BA7A9DE-8723-262C-356C-8CE9255DBA08}"/>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DDAF5565-EDEE-0789-E2F1-1157AF20BA59}"/>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9" descr="Water polo with solid fill">
              <a:extLst>
                <a:ext uri="{FF2B5EF4-FFF2-40B4-BE49-F238E27FC236}">
                  <a16:creationId xmlns:a16="http://schemas.microsoft.com/office/drawing/2014/main" id="{F95330FF-F31F-3135-9685-1B4E64CD96C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21" name="Group 20">
            <a:extLst>
              <a:ext uri="{FF2B5EF4-FFF2-40B4-BE49-F238E27FC236}">
                <a16:creationId xmlns:a16="http://schemas.microsoft.com/office/drawing/2014/main" id="{DB46D334-16A1-AFAE-3EC9-24547839E553}"/>
              </a:ext>
            </a:extLst>
          </p:cNvPr>
          <p:cNvGrpSpPr/>
          <p:nvPr/>
        </p:nvGrpSpPr>
        <p:grpSpPr>
          <a:xfrm>
            <a:off x="6203777" y="2747426"/>
            <a:ext cx="719785" cy="719785"/>
            <a:chOff x="9100550" y="2984561"/>
            <a:chExt cx="978195" cy="978195"/>
          </a:xfrm>
        </p:grpSpPr>
        <p:sp>
          <p:nvSpPr>
            <p:cNvPr id="22" name="Oval 21">
              <a:extLst>
                <a:ext uri="{FF2B5EF4-FFF2-40B4-BE49-F238E27FC236}">
                  <a16:creationId xmlns:a16="http://schemas.microsoft.com/office/drawing/2014/main" id="{8D40DC49-08A5-7694-F40A-5CA9CD519E56}"/>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751A75BD-BB82-CA57-9F98-2797D0D39CD1}"/>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Water polo with solid fill">
              <a:extLst>
                <a:ext uri="{FF2B5EF4-FFF2-40B4-BE49-F238E27FC236}">
                  <a16:creationId xmlns:a16="http://schemas.microsoft.com/office/drawing/2014/main" id="{EE38507B-CEFF-936F-09D7-E9DAB6239EE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25" name="Group 24">
            <a:extLst>
              <a:ext uri="{FF2B5EF4-FFF2-40B4-BE49-F238E27FC236}">
                <a16:creationId xmlns:a16="http://schemas.microsoft.com/office/drawing/2014/main" id="{63033190-F202-32E2-2E98-205A4DE018C3}"/>
              </a:ext>
            </a:extLst>
          </p:cNvPr>
          <p:cNvGrpSpPr/>
          <p:nvPr/>
        </p:nvGrpSpPr>
        <p:grpSpPr>
          <a:xfrm>
            <a:off x="6203777" y="3942629"/>
            <a:ext cx="719785" cy="719785"/>
            <a:chOff x="9100550" y="2984561"/>
            <a:chExt cx="978195" cy="978195"/>
          </a:xfrm>
        </p:grpSpPr>
        <p:sp>
          <p:nvSpPr>
            <p:cNvPr id="26" name="Oval 25">
              <a:extLst>
                <a:ext uri="{FF2B5EF4-FFF2-40B4-BE49-F238E27FC236}">
                  <a16:creationId xmlns:a16="http://schemas.microsoft.com/office/drawing/2014/main" id="{B119AE62-DB72-B4B6-5C30-6BBB4385D52F}"/>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91D51A55-C598-D932-E997-0224F449380F}"/>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Graphic 27" descr="Water polo with solid fill">
              <a:extLst>
                <a:ext uri="{FF2B5EF4-FFF2-40B4-BE49-F238E27FC236}">
                  <a16:creationId xmlns:a16="http://schemas.microsoft.com/office/drawing/2014/main" id="{FCCFCD64-C73C-FC13-9C2E-CE838D0A54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grpSp>
        <p:nvGrpSpPr>
          <p:cNvPr id="29" name="Group 28">
            <a:extLst>
              <a:ext uri="{FF2B5EF4-FFF2-40B4-BE49-F238E27FC236}">
                <a16:creationId xmlns:a16="http://schemas.microsoft.com/office/drawing/2014/main" id="{8F8D3E58-0AA4-C050-EF55-E995FCC2E790}"/>
              </a:ext>
            </a:extLst>
          </p:cNvPr>
          <p:cNvGrpSpPr/>
          <p:nvPr/>
        </p:nvGrpSpPr>
        <p:grpSpPr>
          <a:xfrm>
            <a:off x="6203777" y="5052724"/>
            <a:ext cx="719785" cy="719785"/>
            <a:chOff x="9100550" y="2984561"/>
            <a:chExt cx="978195" cy="978195"/>
          </a:xfrm>
        </p:grpSpPr>
        <p:sp>
          <p:nvSpPr>
            <p:cNvPr id="30" name="Oval 29">
              <a:extLst>
                <a:ext uri="{FF2B5EF4-FFF2-40B4-BE49-F238E27FC236}">
                  <a16:creationId xmlns:a16="http://schemas.microsoft.com/office/drawing/2014/main" id="{4BFCA9A1-0E67-303F-48B8-6C24BDD69048}"/>
                </a:ext>
              </a:extLst>
            </p:cNvPr>
            <p:cNvSpPr/>
            <p:nvPr/>
          </p:nvSpPr>
          <p:spPr>
            <a:xfrm>
              <a:off x="9100550" y="2984561"/>
              <a:ext cx="978195" cy="978195"/>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75DB4BDF-BDC6-EE0D-999C-28A463553AED}"/>
                </a:ext>
              </a:extLst>
            </p:cNvPr>
            <p:cNvSpPr/>
            <p:nvPr/>
          </p:nvSpPr>
          <p:spPr>
            <a:xfrm>
              <a:off x="9185611" y="3069622"/>
              <a:ext cx="808072" cy="808072"/>
            </a:xfrm>
            <a:prstGeom prst="ellipse">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Graphic 31" descr="Water polo with solid fill">
              <a:extLst>
                <a:ext uri="{FF2B5EF4-FFF2-40B4-BE49-F238E27FC236}">
                  <a16:creationId xmlns:a16="http://schemas.microsoft.com/office/drawing/2014/main" id="{0D75C344-F171-DD5E-B7CE-9761068C7CF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1922" y="3069622"/>
              <a:ext cx="718756" cy="718756"/>
            </a:xfrm>
            <a:prstGeom prst="rect">
              <a:avLst/>
            </a:prstGeom>
          </p:spPr>
        </p:pic>
      </p:grpSp>
      <p:cxnSp>
        <p:nvCxnSpPr>
          <p:cNvPr id="37" name="Straight Arrow Connector 36">
            <a:extLst>
              <a:ext uri="{FF2B5EF4-FFF2-40B4-BE49-F238E27FC236}">
                <a16:creationId xmlns:a16="http://schemas.microsoft.com/office/drawing/2014/main" id="{567CB7C9-8F05-F858-0AAB-5C0ED34D2420}"/>
              </a:ext>
            </a:extLst>
          </p:cNvPr>
          <p:cNvCxnSpPr>
            <a:cxnSpLocks/>
          </p:cNvCxnSpPr>
          <p:nvPr/>
        </p:nvCxnSpPr>
        <p:spPr>
          <a:xfrm>
            <a:off x="7038019" y="1937574"/>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a:extLst>
              <a:ext uri="{FF2B5EF4-FFF2-40B4-BE49-F238E27FC236}">
                <a16:creationId xmlns:a16="http://schemas.microsoft.com/office/drawing/2014/main" id="{33CF5C42-3710-129F-2A25-E26AAFF23218}"/>
              </a:ext>
            </a:extLst>
          </p:cNvPr>
          <p:cNvCxnSpPr>
            <a:cxnSpLocks/>
          </p:cNvCxnSpPr>
          <p:nvPr/>
        </p:nvCxnSpPr>
        <p:spPr>
          <a:xfrm>
            <a:off x="7038019" y="3107318"/>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a:extLst>
              <a:ext uri="{FF2B5EF4-FFF2-40B4-BE49-F238E27FC236}">
                <a16:creationId xmlns:a16="http://schemas.microsoft.com/office/drawing/2014/main" id="{DB2979A6-CF38-23D5-7490-A172DF592FFE}"/>
              </a:ext>
            </a:extLst>
          </p:cNvPr>
          <p:cNvCxnSpPr>
            <a:cxnSpLocks/>
          </p:cNvCxnSpPr>
          <p:nvPr/>
        </p:nvCxnSpPr>
        <p:spPr>
          <a:xfrm>
            <a:off x="7038019" y="4302521"/>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a:extLst>
              <a:ext uri="{FF2B5EF4-FFF2-40B4-BE49-F238E27FC236}">
                <a16:creationId xmlns:a16="http://schemas.microsoft.com/office/drawing/2014/main" id="{D53A11D1-8447-8F92-165A-51CBAB4E440C}"/>
              </a:ext>
            </a:extLst>
          </p:cNvPr>
          <p:cNvCxnSpPr>
            <a:cxnSpLocks/>
          </p:cNvCxnSpPr>
          <p:nvPr/>
        </p:nvCxnSpPr>
        <p:spPr>
          <a:xfrm>
            <a:off x="7038019" y="5412616"/>
            <a:ext cx="362918" cy="0"/>
          </a:xfrm>
          <a:prstGeom prst="straightConnector1">
            <a:avLst/>
          </a:prstGeom>
          <a:ln w="57150">
            <a:solidFill>
              <a:schemeClr val="bg2">
                <a:lumMod val="50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42" name="TextBox 41">
            <a:extLst>
              <a:ext uri="{FF2B5EF4-FFF2-40B4-BE49-F238E27FC236}">
                <a16:creationId xmlns:a16="http://schemas.microsoft.com/office/drawing/2014/main" id="{E59F42E6-CB7C-96D6-92F0-5031EB6192FF}"/>
              </a:ext>
            </a:extLst>
          </p:cNvPr>
          <p:cNvSpPr txBox="1"/>
          <p:nvPr/>
        </p:nvSpPr>
        <p:spPr>
          <a:xfrm>
            <a:off x="7455792" y="1577682"/>
            <a:ext cx="4143832" cy="738664"/>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The temperature of the water (e.g. when the temperature of water is different to what the child is used to this may upset or confuse the child).</a:t>
            </a:r>
          </a:p>
        </p:txBody>
      </p:sp>
      <p:sp>
        <p:nvSpPr>
          <p:cNvPr id="43" name="TextBox 42">
            <a:extLst>
              <a:ext uri="{FF2B5EF4-FFF2-40B4-BE49-F238E27FC236}">
                <a16:creationId xmlns:a16="http://schemas.microsoft.com/office/drawing/2014/main" id="{DD63842E-F3AC-717B-FE32-0D6386C222FB}"/>
              </a:ext>
            </a:extLst>
          </p:cNvPr>
          <p:cNvSpPr txBox="1"/>
          <p:nvPr/>
        </p:nvSpPr>
        <p:spPr>
          <a:xfrm>
            <a:off x="7457182" y="2839759"/>
            <a:ext cx="4143832" cy="523220"/>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Steep or slippery entry or exit points to bodies of water, e.g. dam banks, pools.</a:t>
            </a:r>
          </a:p>
        </p:txBody>
      </p:sp>
      <p:sp>
        <p:nvSpPr>
          <p:cNvPr id="44" name="TextBox 43">
            <a:extLst>
              <a:ext uri="{FF2B5EF4-FFF2-40B4-BE49-F238E27FC236}">
                <a16:creationId xmlns:a16="http://schemas.microsoft.com/office/drawing/2014/main" id="{44C09772-8564-D5F7-E20E-13D6393923E8}"/>
              </a:ext>
            </a:extLst>
          </p:cNvPr>
          <p:cNvSpPr txBox="1"/>
          <p:nvPr/>
        </p:nvSpPr>
        <p:spPr>
          <a:xfrm>
            <a:off x="7455793" y="4127295"/>
            <a:ext cx="4143832" cy="523220"/>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Children following animals into dams, weirs and creeks etc.</a:t>
            </a:r>
          </a:p>
        </p:txBody>
      </p:sp>
      <p:sp>
        <p:nvSpPr>
          <p:cNvPr id="45" name="TextBox 44">
            <a:extLst>
              <a:ext uri="{FF2B5EF4-FFF2-40B4-BE49-F238E27FC236}">
                <a16:creationId xmlns:a16="http://schemas.microsoft.com/office/drawing/2014/main" id="{4AE0C9D9-63AD-817F-3DBE-869D1A250B5E}"/>
              </a:ext>
            </a:extLst>
          </p:cNvPr>
          <p:cNvSpPr txBox="1"/>
          <p:nvPr/>
        </p:nvSpPr>
        <p:spPr>
          <a:xfrm>
            <a:off x="7455792" y="5052724"/>
            <a:ext cx="4143832" cy="954107"/>
          </a:xfrm>
          <a:prstGeom prst="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400" dirty="0"/>
              <a:t>Weather, such as tidal flows and flooding associated with bad weather and the speed at which a body of water is flowing, as well as the danger of submerged objects.</a:t>
            </a:r>
          </a:p>
        </p:txBody>
      </p:sp>
      <p:grpSp>
        <p:nvGrpSpPr>
          <p:cNvPr id="36" name="Group 35">
            <a:extLst>
              <a:ext uri="{FF2B5EF4-FFF2-40B4-BE49-F238E27FC236}">
                <a16:creationId xmlns:a16="http://schemas.microsoft.com/office/drawing/2014/main" id="{FAB11823-AA17-DB2C-73CF-5EF1ABC324FE}"/>
              </a:ext>
            </a:extLst>
          </p:cNvPr>
          <p:cNvGrpSpPr/>
          <p:nvPr/>
        </p:nvGrpSpPr>
        <p:grpSpPr>
          <a:xfrm>
            <a:off x="11426971" y="6235173"/>
            <a:ext cx="403575" cy="395844"/>
            <a:chOff x="11077225" y="5923214"/>
            <a:chExt cx="629425" cy="617367"/>
          </a:xfrm>
        </p:grpSpPr>
        <p:grpSp>
          <p:nvGrpSpPr>
            <p:cNvPr id="41" name="Group 40">
              <a:extLst>
                <a:ext uri="{FF2B5EF4-FFF2-40B4-BE49-F238E27FC236}">
                  <a16:creationId xmlns:a16="http://schemas.microsoft.com/office/drawing/2014/main" id="{299D5C44-1D85-9D15-1267-A229A55D3044}"/>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47" name="Oval 46">
                <a:hlinkClick r:id="" action="ppaction://hlinkshowjump?jump=nextslide"/>
                <a:extLst>
                  <a:ext uri="{FF2B5EF4-FFF2-40B4-BE49-F238E27FC236}">
                    <a16:creationId xmlns:a16="http://schemas.microsoft.com/office/drawing/2014/main" id="{0A861C68-DCC4-0D6E-7275-E675F5F3E6C6}"/>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8" name="Arrow: Right 47">
                <a:extLst>
                  <a:ext uri="{FF2B5EF4-FFF2-40B4-BE49-F238E27FC236}">
                    <a16:creationId xmlns:a16="http://schemas.microsoft.com/office/drawing/2014/main" id="{42EC33DF-D45C-9CDF-4E58-822A5B641C96}"/>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6" name="Arrow: Right 45">
              <a:hlinkClick r:id="" action="ppaction://hlinkshowjump?jump=nextslide"/>
              <a:extLst>
                <a:ext uri="{FF2B5EF4-FFF2-40B4-BE49-F238E27FC236}">
                  <a16:creationId xmlns:a16="http://schemas.microsoft.com/office/drawing/2014/main" id="{CE509680-4C28-8F96-5C33-C6A22F8A20DC}"/>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9" name="Group 48">
            <a:extLst>
              <a:ext uri="{FF2B5EF4-FFF2-40B4-BE49-F238E27FC236}">
                <a16:creationId xmlns:a16="http://schemas.microsoft.com/office/drawing/2014/main" id="{6AA5867B-B086-F6D9-3A0F-513C65537D0F}"/>
              </a:ext>
            </a:extLst>
          </p:cNvPr>
          <p:cNvGrpSpPr/>
          <p:nvPr/>
        </p:nvGrpSpPr>
        <p:grpSpPr>
          <a:xfrm>
            <a:off x="289675" y="6235173"/>
            <a:ext cx="403575" cy="395844"/>
            <a:chOff x="384682" y="5923214"/>
            <a:chExt cx="629425" cy="617367"/>
          </a:xfrm>
        </p:grpSpPr>
        <p:sp>
          <p:nvSpPr>
            <p:cNvPr id="50" name="Oval 49">
              <a:hlinkClick r:id="" action="ppaction://hlinkshowjump?jump=previousslide"/>
              <a:extLst>
                <a:ext uri="{FF2B5EF4-FFF2-40B4-BE49-F238E27FC236}">
                  <a16:creationId xmlns:a16="http://schemas.microsoft.com/office/drawing/2014/main" id="{55D2C6BD-C621-6AD4-2978-56897A99E1CE}"/>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51" name="Arrow: Right 50">
              <a:hlinkClick r:id="" action="ppaction://hlinkshowjump?jump=previousslide"/>
              <a:extLst>
                <a:ext uri="{FF2B5EF4-FFF2-40B4-BE49-F238E27FC236}">
                  <a16:creationId xmlns:a16="http://schemas.microsoft.com/office/drawing/2014/main" id="{EE98EB76-29C9-ABB6-B444-17C9A6124756}"/>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402735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A58150-6157-2E28-53C0-5EB12E93DE2C}"/>
              </a:ext>
            </a:extLst>
          </p:cNvPr>
          <p:cNvGrpSpPr/>
          <p:nvPr/>
        </p:nvGrpSpPr>
        <p:grpSpPr>
          <a:xfrm>
            <a:off x="289675" y="6235173"/>
            <a:ext cx="403575" cy="395844"/>
            <a:chOff x="384682" y="5923214"/>
            <a:chExt cx="629425" cy="617367"/>
          </a:xfrm>
        </p:grpSpPr>
        <p:sp>
          <p:nvSpPr>
            <p:cNvPr id="3" name="Oval 2">
              <a:hlinkClick r:id="" action="ppaction://hlinkshowjump?jump=previousslide"/>
              <a:extLst>
                <a:ext uri="{FF2B5EF4-FFF2-40B4-BE49-F238E27FC236}">
                  <a16:creationId xmlns:a16="http://schemas.microsoft.com/office/drawing/2014/main" id="{A249A50A-9419-40CB-1EC3-842E64F8D75C}"/>
                </a:ext>
              </a:extLst>
            </p:cNvPr>
            <p:cNvSpPr/>
            <p:nvPr/>
          </p:nvSpPr>
          <p:spPr>
            <a:xfrm rot="10800000">
              <a:off x="384682" y="5923214"/>
              <a:ext cx="629425" cy="617367"/>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 name="Arrow: Right 3">
              <a:hlinkClick r:id="" action="ppaction://hlinkshowjump?jump=nextslide"/>
              <a:extLst>
                <a:ext uri="{FF2B5EF4-FFF2-40B4-BE49-F238E27FC236}">
                  <a16:creationId xmlns:a16="http://schemas.microsoft.com/office/drawing/2014/main" id="{E2DB48A6-09B4-2653-C234-CB88A331DB3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 name="Group 4">
            <a:extLst>
              <a:ext uri="{FF2B5EF4-FFF2-40B4-BE49-F238E27FC236}">
                <a16:creationId xmlns:a16="http://schemas.microsoft.com/office/drawing/2014/main" id="{64E3C49B-36D7-0DF5-277E-0C54EE375188}"/>
              </a:ext>
            </a:extLst>
          </p:cNvPr>
          <p:cNvGrpSpPr/>
          <p:nvPr/>
        </p:nvGrpSpPr>
        <p:grpSpPr>
          <a:xfrm>
            <a:off x="11389808" y="6233951"/>
            <a:ext cx="403575" cy="395844"/>
            <a:chOff x="11077225" y="5923214"/>
            <a:chExt cx="629425" cy="617367"/>
          </a:xfrm>
        </p:grpSpPr>
        <p:grpSp>
          <p:nvGrpSpPr>
            <p:cNvPr id="6" name="Group 5">
              <a:extLst>
                <a:ext uri="{FF2B5EF4-FFF2-40B4-BE49-F238E27FC236}">
                  <a16:creationId xmlns:a16="http://schemas.microsoft.com/office/drawing/2014/main" id="{3D15958E-6A40-943C-690C-0C0ED0D42CF5}"/>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8" name="Oval 7">
                <a:hlinkClick r:id="" action="ppaction://hlinkshowjump?jump=nextslide"/>
                <a:extLst>
                  <a:ext uri="{FF2B5EF4-FFF2-40B4-BE49-F238E27FC236}">
                    <a16:creationId xmlns:a16="http://schemas.microsoft.com/office/drawing/2014/main" id="{732BC05E-47CC-7ACF-0A23-69E2DB87623B}"/>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9" name="Arrow: Right 8">
                <a:extLst>
                  <a:ext uri="{FF2B5EF4-FFF2-40B4-BE49-F238E27FC236}">
                    <a16:creationId xmlns:a16="http://schemas.microsoft.com/office/drawing/2014/main" id="{0B3B740E-E7F9-9C4C-BFC3-C5721DEA1E14}"/>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Arrow: Right 6">
              <a:hlinkClick r:id="" action="ppaction://hlinkshowjump?jump=nextslide"/>
              <a:extLst>
                <a:ext uri="{FF2B5EF4-FFF2-40B4-BE49-F238E27FC236}">
                  <a16:creationId xmlns:a16="http://schemas.microsoft.com/office/drawing/2014/main" id="{8D294137-6D8A-F7DB-F3F8-A238D740E902}"/>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4" name="Picture 13" descr="A child sitting in the water&#10;&#10;Description automatically generated">
            <a:extLst>
              <a:ext uri="{FF2B5EF4-FFF2-40B4-BE49-F238E27FC236}">
                <a16:creationId xmlns:a16="http://schemas.microsoft.com/office/drawing/2014/main" id="{8FA94482-1262-6842-B008-43B987579F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457361" cy="6858000"/>
          </a:xfrm>
          <a:prstGeom prst="rect">
            <a:avLst/>
          </a:prstGeom>
        </p:spPr>
      </p:pic>
      <p:sp>
        <p:nvSpPr>
          <p:cNvPr id="17" name="Rectangle 16">
            <a:extLst>
              <a:ext uri="{FF2B5EF4-FFF2-40B4-BE49-F238E27FC236}">
                <a16:creationId xmlns:a16="http://schemas.microsoft.com/office/drawing/2014/main" id="{A537972D-BBA0-F686-DA4E-3435091BF994}"/>
              </a:ext>
            </a:extLst>
          </p:cNvPr>
          <p:cNvSpPr>
            <a:spLocks noGrp="1" noRot="1" noMove="1" noResize="1" noEditPoints="1" noAdjustHandles="1" noChangeArrowheads="1" noChangeShapeType="1"/>
          </p:cNvSpPr>
          <p:nvPr/>
        </p:nvSpPr>
        <p:spPr>
          <a:xfrm>
            <a:off x="1" y="-1"/>
            <a:ext cx="6457360" cy="6858000"/>
          </a:xfrm>
          <a:prstGeom prst="rect">
            <a:avLst/>
          </a:prstGeom>
          <a:gradFill flip="none" rotWithShape="1">
            <a:gsLst>
              <a:gs pos="17000">
                <a:schemeClr val="bg1">
                  <a:lumMod val="100000"/>
                </a:schemeClr>
              </a:gs>
              <a:gs pos="41000">
                <a:schemeClr val="bg1">
                  <a:alpha val="67000"/>
                </a:schemeClr>
              </a:gs>
              <a:gs pos="100000">
                <a:schemeClr val="bg1">
                  <a:alpha val="0"/>
                  <a:lumMod val="56000"/>
                  <a:lumOff val="4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E3FEE173-EFF9-8B88-5821-EC8B511D8C52}"/>
              </a:ext>
            </a:extLst>
          </p:cNvPr>
          <p:cNvSpPr txBox="1"/>
          <p:nvPr/>
        </p:nvSpPr>
        <p:spPr>
          <a:xfrm>
            <a:off x="8829893" y="510626"/>
            <a:ext cx="3362107"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RECAP</a:t>
            </a:r>
          </a:p>
        </p:txBody>
      </p:sp>
      <p:sp>
        <p:nvSpPr>
          <p:cNvPr id="19" name="TextBox 18">
            <a:extLst>
              <a:ext uri="{FF2B5EF4-FFF2-40B4-BE49-F238E27FC236}">
                <a16:creationId xmlns:a16="http://schemas.microsoft.com/office/drawing/2014/main" id="{52A371EA-C31A-3BE7-4BFB-14C8B6CF6360}"/>
              </a:ext>
            </a:extLst>
          </p:cNvPr>
          <p:cNvSpPr txBox="1"/>
          <p:nvPr/>
        </p:nvSpPr>
        <p:spPr>
          <a:xfrm>
            <a:off x="6217885" y="1226106"/>
            <a:ext cx="5224016" cy="2939266"/>
          </a:xfrm>
          <a:prstGeom prst="rect">
            <a:avLst/>
          </a:prstGeom>
          <a:noFill/>
        </p:spPr>
        <p:txBody>
          <a:bodyPr wrap="square">
            <a:spAutoFit/>
          </a:bodyPr>
          <a:lstStyle/>
          <a:p>
            <a:r>
              <a:rPr lang="en-US" sz="1600" dirty="0">
                <a:solidFill>
                  <a:srgbClr val="54585F"/>
                </a:solidFill>
                <a:latin typeface="Calibri" panose="020F0502020204030204" pitchFamily="34" charset="0"/>
              </a:rPr>
              <a:t>The previous slides have covered:</a:t>
            </a:r>
          </a:p>
          <a:p>
            <a:pPr marL="171450" indent="-171450">
              <a:buFont typeface="Arial" panose="020B0604020202020204" pitchFamily="34" charset="0"/>
              <a:buChar char="•"/>
            </a:pPr>
            <a:endParaRPr lang="en-AU" sz="9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i="1" dirty="0">
                <a:solidFill>
                  <a:srgbClr val="54585F"/>
                </a:solidFill>
                <a:latin typeface="Calibri" panose="020F0502020204030204" pitchFamily="34" charset="0"/>
              </a:rPr>
              <a:t>what drowning is and the difference between fatal and non-fatal drowning</a:t>
            </a:r>
          </a:p>
          <a:p>
            <a:pPr marL="285750" indent="-285750">
              <a:buFont typeface="Arial" panose="020B0604020202020204" pitchFamily="34" charset="0"/>
              <a:buChar char="•"/>
            </a:pPr>
            <a:r>
              <a:rPr lang="en-US" sz="1600" i="1" dirty="0">
                <a:solidFill>
                  <a:srgbClr val="54585F"/>
                </a:solidFill>
                <a:latin typeface="Calibri" panose="020F0502020204030204" pitchFamily="34" charset="0"/>
              </a:rPr>
              <a:t>the different risks for drowning based on a child’s age</a:t>
            </a:r>
          </a:p>
          <a:p>
            <a:pPr marL="285750" indent="-285750">
              <a:buFont typeface="Arial" panose="020B0604020202020204" pitchFamily="34" charset="0"/>
              <a:buChar char="•"/>
            </a:pPr>
            <a:r>
              <a:rPr lang="en-US" sz="1600" i="1" dirty="0">
                <a:solidFill>
                  <a:srgbClr val="54585F"/>
                </a:solidFill>
                <a:latin typeface="Calibri" panose="020F0502020204030204" pitchFamily="34" charset="0"/>
              </a:rPr>
              <a:t>the risks for drowning which are associated with parents and caregivers, children and the aquatic environment (water hazards).</a:t>
            </a:r>
          </a:p>
          <a:p>
            <a:pPr marL="171450" indent="-171450">
              <a:buFont typeface="Arial" panose="020B0604020202020204" pitchFamily="34" charset="0"/>
              <a:buChar char="•"/>
            </a:pPr>
            <a:endParaRPr lang="en-AU" sz="900" i="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i="0" dirty="0">
                <a:solidFill>
                  <a:srgbClr val="54585F"/>
                </a:solidFill>
                <a:latin typeface="Calibri" panose="020F0502020204030204" pitchFamily="34" charset="0"/>
              </a:rPr>
              <a:t>In the next section you will learn more about the drowning risks posed by the different water hazards in and around the home. </a:t>
            </a:r>
            <a:endParaRPr lang="en-US" sz="900" i="0" dirty="0">
              <a:solidFill>
                <a:prstClr val="black"/>
              </a:solidFill>
              <a:latin typeface="Microsoft Sans Serif" panose="020B0604020202020204" pitchFamily="34" charset="0"/>
            </a:endParaRPr>
          </a:p>
        </p:txBody>
      </p:sp>
      <p:grpSp>
        <p:nvGrpSpPr>
          <p:cNvPr id="20" name="Group 19">
            <a:extLst>
              <a:ext uri="{FF2B5EF4-FFF2-40B4-BE49-F238E27FC236}">
                <a16:creationId xmlns:a16="http://schemas.microsoft.com/office/drawing/2014/main" id="{ADB539B2-ED20-05D5-1E17-78139D4ED449}"/>
              </a:ext>
            </a:extLst>
          </p:cNvPr>
          <p:cNvGrpSpPr/>
          <p:nvPr/>
        </p:nvGrpSpPr>
        <p:grpSpPr>
          <a:xfrm>
            <a:off x="5358809" y="6233951"/>
            <a:ext cx="1474381" cy="395844"/>
            <a:chOff x="5358809" y="6270960"/>
            <a:chExt cx="1474381" cy="395844"/>
          </a:xfrm>
          <a:effectLst>
            <a:outerShdw blurRad="50800" dist="38100" dir="5400000" algn="t" rotWithShape="0">
              <a:prstClr val="black">
                <a:alpha val="40000"/>
              </a:prstClr>
            </a:outerShdw>
          </a:effectLst>
        </p:grpSpPr>
        <p:sp>
          <p:nvSpPr>
            <p:cNvPr id="21" name="Rectangle 20">
              <a:hlinkClick r:id="rId3" action="ppaction://hlinksldjump"/>
              <a:extLst>
                <a:ext uri="{FF2B5EF4-FFF2-40B4-BE49-F238E27FC236}">
                  <a16:creationId xmlns:a16="http://schemas.microsoft.com/office/drawing/2014/main" id="{B35A64AC-C974-8EAB-A06C-5A20BC354BB5}"/>
                </a:ext>
              </a:extLst>
            </p:cNvPr>
            <p:cNvSpPr/>
            <p:nvPr/>
          </p:nvSpPr>
          <p:spPr>
            <a:xfrm>
              <a:off x="5358809" y="6270960"/>
              <a:ext cx="1474381" cy="395844"/>
            </a:xfrm>
            <a:prstGeom prst="rect">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hlinkClick r:id="rId3" action="ppaction://hlinksldjump"/>
              <a:extLst>
                <a:ext uri="{FF2B5EF4-FFF2-40B4-BE49-F238E27FC236}">
                  <a16:creationId xmlns:a16="http://schemas.microsoft.com/office/drawing/2014/main" id="{FC41EE24-AC53-E34B-0F91-9377A329242D}"/>
                </a:ext>
              </a:extLst>
            </p:cNvPr>
            <p:cNvSpPr txBox="1"/>
            <p:nvPr/>
          </p:nvSpPr>
          <p:spPr>
            <a:xfrm>
              <a:off x="5447413" y="6299605"/>
              <a:ext cx="1297172" cy="338554"/>
            </a:xfrm>
            <a:prstGeom prst="rect">
              <a:avLst/>
            </a:prstGeom>
            <a:noFill/>
          </p:spPr>
          <p:txBody>
            <a:bodyPr wrap="square" rtlCol="0">
              <a:spAutoFit/>
            </a:bodyPr>
            <a:lstStyle/>
            <a:p>
              <a:pPr algn="ctr"/>
              <a:r>
                <a:rPr lang="en-AU" sz="1600" dirty="0">
                  <a:solidFill>
                    <a:schemeClr val="bg1"/>
                  </a:solidFill>
                  <a:hlinkClick r:id="rId3" action="ppaction://hlinksldjump">
                    <a:extLst>
                      <a:ext uri="{A12FA001-AC4F-418D-AE19-62706E023703}">
                        <ahyp:hlinkClr xmlns:ahyp="http://schemas.microsoft.com/office/drawing/2018/hyperlinkcolor" val="tx"/>
                      </a:ext>
                    </a:extLst>
                  </a:hlinkClick>
                </a:rPr>
                <a:t>Main Menu</a:t>
              </a:r>
              <a:endParaRPr lang="en-AU" sz="1600" dirty="0">
                <a:solidFill>
                  <a:schemeClr val="bg1"/>
                </a:solidFill>
              </a:endParaRPr>
            </a:p>
          </p:txBody>
        </p:sp>
      </p:grpSp>
      <p:grpSp>
        <p:nvGrpSpPr>
          <p:cNvPr id="11" name="Group 10">
            <a:extLst>
              <a:ext uri="{FF2B5EF4-FFF2-40B4-BE49-F238E27FC236}">
                <a16:creationId xmlns:a16="http://schemas.microsoft.com/office/drawing/2014/main" id="{6BD2864A-B39D-0758-73B0-CF2428BCA256}"/>
              </a:ext>
            </a:extLst>
          </p:cNvPr>
          <p:cNvGrpSpPr/>
          <p:nvPr/>
        </p:nvGrpSpPr>
        <p:grpSpPr>
          <a:xfrm>
            <a:off x="289674" y="6236703"/>
            <a:ext cx="403575" cy="395844"/>
            <a:chOff x="384682" y="5923214"/>
            <a:chExt cx="629425" cy="617367"/>
          </a:xfrm>
          <a:effectLst>
            <a:outerShdw blurRad="50800" dist="38100" dir="5400000" algn="t" rotWithShape="0">
              <a:prstClr val="black">
                <a:alpha val="40000"/>
              </a:prstClr>
            </a:outerShdw>
          </a:effectLst>
        </p:grpSpPr>
        <p:sp>
          <p:nvSpPr>
            <p:cNvPr id="13" name="Oval 12">
              <a:hlinkClick r:id="" action="ppaction://hlinkshowjump?jump=previousslide"/>
              <a:extLst>
                <a:ext uri="{FF2B5EF4-FFF2-40B4-BE49-F238E27FC236}">
                  <a16:creationId xmlns:a16="http://schemas.microsoft.com/office/drawing/2014/main" id="{2F66064F-E37D-B0B0-B7B1-6CEBE3D90202}"/>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15" name="Arrow: Right 14">
              <a:hlinkClick r:id="" action="ppaction://hlinkshowjump?jump=previousslide"/>
              <a:extLst>
                <a:ext uri="{FF2B5EF4-FFF2-40B4-BE49-F238E27FC236}">
                  <a16:creationId xmlns:a16="http://schemas.microsoft.com/office/drawing/2014/main" id="{A64D1F83-F326-822F-F69D-613DBEABEA69}"/>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TextBox 15">
            <a:extLst>
              <a:ext uri="{FF2B5EF4-FFF2-40B4-BE49-F238E27FC236}">
                <a16:creationId xmlns:a16="http://schemas.microsoft.com/office/drawing/2014/main" id="{A4D7D185-09EA-DE46-1D2E-FBB502D9E894}"/>
              </a:ext>
            </a:extLst>
          </p:cNvPr>
          <p:cNvSpPr txBox="1"/>
          <p:nvPr/>
        </p:nvSpPr>
        <p:spPr>
          <a:xfrm>
            <a:off x="6217885" y="4446806"/>
            <a:ext cx="5523497" cy="73866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sz="1400" i="1" dirty="0">
                <a:solidFill>
                  <a:schemeClr val="bg2">
                    <a:lumMod val="50000"/>
                  </a:schemeClr>
                </a:solidFill>
              </a:rPr>
              <a:t>Please click on the link below to complete the first Quiz. Don’t forget to </a:t>
            </a:r>
            <a:r>
              <a:rPr lang="en-AU" sz="1400" b="1" i="1" dirty="0">
                <a:solidFill>
                  <a:schemeClr val="bg2">
                    <a:lumMod val="50000"/>
                  </a:schemeClr>
                </a:solidFill>
              </a:rPr>
              <a:t>save </a:t>
            </a:r>
            <a:r>
              <a:rPr lang="en-AU" sz="1400" i="1" dirty="0">
                <a:solidFill>
                  <a:schemeClr val="bg2">
                    <a:lumMod val="50000"/>
                  </a:schemeClr>
                </a:solidFill>
              </a:rPr>
              <a:t>and </a:t>
            </a:r>
            <a:r>
              <a:rPr lang="en-AU" sz="1400" b="1" i="1" dirty="0">
                <a:solidFill>
                  <a:schemeClr val="bg2">
                    <a:lumMod val="50000"/>
                  </a:schemeClr>
                </a:solidFill>
              </a:rPr>
              <a:t>print your quiz </a:t>
            </a:r>
            <a:r>
              <a:rPr lang="en-AU" sz="1400" i="1" dirty="0">
                <a:solidFill>
                  <a:schemeClr val="bg2">
                    <a:lumMod val="50000"/>
                  </a:schemeClr>
                </a:solidFill>
              </a:rPr>
              <a:t>upon completion to provide to your Foster / Kinship care support worker or Child Safety support worker. </a:t>
            </a:r>
          </a:p>
        </p:txBody>
      </p:sp>
      <p:sp>
        <p:nvSpPr>
          <p:cNvPr id="18" name="Rectangle 17">
            <a:hlinkClick r:id="rId4"/>
            <a:extLst>
              <a:ext uri="{FF2B5EF4-FFF2-40B4-BE49-F238E27FC236}">
                <a16:creationId xmlns:a16="http://schemas.microsoft.com/office/drawing/2014/main" id="{0A99DB0A-7BB4-CA4A-AF0A-6B96DCCC7506}"/>
              </a:ext>
            </a:extLst>
          </p:cNvPr>
          <p:cNvSpPr/>
          <p:nvPr/>
        </p:nvSpPr>
        <p:spPr>
          <a:xfrm>
            <a:off x="9839539" y="5466905"/>
            <a:ext cx="1621410" cy="443350"/>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hlinkClick r:id="rId4">
                  <a:extLst>
                    <a:ext uri="{A12FA001-AC4F-418D-AE19-62706E023703}">
                      <ahyp:hlinkClr xmlns:ahyp="http://schemas.microsoft.com/office/drawing/2018/hyperlinkcolor" val="tx"/>
                    </a:ext>
                  </a:extLst>
                </a:hlinkClick>
              </a:rPr>
              <a:t>QUIZ 1</a:t>
            </a:r>
            <a:endParaRPr lang="en-AU" dirty="0">
              <a:solidFill>
                <a:schemeClr val="bg1"/>
              </a:solidFill>
            </a:endParaRPr>
          </a:p>
        </p:txBody>
      </p:sp>
    </p:spTree>
    <p:extLst>
      <p:ext uri="{BB962C8B-B14F-4D97-AF65-F5344CB8AC3E}">
        <p14:creationId xmlns:p14="http://schemas.microsoft.com/office/powerpoint/2010/main" val="3616119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ild on a paddle board&#10;&#10;Description automatically generated">
            <a:extLst>
              <a:ext uri="{FF2B5EF4-FFF2-40B4-BE49-F238E27FC236}">
                <a16:creationId xmlns:a16="http://schemas.microsoft.com/office/drawing/2014/main" id="{A06C1145-6C8D-A8E0-1978-6756149182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 y="-48861"/>
            <a:ext cx="12192001" cy="6906861"/>
          </a:xfrm>
          <a:prstGeom prst="rect">
            <a:avLst/>
          </a:prstGeom>
          <a:ln>
            <a:noFill/>
          </a:ln>
        </p:spPr>
      </p:pic>
      <p:sp>
        <p:nvSpPr>
          <p:cNvPr id="12" name="TextBox 11">
            <a:extLst>
              <a:ext uri="{FF2B5EF4-FFF2-40B4-BE49-F238E27FC236}">
                <a16:creationId xmlns:a16="http://schemas.microsoft.com/office/drawing/2014/main" id="{E3FEE173-EFF9-8B88-5821-EC8B511D8C52}"/>
              </a:ext>
            </a:extLst>
          </p:cNvPr>
          <p:cNvSpPr txBox="1"/>
          <p:nvPr/>
        </p:nvSpPr>
        <p:spPr>
          <a:xfrm>
            <a:off x="7740989" y="2015939"/>
            <a:ext cx="4451011" cy="954107"/>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en-AU" sz="2800" dirty="0"/>
              <a:t>Where can drowning occur?</a:t>
            </a:r>
          </a:p>
          <a:p>
            <a:pPr algn="r"/>
            <a:r>
              <a:rPr lang="en-AU" sz="2800" dirty="0"/>
              <a:t>Part 1</a:t>
            </a:r>
          </a:p>
        </p:txBody>
      </p:sp>
      <p:grpSp>
        <p:nvGrpSpPr>
          <p:cNvPr id="20" name="Group 19">
            <a:extLst>
              <a:ext uri="{FF2B5EF4-FFF2-40B4-BE49-F238E27FC236}">
                <a16:creationId xmlns:a16="http://schemas.microsoft.com/office/drawing/2014/main" id="{5902561C-00EA-2A56-F047-B01F753CFEC2}"/>
              </a:ext>
            </a:extLst>
          </p:cNvPr>
          <p:cNvGrpSpPr/>
          <p:nvPr/>
        </p:nvGrpSpPr>
        <p:grpSpPr>
          <a:xfrm>
            <a:off x="11426971" y="6235173"/>
            <a:ext cx="403575" cy="395844"/>
            <a:chOff x="11077225" y="5923214"/>
            <a:chExt cx="629425" cy="617367"/>
          </a:xfrm>
        </p:grpSpPr>
        <p:grpSp>
          <p:nvGrpSpPr>
            <p:cNvPr id="21" name="Group 20">
              <a:extLst>
                <a:ext uri="{FF2B5EF4-FFF2-40B4-BE49-F238E27FC236}">
                  <a16:creationId xmlns:a16="http://schemas.microsoft.com/office/drawing/2014/main" id="{5CFD14FC-8B35-533F-8439-1FD06C71EBB2}"/>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3" name="Oval 22">
                <a:hlinkClick r:id="" action="ppaction://hlinkshowjump?jump=nextslide"/>
                <a:extLst>
                  <a:ext uri="{FF2B5EF4-FFF2-40B4-BE49-F238E27FC236}">
                    <a16:creationId xmlns:a16="http://schemas.microsoft.com/office/drawing/2014/main" id="{114DADEF-FF66-FFBD-371E-DDF15A9B36C9}"/>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4" name="Arrow: Right 23">
                <a:extLst>
                  <a:ext uri="{FF2B5EF4-FFF2-40B4-BE49-F238E27FC236}">
                    <a16:creationId xmlns:a16="http://schemas.microsoft.com/office/drawing/2014/main" id="{76C6DFB1-4DE3-EB83-6B62-38CC2406B508}"/>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2" name="Arrow: Right 21">
              <a:hlinkClick r:id="" action="ppaction://hlinkshowjump?jump=nextslide"/>
              <a:extLst>
                <a:ext uri="{FF2B5EF4-FFF2-40B4-BE49-F238E27FC236}">
                  <a16:creationId xmlns:a16="http://schemas.microsoft.com/office/drawing/2014/main" id="{84F60556-684F-8517-D0FF-5151A7FE6C73}"/>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5" name="Group 24">
            <a:extLst>
              <a:ext uri="{FF2B5EF4-FFF2-40B4-BE49-F238E27FC236}">
                <a16:creationId xmlns:a16="http://schemas.microsoft.com/office/drawing/2014/main" id="{88134363-9D03-71BF-799F-87353BA87970}"/>
              </a:ext>
            </a:extLst>
          </p:cNvPr>
          <p:cNvGrpSpPr/>
          <p:nvPr/>
        </p:nvGrpSpPr>
        <p:grpSpPr>
          <a:xfrm>
            <a:off x="289675" y="6235173"/>
            <a:ext cx="403575" cy="395844"/>
            <a:chOff x="384682" y="5923214"/>
            <a:chExt cx="629425" cy="617367"/>
          </a:xfrm>
        </p:grpSpPr>
        <p:sp>
          <p:nvSpPr>
            <p:cNvPr id="26" name="Oval 25">
              <a:hlinkClick r:id="" action="ppaction://hlinkshowjump?jump=previousslide"/>
              <a:extLst>
                <a:ext uri="{FF2B5EF4-FFF2-40B4-BE49-F238E27FC236}">
                  <a16:creationId xmlns:a16="http://schemas.microsoft.com/office/drawing/2014/main" id="{82BB6995-B60E-088E-E333-CC8D8EB8D4BA}"/>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hlinkClick r:id="" action="ppaction://hlinkshowjump?jump=previousslide"/>
              <a:extLst>
                <a:ext uri="{FF2B5EF4-FFF2-40B4-BE49-F238E27FC236}">
                  <a16:creationId xmlns:a16="http://schemas.microsoft.com/office/drawing/2014/main" id="{AE941DA3-92C5-19C1-6670-85182E3E5639}"/>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218617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FEE173-EFF9-8B88-5821-EC8B511D8C52}"/>
              </a:ext>
            </a:extLst>
          </p:cNvPr>
          <p:cNvSpPr txBox="1"/>
          <p:nvPr/>
        </p:nvSpPr>
        <p:spPr>
          <a:xfrm>
            <a:off x="0" y="232928"/>
            <a:ext cx="12192000"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Where can drowning occur?</a:t>
            </a:r>
          </a:p>
        </p:txBody>
      </p:sp>
      <p:sp>
        <p:nvSpPr>
          <p:cNvPr id="14" name="TextBox 13">
            <a:extLst>
              <a:ext uri="{FF2B5EF4-FFF2-40B4-BE49-F238E27FC236}">
                <a16:creationId xmlns:a16="http://schemas.microsoft.com/office/drawing/2014/main" id="{F1527690-2E4C-6D0C-8CBC-20FDD48561B0}"/>
              </a:ext>
            </a:extLst>
          </p:cNvPr>
          <p:cNvSpPr txBox="1"/>
          <p:nvPr/>
        </p:nvSpPr>
        <p:spPr>
          <a:xfrm>
            <a:off x="397041" y="1540928"/>
            <a:ext cx="2910667" cy="4001095"/>
          </a:xfrm>
          <a:prstGeom prst="rect">
            <a:avLst/>
          </a:prstGeom>
          <a:noFill/>
        </p:spPr>
        <p:txBody>
          <a:bodyPr wrap="square">
            <a:spAutoFit/>
          </a:bodyPr>
          <a:lstStyle/>
          <a:p>
            <a:r>
              <a:rPr lang="en-US" sz="1600" dirty="0">
                <a:solidFill>
                  <a:srgbClr val="54585F"/>
                </a:solidFill>
                <a:latin typeface="Calibri" panose="020F0502020204030204" pitchFamily="34" charset="0"/>
              </a:rPr>
              <a:t>The Royal Life Saving Society Australia releases an annual report on drowning in Australian waterways. </a:t>
            </a:r>
          </a:p>
          <a:p>
            <a:endParaRPr lang="en-AU" sz="70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The 2024 report outlines the statistical data collected on the risks associated with exposure to waterways, rivers, beaches, and community and backyard swimming pools. </a:t>
            </a:r>
          </a:p>
          <a:p>
            <a:endParaRPr lang="en-AU" sz="70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Watch the following video (click on the play arrow) for a summary of the report’s information on childhood drownings.</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F6416F43-02DA-345F-8D56-2F4BE7620CC7}"/>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46680F3C-8955-BF15-40DD-D977235B096B}"/>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513FF4DE-025A-A280-D573-330249F75355}"/>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F8C0CCC3-D6C3-9644-FCBD-649904D0E861}"/>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C6155A7A-BD52-FA88-F79B-EA07B200FD6F}"/>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59FB03A2-838C-51E9-79A1-E334C73D234C}"/>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1734A4F6-B725-6EDA-54EC-C261EA7E1C2C}"/>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DFD0BBCD-0219-126D-AEA4-661E84719704}"/>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TextBox 2">
            <a:extLst>
              <a:ext uri="{FF2B5EF4-FFF2-40B4-BE49-F238E27FC236}">
                <a16:creationId xmlns:a16="http://schemas.microsoft.com/office/drawing/2014/main" id="{595A9763-1D46-945E-E4C6-B67E1F036173}"/>
              </a:ext>
            </a:extLst>
          </p:cNvPr>
          <p:cNvSpPr txBox="1"/>
          <p:nvPr/>
        </p:nvSpPr>
        <p:spPr>
          <a:xfrm>
            <a:off x="3563332" y="6167454"/>
            <a:ext cx="3601039" cy="338554"/>
          </a:xfrm>
          <a:prstGeom prst="rect">
            <a:avLst/>
          </a:prstGeom>
          <a:noFill/>
        </p:spPr>
        <p:txBody>
          <a:bodyPr wrap="square" rtlCol="0">
            <a:spAutoFit/>
          </a:bodyPr>
          <a:lstStyle/>
          <a:p>
            <a:pPr algn="ctr"/>
            <a:r>
              <a:rPr lang="en-AU" sz="1600" dirty="0"/>
              <a:t>If the video doesn’t play, click </a:t>
            </a:r>
            <a:r>
              <a:rPr lang="en-AU" sz="1600" dirty="0">
                <a:hlinkClick r:id="rId3"/>
              </a:rPr>
              <a:t>here</a:t>
            </a:r>
            <a:endParaRPr lang="en-AU" sz="1600" dirty="0"/>
          </a:p>
        </p:txBody>
      </p:sp>
      <p:pic>
        <p:nvPicPr>
          <p:cNvPr id="4" name="Online Media 3" title="National Drowning Report 2024">
            <a:hlinkClick r:id="" action="ppaction://media"/>
            <a:extLst>
              <a:ext uri="{FF2B5EF4-FFF2-40B4-BE49-F238E27FC236}">
                <a16:creationId xmlns:a16="http://schemas.microsoft.com/office/drawing/2014/main" id="{EA977D9B-EBF1-F719-465B-AB45900F7AB1}"/>
              </a:ext>
            </a:extLst>
          </p:cNvPr>
          <p:cNvPicPr>
            <a:picLocks noRot="1" noChangeAspect="1"/>
          </p:cNvPicPr>
          <p:nvPr>
            <a:videoFile r:link="rId1"/>
          </p:nvPr>
        </p:nvPicPr>
        <p:blipFill>
          <a:blip r:embed="rId4"/>
          <a:stretch>
            <a:fillRect/>
          </a:stretch>
        </p:blipFill>
        <p:spPr>
          <a:xfrm>
            <a:off x="3815676" y="1279359"/>
            <a:ext cx="8014870" cy="4524861"/>
          </a:xfrm>
          <a:prstGeom prst="rect">
            <a:avLst/>
          </a:prstGeom>
          <a:ln w="28575">
            <a:solidFill>
              <a:schemeClr val="tx1">
                <a:lumMod val="75000"/>
                <a:lumOff val="25000"/>
              </a:schemeClr>
            </a:solidFill>
          </a:ln>
        </p:spPr>
      </p:pic>
    </p:spTree>
    <p:extLst>
      <p:ext uri="{BB962C8B-B14F-4D97-AF65-F5344CB8AC3E}">
        <p14:creationId xmlns:p14="http://schemas.microsoft.com/office/powerpoint/2010/main" val="166317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FEE173-EFF9-8B88-5821-EC8B511D8C52}"/>
              </a:ext>
            </a:extLst>
          </p:cNvPr>
          <p:cNvSpPr txBox="1"/>
          <p:nvPr/>
        </p:nvSpPr>
        <p:spPr>
          <a:xfrm>
            <a:off x="1" y="351992"/>
            <a:ext cx="7231437"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AU" sz="2800" dirty="0"/>
              <a:t>Drowning hazards in and around the home</a:t>
            </a:r>
          </a:p>
        </p:txBody>
      </p:sp>
      <p:sp>
        <p:nvSpPr>
          <p:cNvPr id="13" name="Parallelogram 12">
            <a:extLst>
              <a:ext uri="{FF2B5EF4-FFF2-40B4-BE49-F238E27FC236}">
                <a16:creationId xmlns:a16="http://schemas.microsoft.com/office/drawing/2014/main" id="{E799DF5E-B8DA-A40D-01D8-D2862400DF4D}"/>
              </a:ext>
            </a:extLst>
          </p:cNvPr>
          <p:cNvSpPr/>
          <p:nvPr/>
        </p:nvSpPr>
        <p:spPr>
          <a:xfrm>
            <a:off x="5772586" y="0"/>
            <a:ext cx="6419413" cy="6858000"/>
          </a:xfrm>
          <a:prstGeom prst="parallelogram">
            <a:avLst>
              <a:gd name="adj" fmla="val 19563"/>
            </a:avLst>
          </a:prstGeom>
          <a:blipFill>
            <a:blip r:embed="rId2" cstate="email">
              <a:alphaModFix amt="99000"/>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5D8C1058-C7B8-B028-A22D-A94CA5635F4E}"/>
              </a:ext>
            </a:extLst>
          </p:cNvPr>
          <p:cNvSpPr txBox="1"/>
          <p:nvPr/>
        </p:nvSpPr>
        <p:spPr>
          <a:xfrm>
            <a:off x="491461" y="1752019"/>
            <a:ext cx="4478407" cy="2308324"/>
          </a:xfrm>
          <a:prstGeom prst="rect">
            <a:avLst/>
          </a:prstGeom>
          <a:noFill/>
        </p:spPr>
        <p:txBody>
          <a:bodyPr wrap="square">
            <a:spAutoFit/>
          </a:bodyPr>
          <a:lstStyle/>
          <a:p>
            <a:r>
              <a:rPr lang="en-US" dirty="0">
                <a:solidFill>
                  <a:srgbClr val="54585F"/>
                </a:solidFill>
                <a:latin typeface="Calibri" panose="020F0502020204030204" pitchFamily="34" charset="0"/>
              </a:rPr>
              <a:t>As mentioned previously a child can drown in 20 seconds and in a few centimeters of water. This means any body of water can represent a drowning hazard, from animal water bowls to pools and dams. </a:t>
            </a:r>
          </a:p>
          <a:p>
            <a:endParaRPr lang="en-AU" dirty="0">
              <a:solidFill>
                <a:srgbClr val="54585F"/>
              </a:solidFill>
              <a:latin typeface="Calibri" panose="020F0502020204030204" pitchFamily="34" charset="0"/>
            </a:endParaRPr>
          </a:p>
          <a:p>
            <a:r>
              <a:rPr lang="en-US" dirty="0">
                <a:solidFill>
                  <a:srgbClr val="54585F"/>
                </a:solidFill>
                <a:latin typeface="Calibri" panose="020F0502020204030204" pitchFamily="34" charset="0"/>
              </a:rPr>
              <a:t>We’ll now look at drowning hazards in and around the home.</a:t>
            </a:r>
            <a:endParaRPr lang="en-US" sz="9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B051E870-EBF0-2CB6-159A-95ACECC72567}"/>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475556F9-DD1B-7983-BFBA-CC392E4F59AF}"/>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818F99FA-6C14-EDA7-9A55-85FCCDD2EA3E}"/>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F1654832-9BF2-8862-052E-87C70D9D1B8A}"/>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D378D161-A833-F8AE-FA5C-3D433F64D2D8}"/>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869B6329-6AE7-F972-68DD-43C5D4B2D41B}"/>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AFB87B0A-7353-512A-93C5-003468C3EBA6}"/>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9D48D4A8-DAC8-7FDF-F0DA-E6CE2A59F585}"/>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00272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FEE173-EFF9-8B88-5821-EC8B511D8C52}"/>
              </a:ext>
            </a:extLst>
          </p:cNvPr>
          <p:cNvSpPr txBox="1"/>
          <p:nvPr/>
        </p:nvSpPr>
        <p:spPr>
          <a:xfrm>
            <a:off x="8757501" y="389877"/>
            <a:ext cx="3434498"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2800" dirty="0"/>
              <a:t>Bathtubs</a:t>
            </a:r>
          </a:p>
        </p:txBody>
      </p:sp>
      <p:pic>
        <p:nvPicPr>
          <p:cNvPr id="14" name="Picture 13" descr="A baby sitting in a sink&#10;&#10;Description automatically generated">
            <a:extLst>
              <a:ext uri="{FF2B5EF4-FFF2-40B4-BE49-F238E27FC236}">
                <a16:creationId xmlns:a16="http://schemas.microsoft.com/office/drawing/2014/main" id="{8A40F42C-4F1C-08B2-B6DA-7949E06869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72" y="1"/>
            <a:ext cx="4596922" cy="6851836"/>
          </a:xfrm>
          <a:prstGeom prst="rect">
            <a:avLst/>
          </a:prstGeom>
        </p:spPr>
      </p:pic>
      <p:pic>
        <p:nvPicPr>
          <p:cNvPr id="16" name="Picture 15" descr="A grey wall with a white border&#10;&#10;Description automatically generated with medium confidence">
            <a:extLst>
              <a:ext uri="{FF2B5EF4-FFF2-40B4-BE49-F238E27FC236}">
                <a16:creationId xmlns:a16="http://schemas.microsoft.com/office/drawing/2014/main" id="{C1A3CD67-54F2-0D5B-1E7D-E8EEECF92FD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1668" y="0"/>
            <a:ext cx="5060611" cy="6858000"/>
          </a:xfrm>
          <a:prstGeom prst="rect">
            <a:avLst/>
          </a:prstGeom>
        </p:spPr>
      </p:pic>
      <p:sp>
        <p:nvSpPr>
          <p:cNvPr id="18" name="TextBox 17">
            <a:extLst>
              <a:ext uri="{FF2B5EF4-FFF2-40B4-BE49-F238E27FC236}">
                <a16:creationId xmlns:a16="http://schemas.microsoft.com/office/drawing/2014/main" id="{9529BC0F-D187-C0BF-FCC4-81380E6339FA}"/>
              </a:ext>
            </a:extLst>
          </p:cNvPr>
          <p:cNvSpPr txBox="1"/>
          <p:nvPr/>
        </p:nvSpPr>
        <p:spPr>
          <a:xfrm>
            <a:off x="5137392" y="1588697"/>
            <a:ext cx="6784709" cy="2585323"/>
          </a:xfrm>
          <a:prstGeom prst="rect">
            <a:avLst/>
          </a:prstGeom>
          <a:noFill/>
        </p:spPr>
        <p:txBody>
          <a:bodyPr wrap="square">
            <a:spAutoFit/>
          </a:bodyPr>
          <a:lstStyle/>
          <a:p>
            <a:r>
              <a:rPr lang="en-US" sz="1800" dirty="0">
                <a:solidFill>
                  <a:srgbClr val="54585F"/>
                </a:solidFill>
                <a:latin typeface="Calibri" panose="020F0502020204030204" pitchFamily="34" charset="0"/>
              </a:rPr>
              <a:t>Children less than 1 year of age make up the majority of bathtub drowning deaths of children in Australia. </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On average in Australia each year approximately five children aged between 0 and 4 years drown in a bathtub. </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Almost all deaths are due to a lack of or lapse of adult supervision.</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It's never safe to leave a child alone in the bath even with a bath aide.</a:t>
            </a:r>
            <a:endParaRPr lang="en-US" sz="1000" dirty="0">
              <a:solidFill>
                <a:prstClr val="black"/>
              </a:solidFill>
              <a:latin typeface="Microsoft Sans Serif" panose="020B0604020202020204" pitchFamily="34" charset="0"/>
            </a:endParaRPr>
          </a:p>
        </p:txBody>
      </p:sp>
      <p:sp>
        <p:nvSpPr>
          <p:cNvPr id="22" name="TextBox 21">
            <a:extLst>
              <a:ext uri="{FF2B5EF4-FFF2-40B4-BE49-F238E27FC236}">
                <a16:creationId xmlns:a16="http://schemas.microsoft.com/office/drawing/2014/main" id="{FF7DA461-6BEC-4EFC-BB98-1F7D50D00A8D}"/>
              </a:ext>
            </a:extLst>
          </p:cNvPr>
          <p:cNvSpPr txBox="1"/>
          <p:nvPr/>
        </p:nvSpPr>
        <p:spPr>
          <a:xfrm>
            <a:off x="6037831" y="5049864"/>
            <a:ext cx="5568283" cy="523220"/>
          </a:xfrm>
          <a:prstGeom prst="rect">
            <a:avLst/>
          </a:prstGeom>
          <a:noFill/>
        </p:spPr>
        <p:txBody>
          <a:bodyPr wrap="square">
            <a:spAutoFit/>
          </a:bodyPr>
          <a:lstStyle/>
          <a:p>
            <a:r>
              <a:rPr lang="en-US" sz="1400" dirty="0">
                <a:solidFill>
                  <a:srgbClr val="010101"/>
                </a:solidFill>
                <a:latin typeface="Calibri" panose="020F0502020204030204" pitchFamily="34" charset="0"/>
              </a:rPr>
              <a:t>Visit the Royal Life Saving Australia’s webpage </a:t>
            </a:r>
            <a:r>
              <a:rPr lang="en-US" sz="1400" u="sng" dirty="0">
                <a:solidFill>
                  <a:srgbClr val="0664C1"/>
                </a:solidFill>
                <a:latin typeface="Calibri" panose="020F0502020204030204" pitchFamily="34" charset="0"/>
                <a:hlinkClick r:id="rId4"/>
              </a:rPr>
              <a:t>Bath Time Safety </a:t>
            </a:r>
            <a:r>
              <a:rPr lang="en-US" sz="1400" dirty="0">
                <a:solidFill>
                  <a:srgbClr val="010101"/>
                </a:solidFill>
                <a:latin typeface="Calibri" panose="020F0502020204030204" pitchFamily="34" charset="0"/>
              </a:rPr>
              <a:t>for more information and resources promoting water safety in the bath. </a:t>
            </a:r>
            <a:endParaRPr lang="en-US" sz="1000" dirty="0">
              <a:solidFill>
                <a:prstClr val="black"/>
              </a:solidFill>
              <a:latin typeface="Microsoft Sans Serif" panose="020B0604020202020204" pitchFamily="34" charset="0"/>
            </a:endParaRPr>
          </a:p>
        </p:txBody>
      </p:sp>
      <p:sp>
        <p:nvSpPr>
          <p:cNvPr id="23" name="Rectangle 22">
            <a:extLst>
              <a:ext uri="{FF2B5EF4-FFF2-40B4-BE49-F238E27FC236}">
                <a16:creationId xmlns:a16="http://schemas.microsoft.com/office/drawing/2014/main" id="{BF3D5D34-628A-869F-EE6A-E51144FAA6DC}"/>
              </a:ext>
            </a:extLst>
          </p:cNvPr>
          <p:cNvSpPr>
            <a:spLocks noGrp="1" noRot="1" noMove="1" noResize="1" noEditPoints="1" noAdjustHandles="1" noChangeArrowheads="1" noChangeShapeType="1"/>
          </p:cNvSpPr>
          <p:nvPr/>
        </p:nvSpPr>
        <p:spPr>
          <a:xfrm>
            <a:off x="5242095" y="4865933"/>
            <a:ext cx="6211094" cy="837618"/>
          </a:xfrm>
          <a:prstGeom prst="rect">
            <a:avLst/>
          </a:prstGeom>
          <a:noFill/>
          <a:ln w="28575">
            <a:solidFill>
              <a:srgbClr val="EEA4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icture 24" descr="A black background with a black square&#10;&#10;Description automatically generated with medium confidence">
            <a:extLst>
              <a:ext uri="{FF2B5EF4-FFF2-40B4-BE49-F238E27FC236}">
                <a16:creationId xmlns:a16="http://schemas.microsoft.com/office/drawing/2014/main" id="{61C4DA80-E325-08EA-0DC5-EB1E1EE9A3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8992" y="5049864"/>
            <a:ext cx="618839" cy="586830"/>
          </a:xfrm>
          <a:prstGeom prst="rect">
            <a:avLst/>
          </a:prstGeom>
        </p:spPr>
      </p:pic>
      <p:grpSp>
        <p:nvGrpSpPr>
          <p:cNvPr id="24" name="Group 23">
            <a:extLst>
              <a:ext uri="{FF2B5EF4-FFF2-40B4-BE49-F238E27FC236}">
                <a16:creationId xmlns:a16="http://schemas.microsoft.com/office/drawing/2014/main" id="{375D2ACC-15C0-87BC-5B70-77CE77D0BC7C}"/>
              </a:ext>
            </a:extLst>
          </p:cNvPr>
          <p:cNvGrpSpPr/>
          <p:nvPr/>
        </p:nvGrpSpPr>
        <p:grpSpPr>
          <a:xfrm>
            <a:off x="11426971" y="6235173"/>
            <a:ext cx="403575" cy="395844"/>
            <a:chOff x="11077225" y="5923214"/>
            <a:chExt cx="629425" cy="617367"/>
          </a:xfrm>
        </p:grpSpPr>
        <p:grpSp>
          <p:nvGrpSpPr>
            <p:cNvPr id="27" name="Group 26">
              <a:extLst>
                <a:ext uri="{FF2B5EF4-FFF2-40B4-BE49-F238E27FC236}">
                  <a16:creationId xmlns:a16="http://schemas.microsoft.com/office/drawing/2014/main" id="{17EF3417-230F-E6D4-2DFF-26D27F59B3DD}"/>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9" name="Oval 28">
                <a:hlinkClick r:id="" action="ppaction://hlinkshowjump?jump=nextslide"/>
                <a:extLst>
                  <a:ext uri="{FF2B5EF4-FFF2-40B4-BE49-F238E27FC236}">
                    <a16:creationId xmlns:a16="http://schemas.microsoft.com/office/drawing/2014/main" id="{61FFE338-194A-E28D-BB7A-6CDED74A7F54}"/>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0" name="Arrow: Right 29">
                <a:extLst>
                  <a:ext uri="{FF2B5EF4-FFF2-40B4-BE49-F238E27FC236}">
                    <a16:creationId xmlns:a16="http://schemas.microsoft.com/office/drawing/2014/main" id="{3B29E924-30B9-1938-D172-36847E825CD9}"/>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8" name="Arrow: Right 27">
              <a:hlinkClick r:id="" action="ppaction://hlinkshowjump?jump=nextslide"/>
              <a:extLst>
                <a:ext uri="{FF2B5EF4-FFF2-40B4-BE49-F238E27FC236}">
                  <a16:creationId xmlns:a16="http://schemas.microsoft.com/office/drawing/2014/main" id="{3E9248CB-A442-0EC4-D35B-C60D9A2B4A97}"/>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9B34B734-39DA-922F-614E-243470A9FF54}"/>
              </a:ext>
            </a:extLst>
          </p:cNvPr>
          <p:cNvGrpSpPr/>
          <p:nvPr/>
        </p:nvGrpSpPr>
        <p:grpSpPr>
          <a:xfrm>
            <a:off x="289675" y="6235173"/>
            <a:ext cx="403575" cy="395844"/>
            <a:chOff x="384682" y="5923214"/>
            <a:chExt cx="629425" cy="617367"/>
          </a:xfrm>
        </p:grpSpPr>
        <p:sp>
          <p:nvSpPr>
            <p:cNvPr id="32" name="Oval 31">
              <a:hlinkClick r:id="" action="ppaction://hlinkshowjump?jump=previousslide"/>
              <a:extLst>
                <a:ext uri="{FF2B5EF4-FFF2-40B4-BE49-F238E27FC236}">
                  <a16:creationId xmlns:a16="http://schemas.microsoft.com/office/drawing/2014/main" id="{77A4C78B-B80F-14BC-14C4-19DD6B03D885}"/>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3" name="Arrow: Right 32">
              <a:hlinkClick r:id="" action="ppaction://hlinkshowjump?jump=previousslide"/>
              <a:extLst>
                <a:ext uri="{FF2B5EF4-FFF2-40B4-BE49-F238E27FC236}">
                  <a16:creationId xmlns:a16="http://schemas.microsoft.com/office/drawing/2014/main" id="{020B5C26-F2DF-A675-DCA6-503BC815BDAD}"/>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259679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aby in a tub&#10;&#10;Description automatically generated">
            <a:extLst>
              <a:ext uri="{FF2B5EF4-FFF2-40B4-BE49-F238E27FC236}">
                <a16:creationId xmlns:a16="http://schemas.microsoft.com/office/drawing/2014/main" id="{0174846A-898F-7719-9C65-9FA59124C7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07927" y="0"/>
            <a:ext cx="5484073" cy="6861467"/>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351992"/>
            <a:ext cx="8371001"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Bathtubs</a:t>
            </a:r>
          </a:p>
        </p:txBody>
      </p:sp>
      <p:sp>
        <p:nvSpPr>
          <p:cNvPr id="14" name="TextBox 13">
            <a:extLst>
              <a:ext uri="{FF2B5EF4-FFF2-40B4-BE49-F238E27FC236}">
                <a16:creationId xmlns:a16="http://schemas.microsoft.com/office/drawing/2014/main" id="{A61B28EC-942D-D242-AD5F-E3F5CE4E0674}"/>
              </a:ext>
            </a:extLst>
          </p:cNvPr>
          <p:cNvSpPr txBox="1"/>
          <p:nvPr/>
        </p:nvSpPr>
        <p:spPr>
          <a:xfrm>
            <a:off x="289675" y="1412298"/>
            <a:ext cx="6128574" cy="4347344"/>
          </a:xfrm>
          <a:prstGeom prst="rect">
            <a:avLst/>
          </a:prstGeom>
          <a:noFill/>
        </p:spPr>
        <p:txBody>
          <a:bodyPr wrap="square">
            <a:spAutoFit/>
          </a:bodyPr>
          <a:lstStyle/>
          <a:p>
            <a:r>
              <a:rPr lang="en-US" sz="1800" dirty="0">
                <a:solidFill>
                  <a:srgbClr val="54585F"/>
                </a:solidFill>
                <a:latin typeface="Calibri" panose="020F0502020204030204" pitchFamily="34" charset="0"/>
              </a:rPr>
              <a:t>Parents and carers can keep children safe at bath time by taking the following actions:</a:t>
            </a:r>
          </a:p>
          <a:p>
            <a:endParaRPr lang="en-AU" sz="105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b="1" dirty="0">
                <a:solidFill>
                  <a:srgbClr val="54585F"/>
                </a:solidFill>
                <a:latin typeface="Calibri" panose="020F0502020204030204" pitchFamily="34" charset="0"/>
              </a:rPr>
              <a:t>Actively supervise children at all times </a:t>
            </a:r>
            <a:r>
              <a:rPr lang="en-US" sz="1800" b="0" dirty="0">
                <a:solidFill>
                  <a:srgbClr val="54585F"/>
                </a:solidFill>
                <a:latin typeface="Calibri" panose="020F0502020204030204" pitchFamily="34" charset="0"/>
              </a:rPr>
              <a:t>when they are in the bathtub.</a:t>
            </a:r>
          </a:p>
          <a:p>
            <a:pPr marL="171450" indent="-171450">
              <a:buFont typeface="Arial" panose="020B0604020202020204" pitchFamily="34" charset="0"/>
              <a:buChar char="•"/>
            </a:pPr>
            <a:endParaRPr lang="en-AU" sz="8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b="0" dirty="0">
                <a:solidFill>
                  <a:srgbClr val="54585F"/>
                </a:solidFill>
                <a:latin typeface="Calibri" panose="020F0502020204030204" pitchFamily="34" charset="0"/>
              </a:rPr>
              <a:t>Use bath time as an opportunity to teach children about water safety.</a:t>
            </a:r>
          </a:p>
          <a:p>
            <a:pPr marL="171450" indent="-171450">
              <a:buFont typeface="Arial" panose="020B0604020202020204" pitchFamily="34" charset="0"/>
              <a:buChar char="•"/>
            </a:pPr>
            <a:endParaRPr lang="en-AU" sz="8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b="0" dirty="0">
                <a:solidFill>
                  <a:srgbClr val="54585F"/>
                </a:solidFill>
                <a:latin typeface="Calibri" panose="020F0502020204030204" pitchFamily="34" charset="0"/>
              </a:rPr>
              <a:t>Never leave younger children unattended in the care of an older child/children – not even for a few seconds.</a:t>
            </a:r>
          </a:p>
          <a:p>
            <a:pPr marL="171450" indent="-171450">
              <a:buFont typeface="Arial" panose="020B0604020202020204" pitchFamily="34" charset="0"/>
              <a:buChar char="•"/>
            </a:pPr>
            <a:endParaRPr lang="en-AU" sz="8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b="0" dirty="0">
                <a:solidFill>
                  <a:srgbClr val="54585F"/>
                </a:solidFill>
                <a:latin typeface="Calibri" panose="020F0502020204030204" pitchFamily="34" charset="0"/>
              </a:rPr>
              <a:t>Never leave the bathroom to do other activities such as dispose of nappies, fetch clothes, check cooking or answer the phone.</a:t>
            </a:r>
          </a:p>
          <a:p>
            <a:pPr marL="171450" indent="-171450">
              <a:buFont typeface="Arial" panose="020B0604020202020204" pitchFamily="34" charset="0"/>
              <a:buChar char="•"/>
            </a:pPr>
            <a:endParaRPr lang="en-AU" sz="800" b="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b="0" dirty="0">
                <a:solidFill>
                  <a:srgbClr val="54585F"/>
                </a:solidFill>
                <a:latin typeface="Calibri" panose="020F0502020204030204" pitchFamily="34" charset="0"/>
              </a:rPr>
              <a:t>Always bath a baby ‘face up’ - with an arm under their head and grasping their arm.</a:t>
            </a:r>
            <a:endParaRPr lang="en-US" sz="1000" b="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6E453B3A-8E63-7569-6C98-B3036C3BDC56}"/>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241BF8E2-8529-0E71-C153-1895B21CB3E6}"/>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50C98772-4B90-FAD0-959F-C6E329780AA0}"/>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04669F3C-9089-E23C-4AB0-8EEE3614778C}"/>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B25B1023-A067-9A56-8352-0A7568A779DE}"/>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A18E7ED8-F090-E806-4208-C5F9416432A6}"/>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8ABF634B-97D5-6E50-A3B1-CDD16E0977DB}"/>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58C03699-FA79-06B8-84FB-8BBF9953175A}"/>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428215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life preserver on a pole&#10;&#10;Description automatically generated">
            <a:extLst>
              <a:ext uri="{FF2B5EF4-FFF2-40B4-BE49-F238E27FC236}">
                <a16:creationId xmlns:a16="http://schemas.microsoft.com/office/drawing/2014/main" id="{74E2DE52-2ED6-2741-0DA4-8CF4FFDC6D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39650" y="0"/>
            <a:ext cx="6152350" cy="6881423"/>
          </a:xfrm>
          <a:prstGeom prst="rect">
            <a:avLst/>
          </a:prstGeom>
        </p:spPr>
      </p:pic>
      <p:sp>
        <p:nvSpPr>
          <p:cNvPr id="12" name="TextBox 11">
            <a:extLst>
              <a:ext uri="{FF2B5EF4-FFF2-40B4-BE49-F238E27FC236}">
                <a16:creationId xmlns:a16="http://schemas.microsoft.com/office/drawing/2014/main" id="{DC8F4EF0-A48F-9673-967A-3A0035AAAB53}"/>
              </a:ext>
            </a:extLst>
          </p:cNvPr>
          <p:cNvSpPr txBox="1"/>
          <p:nvPr/>
        </p:nvSpPr>
        <p:spPr>
          <a:xfrm>
            <a:off x="607039" y="737667"/>
            <a:ext cx="4833257" cy="707886"/>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4000" dirty="0"/>
              <a:t>Content disclaimer</a:t>
            </a:r>
          </a:p>
        </p:txBody>
      </p:sp>
      <p:sp>
        <p:nvSpPr>
          <p:cNvPr id="14" name="TextBox 13">
            <a:extLst>
              <a:ext uri="{FF2B5EF4-FFF2-40B4-BE49-F238E27FC236}">
                <a16:creationId xmlns:a16="http://schemas.microsoft.com/office/drawing/2014/main" id="{11B506DA-509B-95E7-56C2-04063A6E46A3}"/>
              </a:ext>
            </a:extLst>
          </p:cNvPr>
          <p:cNvSpPr txBox="1"/>
          <p:nvPr/>
        </p:nvSpPr>
        <p:spPr>
          <a:xfrm>
            <a:off x="356604" y="2115018"/>
            <a:ext cx="5176390" cy="3416320"/>
          </a:xfrm>
          <a:prstGeom prst="rect">
            <a:avLst/>
          </a:prstGeom>
          <a:noFill/>
        </p:spPr>
        <p:txBody>
          <a:bodyPr wrap="square">
            <a:spAutoFit/>
          </a:bodyPr>
          <a:lstStyle/>
          <a:p>
            <a:pPr algn="ctr"/>
            <a:r>
              <a:rPr lang="en-US" sz="1800" dirty="0">
                <a:solidFill>
                  <a:srgbClr val="54585F"/>
                </a:solidFill>
                <a:latin typeface="Calibri" panose="020F0502020204030204" pitchFamily="34" charset="0"/>
              </a:rPr>
              <a:t>Please be advised that this course will include readings, media, discussion and/or depictions or descriptions of child mortality. </a:t>
            </a:r>
          </a:p>
          <a:p>
            <a:pPr algn="ctr"/>
            <a:endParaRPr lang="en-AU" sz="1800" dirty="0">
              <a:solidFill>
                <a:srgbClr val="54585F"/>
              </a:solidFill>
              <a:latin typeface="Calibri" panose="020F0502020204030204" pitchFamily="34" charset="0"/>
            </a:endParaRPr>
          </a:p>
          <a:p>
            <a:pPr algn="ctr"/>
            <a:r>
              <a:rPr lang="en-US" sz="1800" dirty="0">
                <a:solidFill>
                  <a:srgbClr val="54585F"/>
                </a:solidFill>
                <a:latin typeface="Calibri" panose="020F0502020204030204" pitchFamily="34" charset="0"/>
              </a:rPr>
              <a:t>We acknowledge that it may be difficult to engage with this content and encourage you to care for your safety and well-being. </a:t>
            </a:r>
          </a:p>
          <a:p>
            <a:pPr algn="ctr"/>
            <a:endParaRPr lang="en-AU" sz="1800" dirty="0">
              <a:solidFill>
                <a:srgbClr val="54585F"/>
              </a:solidFill>
              <a:latin typeface="Calibri" panose="020F0502020204030204" pitchFamily="34" charset="0"/>
            </a:endParaRPr>
          </a:p>
          <a:p>
            <a:pPr algn="ctr"/>
            <a:r>
              <a:rPr lang="en-US" sz="1800" dirty="0">
                <a:solidFill>
                  <a:srgbClr val="54585F"/>
                </a:solidFill>
                <a:latin typeface="Calibri" panose="020F0502020204030204" pitchFamily="34" charset="0"/>
              </a:rPr>
              <a:t>If the content covered today brings up any distress or discomfort for you, we encourage you to seek assistance through your foster and kinship care support worker or Child Safety.</a:t>
            </a:r>
            <a:endParaRPr lang="en-US" sz="1000" dirty="0">
              <a:solidFill>
                <a:prstClr val="black"/>
              </a:solidFill>
              <a:latin typeface="Microsoft Sans Serif" panose="020B0604020202020204" pitchFamily="34" charset="0"/>
            </a:endParaRPr>
          </a:p>
        </p:txBody>
      </p:sp>
      <p:grpSp>
        <p:nvGrpSpPr>
          <p:cNvPr id="27" name="Group 26">
            <a:extLst>
              <a:ext uri="{FF2B5EF4-FFF2-40B4-BE49-F238E27FC236}">
                <a16:creationId xmlns:a16="http://schemas.microsoft.com/office/drawing/2014/main" id="{ABF49D9C-D992-3662-4D15-5B709F5E2474}"/>
              </a:ext>
            </a:extLst>
          </p:cNvPr>
          <p:cNvGrpSpPr/>
          <p:nvPr/>
        </p:nvGrpSpPr>
        <p:grpSpPr>
          <a:xfrm>
            <a:off x="11426971" y="6235173"/>
            <a:ext cx="403575" cy="395844"/>
            <a:chOff x="11077225" y="5923214"/>
            <a:chExt cx="629425" cy="617367"/>
          </a:xfrm>
        </p:grpSpPr>
        <p:grpSp>
          <p:nvGrpSpPr>
            <p:cNvPr id="28" name="Group 27">
              <a:extLst>
                <a:ext uri="{FF2B5EF4-FFF2-40B4-BE49-F238E27FC236}">
                  <a16:creationId xmlns:a16="http://schemas.microsoft.com/office/drawing/2014/main" id="{809069A0-225F-C223-BBC3-080254228893}"/>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30" name="Oval 29">
                <a:hlinkClick r:id="" action="ppaction://hlinkshowjump?jump=nextslide"/>
                <a:extLst>
                  <a:ext uri="{FF2B5EF4-FFF2-40B4-BE49-F238E27FC236}">
                    <a16:creationId xmlns:a16="http://schemas.microsoft.com/office/drawing/2014/main" id="{5CABBDCA-C591-A885-96EE-676E0285321C}"/>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1" name="Arrow: Right 30">
                <a:extLst>
                  <a:ext uri="{FF2B5EF4-FFF2-40B4-BE49-F238E27FC236}">
                    <a16:creationId xmlns:a16="http://schemas.microsoft.com/office/drawing/2014/main" id="{9A13E5CC-284D-A710-F11C-2A638C71E033}"/>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9" name="Arrow: Right 28">
              <a:hlinkClick r:id="" action="ppaction://hlinkshowjump?jump=nextslide"/>
              <a:extLst>
                <a:ext uri="{FF2B5EF4-FFF2-40B4-BE49-F238E27FC236}">
                  <a16:creationId xmlns:a16="http://schemas.microsoft.com/office/drawing/2014/main" id="{677F46FB-7833-3CBE-4F2C-86F3710DD844}"/>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 name="Group 1">
            <a:extLst>
              <a:ext uri="{FF2B5EF4-FFF2-40B4-BE49-F238E27FC236}">
                <a16:creationId xmlns:a16="http://schemas.microsoft.com/office/drawing/2014/main" id="{82FEF6BC-2913-4DB5-08E2-49B96AE5B2C3}"/>
              </a:ext>
            </a:extLst>
          </p:cNvPr>
          <p:cNvGrpSpPr/>
          <p:nvPr/>
        </p:nvGrpSpPr>
        <p:grpSpPr>
          <a:xfrm>
            <a:off x="289675" y="6235173"/>
            <a:ext cx="403575" cy="395844"/>
            <a:chOff x="384682" y="5923214"/>
            <a:chExt cx="629425" cy="617367"/>
          </a:xfrm>
        </p:grpSpPr>
        <p:sp>
          <p:nvSpPr>
            <p:cNvPr id="3" name="Oval 2">
              <a:hlinkClick r:id="" action="ppaction://hlinkshowjump?jump=previousslide"/>
              <a:extLst>
                <a:ext uri="{FF2B5EF4-FFF2-40B4-BE49-F238E27FC236}">
                  <a16:creationId xmlns:a16="http://schemas.microsoft.com/office/drawing/2014/main" id="{CA2E121E-7C08-2360-7367-C6600C82E746}"/>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 name="Arrow: Right 3">
              <a:hlinkClick r:id="" action="ppaction://hlinkshowjump?jump=previousslide"/>
              <a:extLst>
                <a:ext uri="{FF2B5EF4-FFF2-40B4-BE49-F238E27FC236}">
                  <a16:creationId xmlns:a16="http://schemas.microsoft.com/office/drawing/2014/main" id="{C24C5A64-BDF0-B7B7-9D3A-3CA43DB4ABB5}"/>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590178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aucet running out of a bathtub&#10;&#10;Description automatically generated">
            <a:extLst>
              <a:ext uri="{FF2B5EF4-FFF2-40B4-BE49-F238E27FC236}">
                <a16:creationId xmlns:a16="http://schemas.microsoft.com/office/drawing/2014/main" id="{45212A72-699A-677B-5C7B-3A435AACA3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497685" cy="6858000"/>
          </a:xfrm>
          <a:prstGeom prst="rect">
            <a:avLst/>
          </a:prstGeom>
        </p:spPr>
      </p:pic>
      <p:sp>
        <p:nvSpPr>
          <p:cNvPr id="13" name="Rectangle 12">
            <a:extLst>
              <a:ext uri="{FF2B5EF4-FFF2-40B4-BE49-F238E27FC236}">
                <a16:creationId xmlns:a16="http://schemas.microsoft.com/office/drawing/2014/main" id="{46C441BD-918C-1562-B4A6-6E97D92F8121}"/>
              </a:ext>
            </a:extLst>
          </p:cNvPr>
          <p:cNvSpPr>
            <a:spLocks noGrp="1" noRot="1" noMove="1" noResize="1" noEditPoints="1" noAdjustHandles="1" noChangeArrowheads="1" noChangeShapeType="1"/>
          </p:cNvSpPr>
          <p:nvPr/>
        </p:nvSpPr>
        <p:spPr>
          <a:xfrm>
            <a:off x="-1" y="0"/>
            <a:ext cx="7308221" cy="6858000"/>
          </a:xfrm>
          <a:prstGeom prst="rect">
            <a:avLst/>
          </a:prstGeom>
          <a:gradFill>
            <a:gsLst>
              <a:gs pos="17000">
                <a:schemeClr val="bg1">
                  <a:lumMod val="100000"/>
                </a:schemeClr>
              </a:gs>
              <a:gs pos="41000">
                <a:schemeClr val="bg1">
                  <a:alpha val="67000"/>
                </a:schemeClr>
              </a:gs>
              <a:gs pos="100000">
                <a:schemeClr val="bg1">
                  <a:alpha val="0"/>
                  <a:lumMod val="56000"/>
                  <a:lumOff val="44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E3FEE173-EFF9-8B88-5821-EC8B511D8C52}"/>
              </a:ext>
            </a:extLst>
          </p:cNvPr>
          <p:cNvSpPr txBox="1"/>
          <p:nvPr/>
        </p:nvSpPr>
        <p:spPr>
          <a:xfrm>
            <a:off x="8892715" y="666099"/>
            <a:ext cx="3299285"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Bathtubs</a:t>
            </a:r>
          </a:p>
        </p:txBody>
      </p:sp>
      <p:sp>
        <p:nvSpPr>
          <p:cNvPr id="15" name="TextBox 14">
            <a:extLst>
              <a:ext uri="{FF2B5EF4-FFF2-40B4-BE49-F238E27FC236}">
                <a16:creationId xmlns:a16="http://schemas.microsoft.com/office/drawing/2014/main" id="{025ABB38-7C79-C6BD-CE7F-6D94D4202762}"/>
              </a:ext>
            </a:extLst>
          </p:cNvPr>
          <p:cNvSpPr txBox="1"/>
          <p:nvPr/>
        </p:nvSpPr>
        <p:spPr>
          <a:xfrm>
            <a:off x="6428721" y="1673226"/>
            <a:ext cx="5271816" cy="4139595"/>
          </a:xfrm>
          <a:prstGeom prst="rect">
            <a:avLst/>
          </a:prstGeom>
          <a:noFill/>
        </p:spPr>
        <p:txBody>
          <a:bodyPr wrap="square">
            <a:spAutoFit/>
          </a:bodyPr>
          <a:lstStyle/>
          <a:p>
            <a:r>
              <a:rPr lang="en-US" sz="1800" dirty="0">
                <a:solidFill>
                  <a:srgbClr val="54585F"/>
                </a:solidFill>
                <a:latin typeface="Calibri" panose="020F0502020204030204" pitchFamily="34" charset="0"/>
              </a:rPr>
              <a:t>Parents and carers can keep children safe at bath time by taking the following actions:</a:t>
            </a:r>
          </a:p>
          <a:p>
            <a:endParaRPr lang="en-AU" sz="11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Never use bath seats and chairs as safety devices; they have been known to fail, resulting in drowning. Such devices should also never be used as a substitute for direct supervision.</a:t>
            </a:r>
          </a:p>
          <a:p>
            <a:pPr marL="285750" indent="-285750">
              <a:buFont typeface="Arial" panose="020B0604020202020204" pitchFamily="34" charset="0"/>
              <a:buChar char="•"/>
            </a:pPr>
            <a:endParaRPr lang="en-AU" sz="1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Never leave the room with a tap running even if the plug is out, as toys and wash clothes can sometimes block the drain.</a:t>
            </a:r>
          </a:p>
          <a:p>
            <a:pPr marL="285750" indent="-285750">
              <a:buFont typeface="Arial" panose="020B0604020202020204" pitchFamily="34" charset="0"/>
              <a:buChar char="•"/>
            </a:pPr>
            <a:endParaRPr lang="en-AU" sz="1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Always empty the bath when finished bathing and close the bathroom door to prevent young children re-entering and having access to taps.</a:t>
            </a:r>
            <a:endParaRPr lang="en-US" sz="1000" dirty="0">
              <a:solidFill>
                <a:prstClr val="black"/>
              </a:solidFill>
              <a:latin typeface="Microsoft Sans Serif" panose="020B0604020202020204" pitchFamily="34" charset="0"/>
            </a:endParaRPr>
          </a:p>
        </p:txBody>
      </p:sp>
      <p:grpSp>
        <p:nvGrpSpPr>
          <p:cNvPr id="22" name="Group 21">
            <a:extLst>
              <a:ext uri="{FF2B5EF4-FFF2-40B4-BE49-F238E27FC236}">
                <a16:creationId xmlns:a16="http://schemas.microsoft.com/office/drawing/2014/main" id="{EDBF1AE4-1EE9-C473-D20A-CB6E5C530947}"/>
              </a:ext>
            </a:extLst>
          </p:cNvPr>
          <p:cNvGrpSpPr/>
          <p:nvPr/>
        </p:nvGrpSpPr>
        <p:grpSpPr>
          <a:xfrm>
            <a:off x="11426971" y="6235173"/>
            <a:ext cx="403575" cy="395844"/>
            <a:chOff x="11077225" y="5923214"/>
            <a:chExt cx="629425" cy="617367"/>
          </a:xfrm>
        </p:grpSpPr>
        <p:grpSp>
          <p:nvGrpSpPr>
            <p:cNvPr id="23" name="Group 22">
              <a:extLst>
                <a:ext uri="{FF2B5EF4-FFF2-40B4-BE49-F238E27FC236}">
                  <a16:creationId xmlns:a16="http://schemas.microsoft.com/office/drawing/2014/main" id="{5CE7579F-06D6-5CBD-8682-DF408FF025DC}"/>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5" name="Oval 24">
                <a:hlinkClick r:id="" action="ppaction://hlinkshowjump?jump=nextslide"/>
                <a:extLst>
                  <a:ext uri="{FF2B5EF4-FFF2-40B4-BE49-F238E27FC236}">
                    <a16:creationId xmlns:a16="http://schemas.microsoft.com/office/drawing/2014/main" id="{DAEBAE8C-40ED-CA47-AD95-DD91148AB4CE}"/>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6" name="Arrow: Right 25">
                <a:extLst>
                  <a:ext uri="{FF2B5EF4-FFF2-40B4-BE49-F238E27FC236}">
                    <a16:creationId xmlns:a16="http://schemas.microsoft.com/office/drawing/2014/main" id="{DE5A1E33-933D-FD81-2030-F2A105CF6FEA}"/>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Arrow: Right 23">
              <a:hlinkClick r:id="" action="ppaction://hlinkshowjump?jump=nextslide"/>
              <a:extLst>
                <a:ext uri="{FF2B5EF4-FFF2-40B4-BE49-F238E27FC236}">
                  <a16:creationId xmlns:a16="http://schemas.microsoft.com/office/drawing/2014/main" id="{64618DD6-426F-EEC1-D7B5-118E4546F81E}"/>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 name="Group 26">
            <a:extLst>
              <a:ext uri="{FF2B5EF4-FFF2-40B4-BE49-F238E27FC236}">
                <a16:creationId xmlns:a16="http://schemas.microsoft.com/office/drawing/2014/main" id="{1922069C-45C1-BDDD-F2F9-C2D19EAD173E}"/>
              </a:ext>
            </a:extLst>
          </p:cNvPr>
          <p:cNvGrpSpPr/>
          <p:nvPr/>
        </p:nvGrpSpPr>
        <p:grpSpPr>
          <a:xfrm>
            <a:off x="289675" y="6235173"/>
            <a:ext cx="403575" cy="395844"/>
            <a:chOff x="384682" y="5923214"/>
            <a:chExt cx="629425" cy="617367"/>
          </a:xfrm>
        </p:grpSpPr>
        <p:sp>
          <p:nvSpPr>
            <p:cNvPr id="28" name="Oval 27">
              <a:hlinkClick r:id="" action="ppaction://hlinkshowjump?jump=previousslide"/>
              <a:extLst>
                <a:ext uri="{FF2B5EF4-FFF2-40B4-BE49-F238E27FC236}">
                  <a16:creationId xmlns:a16="http://schemas.microsoft.com/office/drawing/2014/main" id="{A05ABA69-34A5-5195-0755-E51C58E16A3A}"/>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9" name="Arrow: Right 28">
              <a:hlinkClick r:id="" action="ppaction://hlinkshowjump?jump=previousslide"/>
              <a:extLst>
                <a:ext uri="{FF2B5EF4-FFF2-40B4-BE49-F238E27FC236}">
                  <a16:creationId xmlns:a16="http://schemas.microsoft.com/office/drawing/2014/main" id="{F63AB9DD-13D2-D199-0EEA-5D17829C7C72}"/>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047717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ater splashing into a bowl&#10;&#10;Description automatically generated">
            <a:extLst>
              <a:ext uri="{FF2B5EF4-FFF2-40B4-BE49-F238E27FC236}">
                <a16:creationId xmlns:a16="http://schemas.microsoft.com/office/drawing/2014/main" id="{F68BDAD4-4CA5-F090-A483-021150808E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2660" y="0"/>
            <a:ext cx="6349340" cy="6858306"/>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351992"/>
            <a:ext cx="3674225" cy="523220"/>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AU" sz="2800" dirty="0"/>
              <a:t>Water containers</a:t>
            </a:r>
          </a:p>
        </p:txBody>
      </p:sp>
      <p:sp>
        <p:nvSpPr>
          <p:cNvPr id="11" name="TextBox 10">
            <a:extLst>
              <a:ext uri="{FF2B5EF4-FFF2-40B4-BE49-F238E27FC236}">
                <a16:creationId xmlns:a16="http://schemas.microsoft.com/office/drawing/2014/main" id="{CBF0F658-9204-40C1-DAD2-8F213558359B}"/>
              </a:ext>
            </a:extLst>
          </p:cNvPr>
          <p:cNvSpPr txBox="1"/>
          <p:nvPr/>
        </p:nvSpPr>
        <p:spPr>
          <a:xfrm>
            <a:off x="582234" y="1166842"/>
            <a:ext cx="6183982" cy="4524315"/>
          </a:xfrm>
          <a:prstGeom prst="rect">
            <a:avLst/>
          </a:prstGeom>
          <a:noFill/>
        </p:spPr>
        <p:txBody>
          <a:bodyPr wrap="square">
            <a:spAutoFit/>
          </a:bodyPr>
          <a:lstStyle/>
          <a:p>
            <a:r>
              <a:rPr lang="en-US" sz="1600" dirty="0">
                <a:solidFill>
                  <a:srgbClr val="54585F"/>
                </a:solidFill>
                <a:latin typeface="Calibri" panose="020F0502020204030204" pitchFamily="34" charset="0"/>
              </a:rPr>
              <a:t>Buckets, bathtubs, eskies (coolers), fountains, fishponds, drains, inflatable pools, pot plants and even pet bowls all pose a significant drowning risk. </a:t>
            </a:r>
          </a:p>
          <a:p>
            <a:endParaRPr lang="en-AU" sz="160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Younger children are at a higher level of drowning risk due to: </a:t>
            </a:r>
          </a:p>
          <a:p>
            <a:pPr marL="285750" indent="-285750">
              <a:buFont typeface="Arial" panose="020B0604020202020204" pitchFamily="34" charset="0"/>
              <a:buChar char="•"/>
            </a:pPr>
            <a:r>
              <a:rPr lang="en-US" sz="1600" dirty="0">
                <a:solidFill>
                  <a:srgbClr val="54585F"/>
                </a:solidFill>
                <a:latin typeface="Calibri" panose="020F0502020204030204" pitchFamily="34" charset="0"/>
              </a:rPr>
              <a:t>A baby or small child can topple head first and drown in a bucket only half full of water. </a:t>
            </a:r>
          </a:p>
          <a:p>
            <a:pPr marL="285750" indent="-285750">
              <a:buFont typeface="Arial" panose="020B0604020202020204" pitchFamily="34" charset="0"/>
              <a:buChar char="•"/>
            </a:pPr>
            <a:r>
              <a:rPr lang="en-US" sz="1600" dirty="0">
                <a:solidFill>
                  <a:srgbClr val="54585F"/>
                </a:solidFill>
                <a:latin typeface="Calibri" panose="020F0502020204030204" pitchFamily="34" charset="0"/>
              </a:rPr>
              <a:t>Toddlers are curious and increasingly mobile but lack understanding of water related hazards, making them vulnerable to drowning.</a:t>
            </a:r>
          </a:p>
          <a:p>
            <a:pPr marL="285750" indent="-285750">
              <a:buFont typeface="Arial" panose="020B0604020202020204" pitchFamily="34" charset="0"/>
              <a:buChar char="•"/>
            </a:pPr>
            <a:r>
              <a:rPr lang="en-US" sz="1600" dirty="0">
                <a:solidFill>
                  <a:srgbClr val="54585F"/>
                </a:solidFill>
                <a:latin typeface="Calibri" panose="020F0502020204030204" pitchFamily="34" charset="0"/>
              </a:rPr>
              <a:t>68% of children who drown, fall into the water hazard.</a:t>
            </a:r>
          </a:p>
          <a:p>
            <a:endParaRPr lang="en-AU" sz="160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Children have drowned in water troughs used for animals and ornamental ponds – especially if they have attractive fish swimming in them. Children can topple in head first and may not be able to get themselves out.</a:t>
            </a:r>
          </a:p>
          <a:p>
            <a:endParaRPr lang="en-AU" sz="1600" dirty="0">
              <a:solidFill>
                <a:srgbClr val="54585F"/>
              </a:solidFill>
              <a:latin typeface="Calibri" panose="020F0502020204030204" pitchFamily="34" charset="0"/>
            </a:endParaRPr>
          </a:p>
          <a:p>
            <a:r>
              <a:rPr lang="en-US" sz="1600" dirty="0">
                <a:solidFill>
                  <a:srgbClr val="54585F"/>
                </a:solidFill>
                <a:latin typeface="Calibri" panose="020F0502020204030204" pitchFamily="34" charset="0"/>
              </a:rPr>
              <a:t>Most toddler drowning deaths occur when the parent or caregiver’s attention is divided. </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02653E9A-32DA-9C59-7C8D-7F20E9BC411B}"/>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32B2FF7C-ADFB-C4D9-1B09-58FFB4C21233}"/>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2A1AB96C-87F8-6C73-3881-791C84416DC0}"/>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6A567291-D304-78F1-E62B-9712197F22FD}"/>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9367C2AC-07ED-BD9C-ED36-55896D5E7F62}"/>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DFA3BBF8-4547-ABE1-0B2C-1729C1F5C6E7}"/>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D8EF02DF-D968-1ECD-D061-0CC7066C90AD}"/>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B27842B5-73C5-BD7A-D921-40128E8D2014}"/>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97591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cket and cleaning supplies on a wood floor&#10;&#10;Description automatically generated">
            <a:extLst>
              <a:ext uri="{FF2B5EF4-FFF2-40B4-BE49-F238E27FC236}">
                <a16:creationId xmlns:a16="http://schemas.microsoft.com/office/drawing/2014/main" id="{D2C6E6F4-1087-B929-A2DC-804DDE2B082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643252" cy="6881733"/>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4643252" y="518247"/>
            <a:ext cx="7548748"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Water containers</a:t>
            </a:r>
          </a:p>
        </p:txBody>
      </p:sp>
      <p:sp>
        <p:nvSpPr>
          <p:cNvPr id="14" name="TextBox 13">
            <a:extLst>
              <a:ext uri="{FF2B5EF4-FFF2-40B4-BE49-F238E27FC236}">
                <a16:creationId xmlns:a16="http://schemas.microsoft.com/office/drawing/2014/main" id="{E8516B37-2429-0AE0-0F9A-52A646942A14}"/>
              </a:ext>
            </a:extLst>
          </p:cNvPr>
          <p:cNvSpPr txBox="1"/>
          <p:nvPr/>
        </p:nvSpPr>
        <p:spPr>
          <a:xfrm>
            <a:off x="5384028" y="1464648"/>
            <a:ext cx="6127666" cy="4408899"/>
          </a:xfrm>
          <a:prstGeom prst="rect">
            <a:avLst/>
          </a:prstGeom>
          <a:noFill/>
        </p:spPr>
        <p:txBody>
          <a:bodyPr wrap="square">
            <a:spAutoFit/>
          </a:bodyPr>
          <a:lstStyle/>
          <a:p>
            <a:r>
              <a:rPr lang="en-US" sz="1800" dirty="0">
                <a:solidFill>
                  <a:srgbClr val="54585F"/>
                </a:solidFill>
                <a:latin typeface="Calibri" panose="020F0502020204030204" pitchFamily="34" charset="0"/>
              </a:rPr>
              <a:t>It is crucial all kinds of water containers are appropriately managed to prevent children accidentally drowning in them. This means parents and caregivers should always ensure water containers are securely locked, emptied, covered, put away and not left where they can fill up with water.</a:t>
            </a:r>
          </a:p>
          <a:p>
            <a:r>
              <a:rPr lang="en-US" sz="1800" dirty="0">
                <a:solidFill>
                  <a:srgbClr val="54585F"/>
                </a:solidFill>
                <a:latin typeface="Calibri" panose="020F0502020204030204" pitchFamily="34" charset="0"/>
              </a:rPr>
              <a:t>Specifically, parents and caregivers should:</a:t>
            </a:r>
          </a:p>
          <a:p>
            <a:endParaRPr lang="en-AU" sz="1050" dirty="0">
              <a:solidFill>
                <a:srgbClr val="54585F"/>
              </a:solidFill>
              <a:latin typeface="Calibri" panose="020F0502020204030204" pitchFamily="34" charset="0"/>
            </a:endParaRPr>
          </a:p>
          <a:p>
            <a:pPr marL="285750" indent="-285750">
              <a:buFont typeface="Arial" panose="020B0604020202020204" pitchFamily="34" charset="0"/>
              <a:buChar char="•"/>
            </a:pPr>
            <a:r>
              <a:rPr lang="en-US" dirty="0">
                <a:solidFill>
                  <a:srgbClr val="54585F"/>
                </a:solidFill>
                <a:latin typeface="Calibri" panose="020F0502020204030204" pitchFamily="34" charset="0"/>
              </a:rPr>
              <a:t>keep laundry buckets up high and out of reach</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always empty mop buckets and/or watering buckets after use</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never leave containers of water unattended in places that very small children can reach</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swap buckets and large dog water bowls for several small ones, or one that automatically refills</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place a wire grate just below the surface of water for ponds – reducing the depth of a child’s fall into the water. </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30ABE323-D845-4C55-60D1-6DA8A9D0D75F}"/>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FB2B3CFF-C7BF-7C0A-A754-ABC847A8326D}"/>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BC49742B-E3AF-F9AA-C420-611F933E463C}"/>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361EE363-0E52-F039-B030-ED01504273B7}"/>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1E7B4B32-B950-F61D-41D6-15794B7BA063}"/>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8406DFA9-3F00-CFFF-9C44-B75F172D2D8A}"/>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9C331218-78D8-A84E-6020-A06E6CCC7C61}"/>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69DFC982-7C07-5972-FF2B-4782AD193EA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5111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t sniffing a plant in a bucket of water&#10;&#10;Description automatically generated">
            <a:extLst>
              <a:ext uri="{FF2B5EF4-FFF2-40B4-BE49-F238E27FC236}">
                <a16:creationId xmlns:a16="http://schemas.microsoft.com/office/drawing/2014/main" id="{329B8328-415C-E8CA-40A0-E296D53330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5053561" y="1"/>
            <a:ext cx="7138439" cy="6858000"/>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1" y="351992"/>
            <a:ext cx="3846136"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Water containers</a:t>
            </a:r>
          </a:p>
        </p:txBody>
      </p:sp>
      <p:sp>
        <p:nvSpPr>
          <p:cNvPr id="14" name="TextBox 13">
            <a:extLst>
              <a:ext uri="{FF2B5EF4-FFF2-40B4-BE49-F238E27FC236}">
                <a16:creationId xmlns:a16="http://schemas.microsoft.com/office/drawing/2014/main" id="{C3F73759-22B3-1A8A-2A37-21077FEF1CCF}"/>
              </a:ext>
            </a:extLst>
          </p:cNvPr>
          <p:cNvSpPr txBox="1"/>
          <p:nvPr/>
        </p:nvSpPr>
        <p:spPr>
          <a:xfrm>
            <a:off x="768665" y="1535363"/>
            <a:ext cx="4840284" cy="3347070"/>
          </a:xfrm>
          <a:prstGeom prst="rect">
            <a:avLst/>
          </a:prstGeom>
          <a:noFill/>
        </p:spPr>
        <p:txBody>
          <a:bodyPr wrap="square">
            <a:spAutoFit/>
          </a:bodyPr>
          <a:lstStyle/>
          <a:p>
            <a:r>
              <a:rPr lang="en-US" sz="1800" dirty="0">
                <a:solidFill>
                  <a:srgbClr val="54585F"/>
                </a:solidFill>
                <a:latin typeface="Calibri" panose="020F0502020204030204" pitchFamily="34" charset="0"/>
              </a:rPr>
              <a:t>When living in rural and remote areas it’s important to be aware of water hazards on properties:</a:t>
            </a:r>
          </a:p>
          <a:p>
            <a:endParaRPr lang="en-AU" sz="105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secure portable water tank/s with a lock and secure the lid with a screw</a:t>
            </a:r>
          </a:p>
          <a:p>
            <a:pPr marL="171450" indent="-171450">
              <a:buFont typeface="Arial" panose="020B0604020202020204" pitchFamily="34" charset="0"/>
              <a:buChar char="•"/>
            </a:pPr>
            <a:endParaRPr lang="en-AU" sz="105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always cover post holes, as they may fill with water</a:t>
            </a:r>
          </a:p>
          <a:p>
            <a:pPr marL="171450" indent="-171450">
              <a:buFont typeface="Arial" panose="020B0604020202020204" pitchFamily="34" charset="0"/>
              <a:buChar char="•"/>
            </a:pPr>
            <a:endParaRPr lang="en-AU" sz="105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Create child safe play areas - fence off an area in the yard, to prevent children wandering off to dams, dips, or water troughs</a:t>
            </a:r>
            <a:endParaRPr lang="en-US" sz="1000" dirty="0">
              <a:solidFill>
                <a:prstClr val="black"/>
              </a:solidFill>
              <a:latin typeface="Microsoft Sans Serif" panose="020B0604020202020204" pitchFamily="34" charset="0"/>
            </a:endParaRPr>
          </a:p>
        </p:txBody>
      </p:sp>
      <p:sp>
        <p:nvSpPr>
          <p:cNvPr id="15" name="Rectangle 14">
            <a:extLst>
              <a:ext uri="{FF2B5EF4-FFF2-40B4-BE49-F238E27FC236}">
                <a16:creationId xmlns:a16="http://schemas.microsoft.com/office/drawing/2014/main" id="{5EC43CB8-2CBF-041D-34CC-53D6607C0E5B}"/>
              </a:ext>
            </a:extLst>
          </p:cNvPr>
          <p:cNvSpPr/>
          <p:nvPr/>
        </p:nvSpPr>
        <p:spPr>
          <a:xfrm>
            <a:off x="397041" y="5062220"/>
            <a:ext cx="5343883" cy="837618"/>
          </a:xfrm>
          <a:prstGeom prst="rect">
            <a:avLst/>
          </a:prstGeom>
          <a:noFill/>
          <a:ln w="28575">
            <a:solidFill>
              <a:srgbClr val="EEA4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5963"/>
            <a:r>
              <a:rPr lang="en-US" sz="1200" dirty="0">
                <a:solidFill>
                  <a:srgbClr val="010101"/>
                </a:solidFill>
                <a:latin typeface="Calibri" panose="020F0502020204030204" pitchFamily="34" charset="0"/>
              </a:rPr>
              <a:t>Visit the Royal Life Saving Australia’s webpage, </a:t>
            </a:r>
            <a:r>
              <a:rPr lang="en-US" sz="1200" u="sng" dirty="0">
                <a:solidFill>
                  <a:srgbClr val="0664C1"/>
                </a:solidFill>
                <a:latin typeface="Calibri" panose="020F0502020204030204" pitchFamily="34" charset="0"/>
                <a:hlinkClick r:id="rId3"/>
              </a:rPr>
              <a:t>Farm Water Safety </a:t>
            </a:r>
            <a:r>
              <a:rPr lang="en-US" sz="1200" dirty="0">
                <a:solidFill>
                  <a:srgbClr val="010101"/>
                </a:solidFill>
                <a:latin typeface="Calibri" panose="020F0502020204030204" pitchFamily="34" charset="0"/>
              </a:rPr>
              <a:t>for more information and resources promoting water safety in farm environments. </a:t>
            </a:r>
            <a:endParaRPr lang="en-US" sz="1200" dirty="0">
              <a:solidFill>
                <a:prstClr val="black"/>
              </a:solidFill>
              <a:latin typeface="Microsoft Sans Serif" panose="020B0604020202020204" pitchFamily="34" charset="0"/>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EC72B36B-4996-10BD-3DBD-ECA8EA3379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938" y="5246151"/>
            <a:ext cx="557278" cy="586830"/>
          </a:xfrm>
          <a:prstGeom prst="rect">
            <a:avLst/>
          </a:prstGeom>
        </p:spPr>
      </p:pic>
      <p:grpSp>
        <p:nvGrpSpPr>
          <p:cNvPr id="23" name="Group 22">
            <a:extLst>
              <a:ext uri="{FF2B5EF4-FFF2-40B4-BE49-F238E27FC236}">
                <a16:creationId xmlns:a16="http://schemas.microsoft.com/office/drawing/2014/main" id="{68571831-F65F-E3B0-7E73-4B03D2A447C6}"/>
              </a:ext>
            </a:extLst>
          </p:cNvPr>
          <p:cNvGrpSpPr/>
          <p:nvPr/>
        </p:nvGrpSpPr>
        <p:grpSpPr>
          <a:xfrm>
            <a:off x="11426971" y="6235173"/>
            <a:ext cx="403575" cy="395844"/>
            <a:chOff x="11077225" y="5923214"/>
            <a:chExt cx="629425" cy="617367"/>
          </a:xfrm>
        </p:grpSpPr>
        <p:grpSp>
          <p:nvGrpSpPr>
            <p:cNvPr id="24" name="Group 23">
              <a:extLst>
                <a:ext uri="{FF2B5EF4-FFF2-40B4-BE49-F238E27FC236}">
                  <a16:creationId xmlns:a16="http://schemas.microsoft.com/office/drawing/2014/main" id="{7EE891E3-BC9D-CF96-8B60-BA732A950C43}"/>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6" name="Oval 25">
                <a:hlinkClick r:id="" action="ppaction://hlinkshowjump?jump=nextslide"/>
                <a:extLst>
                  <a:ext uri="{FF2B5EF4-FFF2-40B4-BE49-F238E27FC236}">
                    <a16:creationId xmlns:a16="http://schemas.microsoft.com/office/drawing/2014/main" id="{C6C113BF-FB5F-9463-07FA-DB455317C3F8}"/>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extLst>
                  <a:ext uri="{FF2B5EF4-FFF2-40B4-BE49-F238E27FC236}">
                    <a16:creationId xmlns:a16="http://schemas.microsoft.com/office/drawing/2014/main" id="{7AA11516-5451-617C-A74F-F89BF7F46FD0}"/>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5" name="Arrow: Right 24">
              <a:hlinkClick r:id="" action="ppaction://hlinkshowjump?jump=nextslide"/>
              <a:extLst>
                <a:ext uri="{FF2B5EF4-FFF2-40B4-BE49-F238E27FC236}">
                  <a16:creationId xmlns:a16="http://schemas.microsoft.com/office/drawing/2014/main" id="{B2480AB4-CCEE-E17D-0257-552309A3B87D}"/>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8" name="Group 27">
            <a:extLst>
              <a:ext uri="{FF2B5EF4-FFF2-40B4-BE49-F238E27FC236}">
                <a16:creationId xmlns:a16="http://schemas.microsoft.com/office/drawing/2014/main" id="{B1CAAE7C-382A-6B52-2D97-1F8D453F6FCF}"/>
              </a:ext>
            </a:extLst>
          </p:cNvPr>
          <p:cNvGrpSpPr/>
          <p:nvPr/>
        </p:nvGrpSpPr>
        <p:grpSpPr>
          <a:xfrm>
            <a:off x="289675" y="6235173"/>
            <a:ext cx="403575" cy="395844"/>
            <a:chOff x="384682" y="5923214"/>
            <a:chExt cx="629425" cy="617367"/>
          </a:xfrm>
        </p:grpSpPr>
        <p:sp>
          <p:nvSpPr>
            <p:cNvPr id="29" name="Oval 28">
              <a:hlinkClick r:id="" action="ppaction://hlinkshowjump?jump=previousslide"/>
              <a:extLst>
                <a:ext uri="{FF2B5EF4-FFF2-40B4-BE49-F238E27FC236}">
                  <a16:creationId xmlns:a16="http://schemas.microsoft.com/office/drawing/2014/main" id="{03C5AFE5-E97C-B4C9-8844-BD3A969C3EFD}"/>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0" name="Arrow: Right 29">
              <a:hlinkClick r:id="" action="ppaction://hlinkshowjump?jump=previousslide"/>
              <a:extLst>
                <a:ext uri="{FF2B5EF4-FFF2-40B4-BE49-F238E27FC236}">
                  <a16:creationId xmlns:a16="http://schemas.microsoft.com/office/drawing/2014/main" id="{098EEF93-B0D6-B4B3-BAD8-43612AFC9C90}"/>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067283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uple of children playing in a inflatable pool&#10;&#10;Description automatically generated">
            <a:extLst>
              <a:ext uri="{FF2B5EF4-FFF2-40B4-BE49-F238E27FC236}">
                <a16:creationId xmlns:a16="http://schemas.microsoft.com/office/drawing/2014/main" id="{0353E842-FE49-2663-1DC8-99F5EA7FF3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4655127" cy="6861530"/>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8631372" y="351992"/>
            <a:ext cx="3560628"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Portable pools</a:t>
            </a:r>
          </a:p>
        </p:txBody>
      </p:sp>
      <p:sp>
        <p:nvSpPr>
          <p:cNvPr id="14" name="TextBox 13">
            <a:extLst>
              <a:ext uri="{FF2B5EF4-FFF2-40B4-BE49-F238E27FC236}">
                <a16:creationId xmlns:a16="http://schemas.microsoft.com/office/drawing/2014/main" id="{58103524-8D3E-992E-98EC-52B32EE48102}"/>
              </a:ext>
            </a:extLst>
          </p:cNvPr>
          <p:cNvSpPr txBox="1"/>
          <p:nvPr/>
        </p:nvSpPr>
        <p:spPr>
          <a:xfrm>
            <a:off x="5478449" y="1195215"/>
            <a:ext cx="6127666" cy="5186035"/>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54585F"/>
                </a:solidFill>
                <a:latin typeface="Calibri" panose="020F0502020204030204" pitchFamily="34" charset="0"/>
              </a:rPr>
              <a:t>Portable swimming pools include inflatable pools, pools incorporating a canvas or flexible plastic liner attached to a frame, and hard plastic pools such as wading pools. </a:t>
            </a:r>
          </a:p>
          <a:p>
            <a:pPr marL="171450" indent="-171450">
              <a:buFont typeface="Arial" panose="020B0604020202020204" pitchFamily="34" charset="0"/>
              <a:buChar char="•"/>
            </a:pPr>
            <a:endParaRPr lang="en-AU" sz="5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Water capacity of these items can vary from less than 150mm to over one </a:t>
            </a:r>
            <a:r>
              <a:rPr lang="en-US" sz="1800" dirty="0" err="1">
                <a:solidFill>
                  <a:srgbClr val="54585F"/>
                </a:solidFill>
                <a:latin typeface="Calibri" panose="020F0502020204030204" pitchFamily="34" charset="0"/>
              </a:rPr>
              <a:t>metre</a:t>
            </a:r>
            <a:r>
              <a:rPr lang="en-US" sz="1800" dirty="0">
                <a:solidFill>
                  <a:srgbClr val="54585F"/>
                </a:solidFill>
                <a:latin typeface="Calibri" panose="020F0502020204030204" pitchFamily="34" charset="0"/>
              </a:rPr>
              <a:t> in depth. </a:t>
            </a:r>
          </a:p>
          <a:p>
            <a:pPr marL="171450" indent="-171450">
              <a:buFont typeface="Arial" panose="020B0604020202020204" pitchFamily="34" charset="0"/>
              <a:buChar char="•"/>
            </a:pPr>
            <a:endParaRPr lang="en-AU" sz="5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Portable pools pose a serious drowning risk to small children. </a:t>
            </a:r>
          </a:p>
          <a:p>
            <a:pPr marL="171450" indent="-171450">
              <a:buFont typeface="Arial" panose="020B0604020202020204" pitchFamily="34" charset="0"/>
              <a:buChar char="•"/>
            </a:pPr>
            <a:endParaRPr lang="en-AU" sz="5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Portable pools are intended for short term use and should be emptied after each and every use as children have drowned when this has not occurred.</a:t>
            </a:r>
          </a:p>
          <a:p>
            <a:pPr marL="171450" indent="-171450">
              <a:buFont typeface="Arial" panose="020B0604020202020204" pitchFamily="34" charset="0"/>
              <a:buChar char="•"/>
            </a:pPr>
            <a:endParaRPr lang="en-AU" sz="5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Portable pools deeper than 300mm are required to be fenced as per Queensland pool fencing regulations.</a:t>
            </a:r>
          </a:p>
          <a:p>
            <a:pPr marL="171450" indent="-171450">
              <a:buFont typeface="Arial" panose="020B0604020202020204" pitchFamily="34" charset="0"/>
              <a:buChar char="•"/>
            </a:pPr>
            <a:endParaRPr lang="en-AU" sz="5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Australian Consumer Law requires portable pools and their retail packaging to be labeled with warnings drawing attention to drowning hazards and local fencing laws. This is enforced by the Australian Competition and Consumer Commission (ACCC) and State regulators.</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5045E55C-DB14-D198-1789-92CEA24EDCFB}"/>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F463F319-D767-0602-0E4D-D6F8E1E5EDAE}"/>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DA2124C4-CF65-AFC4-A38D-6D357F12684F}"/>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6BB2E75E-25A8-6928-FB9C-1EC486416109}"/>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09F0968A-A212-8388-B37D-D58B4D03D5ED}"/>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FEFC52B4-F21A-B22A-0434-EA49FF416623}"/>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D554DD4C-47BA-ECD3-5DB3-B818B7F9AB60}"/>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89230639-26F9-4895-E433-D60C770CC455}"/>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12344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hild in a pool with a phone in his mouth&#10;&#10;Description automatically generated">
            <a:extLst>
              <a:ext uri="{FF2B5EF4-FFF2-40B4-BE49-F238E27FC236}">
                <a16:creationId xmlns:a16="http://schemas.microsoft.com/office/drawing/2014/main" id="{4C71DC8B-0F2D-9DFB-AEB9-EC87AEBB36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51249" y="0"/>
            <a:ext cx="5140751" cy="6862838"/>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351992"/>
            <a:ext cx="7051249"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Portable pools</a:t>
            </a:r>
          </a:p>
        </p:txBody>
      </p:sp>
      <p:sp>
        <p:nvSpPr>
          <p:cNvPr id="16" name="TextBox 15">
            <a:extLst>
              <a:ext uri="{FF2B5EF4-FFF2-40B4-BE49-F238E27FC236}">
                <a16:creationId xmlns:a16="http://schemas.microsoft.com/office/drawing/2014/main" id="{57060969-6F0F-7524-2785-07039943C0BE}"/>
              </a:ext>
            </a:extLst>
          </p:cNvPr>
          <p:cNvSpPr txBox="1"/>
          <p:nvPr/>
        </p:nvSpPr>
        <p:spPr>
          <a:xfrm>
            <a:off x="491462" y="1288759"/>
            <a:ext cx="6127422" cy="4462760"/>
          </a:xfrm>
          <a:prstGeom prst="rect">
            <a:avLst/>
          </a:prstGeom>
          <a:noFill/>
        </p:spPr>
        <p:txBody>
          <a:bodyPr wrap="square">
            <a:spAutoFit/>
          </a:bodyPr>
          <a:lstStyle/>
          <a:p>
            <a:r>
              <a:rPr lang="en-US" sz="1800" dirty="0">
                <a:solidFill>
                  <a:srgbClr val="54585F"/>
                </a:solidFill>
                <a:latin typeface="Calibri" panose="020F0502020204030204" pitchFamily="34" charset="0"/>
              </a:rPr>
              <a:t>To avoid children drowning in portable pools, parents and caregivers should do the following:</a:t>
            </a:r>
          </a:p>
          <a:p>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Actively supervise children and ensure they are within arm’s reach whenever they are in or around the water.</a:t>
            </a:r>
          </a:p>
          <a:p>
            <a:pPr marL="171450" indent="-171450">
              <a:buFont typeface="Arial" panose="020B0604020202020204" pitchFamily="34" charset="0"/>
              <a:buChar char="•"/>
            </a:pPr>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Sit in the portable pool with very young children and hold on to them during water play.</a:t>
            </a:r>
          </a:p>
          <a:p>
            <a:pPr marL="171450" indent="-171450">
              <a:buFont typeface="Arial" panose="020B0604020202020204" pitchFamily="34" charset="0"/>
              <a:buChar char="•"/>
            </a:pPr>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Never rely on older children to supervise younger children, no matter how confident you are in their abilities to supervise and/or swim.</a:t>
            </a:r>
          </a:p>
          <a:p>
            <a:pPr marL="171450" indent="-171450">
              <a:buFont typeface="Arial" panose="020B0604020202020204" pitchFamily="34" charset="0"/>
              <a:buChar char="•"/>
            </a:pPr>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Ensure all smaller pools are emptied and put away after every use and stored where they will not fill with rain water or water from sprinklers.  </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Not exceed the number of adults or children the pool can safely hold. </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497069C2-7000-87EB-B5F5-5EBF92BA8ADF}"/>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92CD5EB0-A01D-7558-F77D-8E59F6DF59D6}"/>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D23331A1-BF72-F07C-8EA3-8D2BB94A95F6}"/>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AF6F4F27-22E8-2587-174E-9F565B2A9B39}"/>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6A5E222E-765C-73C7-2778-C2CDAE0BA133}"/>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F5E4350B-4FE1-E616-81B2-F7F11AA70571}"/>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DB9EF369-EA20-1A86-4A8F-64F21337E588}"/>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4455FC46-5F04-D220-0539-5FD35483D985}"/>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647184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toy&#10;&#10;Description automatically generated">
            <a:extLst>
              <a:ext uri="{FF2B5EF4-FFF2-40B4-BE49-F238E27FC236}">
                <a16:creationId xmlns:a16="http://schemas.microsoft.com/office/drawing/2014/main" id="{55B90AEC-5372-94B7-4FBD-DF852AA252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462837" cy="6858000"/>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4886285"/>
            <a:ext cx="2875175"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Pool toys</a:t>
            </a:r>
          </a:p>
        </p:txBody>
      </p:sp>
      <p:sp>
        <p:nvSpPr>
          <p:cNvPr id="14" name="TextBox 13">
            <a:extLst>
              <a:ext uri="{FF2B5EF4-FFF2-40B4-BE49-F238E27FC236}">
                <a16:creationId xmlns:a16="http://schemas.microsoft.com/office/drawing/2014/main" id="{D06B68A7-97E5-50D9-468B-CB004790B7BA}"/>
              </a:ext>
            </a:extLst>
          </p:cNvPr>
          <p:cNvSpPr txBox="1"/>
          <p:nvPr/>
        </p:nvSpPr>
        <p:spPr>
          <a:xfrm>
            <a:off x="6355260" y="770198"/>
            <a:ext cx="5452643" cy="4924425"/>
          </a:xfrm>
          <a:prstGeom prst="rect">
            <a:avLst/>
          </a:prstGeom>
          <a:noFill/>
        </p:spPr>
        <p:txBody>
          <a:bodyPr wrap="square">
            <a:spAutoFit/>
          </a:bodyPr>
          <a:lstStyle/>
          <a:p>
            <a:r>
              <a:rPr lang="en-US" sz="1800" dirty="0">
                <a:solidFill>
                  <a:srgbClr val="54585F"/>
                </a:solidFill>
                <a:latin typeface="Calibri" panose="020F0502020204030204" pitchFamily="34" charset="0"/>
              </a:rPr>
              <a:t>Pool toys – noodles, ‘floaties’, dive rings, kickboards, beach balls, and so on – are a lot of fun but can pose the following risks to children:</a:t>
            </a:r>
          </a:p>
          <a:p>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When left in and around the pool, toys attract the attention of children who may try to get through or over a fence or reach out from the pool edge to try and get the toy.</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Flotation toys can make a child seem more competent in the water, giving parents and caregivers a false sense of security and leading them to a lack of active supervision of the child.</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Inflatable rings can tip upside down, leaving a child head-first in the water, unable to right themselves.</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Inflatable arm bands (floaties) can be of an incorrect size and slip off the child’s arm or be restrictive. They should have at least three compartments and fit snugly to the arm. </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6FE9400C-06E8-6B47-BFA2-F290C18B2C16}"/>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603D1579-34E1-E931-6B04-5625924D32E7}"/>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0E38FA23-DC84-C258-082D-D6C5BABCB525}"/>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1C709DC3-C0FE-E1FF-F2C2-7A61058CED6B}"/>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B43A16C6-E243-4519-E1EA-46D3DAD51B67}"/>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4D617FC7-25AF-5932-FF13-BB7860ECC693}"/>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07B1A254-94A3-2163-DCD5-4453C0E83DE5}"/>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C745298E-B2AD-7566-F24B-482271E40F25}"/>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822690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rubber duck in a pool&#10;&#10;Description automatically generated">
            <a:extLst>
              <a:ext uri="{FF2B5EF4-FFF2-40B4-BE49-F238E27FC236}">
                <a16:creationId xmlns:a16="http://schemas.microsoft.com/office/drawing/2014/main" id="{BF3D3162-8D96-47E8-03F7-C208EEA128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1365" y="0"/>
            <a:ext cx="7380636" cy="6858000"/>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351992"/>
            <a:ext cx="3601039"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Pool toys</a:t>
            </a:r>
          </a:p>
        </p:txBody>
      </p:sp>
      <p:sp>
        <p:nvSpPr>
          <p:cNvPr id="14" name="TextBox 13">
            <a:extLst>
              <a:ext uri="{FF2B5EF4-FFF2-40B4-BE49-F238E27FC236}">
                <a16:creationId xmlns:a16="http://schemas.microsoft.com/office/drawing/2014/main" id="{34AF2094-B7B8-BC28-F131-FD64C16AC8BA}"/>
              </a:ext>
            </a:extLst>
          </p:cNvPr>
          <p:cNvSpPr txBox="1"/>
          <p:nvPr/>
        </p:nvSpPr>
        <p:spPr>
          <a:xfrm>
            <a:off x="585884" y="1285340"/>
            <a:ext cx="5145613" cy="4601260"/>
          </a:xfrm>
          <a:prstGeom prst="rect">
            <a:avLst/>
          </a:prstGeom>
          <a:noFill/>
        </p:spPr>
        <p:txBody>
          <a:bodyPr wrap="square">
            <a:spAutoFit/>
          </a:bodyPr>
          <a:lstStyle/>
          <a:p>
            <a:r>
              <a:rPr lang="en-US" sz="1600" dirty="0">
                <a:solidFill>
                  <a:srgbClr val="54585F"/>
                </a:solidFill>
                <a:latin typeface="Calibri" panose="020F0502020204030204" pitchFamily="34" charset="0"/>
              </a:rPr>
              <a:t>Active supervision should be undertaken to ensure children don’t remove their own flotation devices, and to reduce the risks associated with pool toys, parents and caregivers should do the following:</a:t>
            </a:r>
          </a:p>
          <a:p>
            <a:endParaRPr lang="en-AU" sz="7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Ensure their child is the correct weight and size for a particular pool toy by checking the age and weight range when purchasing.</a:t>
            </a:r>
          </a:p>
          <a:p>
            <a:pPr marL="171450" indent="-171450">
              <a:buFont typeface="Arial" panose="020B0604020202020204" pitchFamily="34" charset="0"/>
              <a:buChar char="•"/>
            </a:pPr>
            <a:endParaRPr lang="en-AU" sz="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Never leave pool toys in the pool.</a:t>
            </a:r>
          </a:p>
          <a:p>
            <a:pPr marL="171450" indent="-171450">
              <a:buFont typeface="Arial" panose="020B0604020202020204" pitchFamily="34" charset="0"/>
              <a:buChar char="•"/>
            </a:pPr>
            <a:endParaRPr lang="en-AU" sz="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Securely store all pool toys and other non-essential equipment out of sight and reach of children.</a:t>
            </a:r>
          </a:p>
          <a:p>
            <a:pPr marL="171450" indent="-171450">
              <a:buFont typeface="Arial" panose="020B0604020202020204" pitchFamily="34" charset="0"/>
              <a:buChar char="•"/>
            </a:pPr>
            <a:endParaRPr lang="en-AU" sz="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Only use pool toys as a last resort to reach a child in trouble. Instead use a reach pole or a personal flotation device for a ‘reach or throw’ rescue.</a:t>
            </a:r>
          </a:p>
          <a:p>
            <a:pPr marL="171450" indent="-171450">
              <a:buFont typeface="Arial" panose="020B0604020202020204" pitchFamily="34" charset="0"/>
              <a:buChar char="•"/>
            </a:pPr>
            <a:endParaRPr lang="en-AU" sz="5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600" dirty="0">
                <a:solidFill>
                  <a:srgbClr val="54585F"/>
                </a:solidFill>
                <a:latin typeface="Calibri" panose="020F0502020204030204" pitchFamily="34" charset="0"/>
              </a:rPr>
              <a:t>Ensure a reach pole or a personal flotation device is stored around the pool for use in a water emergency, particularly if the parent or carer can’t swim. </a:t>
            </a:r>
            <a:endParaRPr lang="en-US" sz="9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6AC37757-4638-9D30-1E3E-26736F6FFE2A}"/>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7648C7C5-EAD0-3B10-9FF7-B76F1FC45BC0}"/>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93CC0136-E002-65C5-E684-9B045A8280F8}"/>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0244A32A-88E7-AE8C-B49F-494D0D70B0D6}"/>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A651BACA-574C-47C3-01CB-C26F5EA7EC18}"/>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A88A6C28-90AD-C1AB-2A89-E86121FA4A50}"/>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072D1C27-38F2-1FF0-7E3B-4EF7811BF39F}"/>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B9824B81-A813-FD32-CF0A-FE51F3DA95EC}"/>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017468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ot tub with steam coming out of it&#10;&#10;Description automatically generated">
            <a:extLst>
              <a:ext uri="{FF2B5EF4-FFF2-40B4-BE49-F238E27FC236}">
                <a16:creationId xmlns:a16="http://schemas.microsoft.com/office/drawing/2014/main" id="{A3E0AF0C-E58F-4852-FBEC-2529226099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316718" cy="6875948"/>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5316718" y="502820"/>
            <a:ext cx="6875282"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Spa pools</a:t>
            </a:r>
          </a:p>
        </p:txBody>
      </p:sp>
      <p:sp>
        <p:nvSpPr>
          <p:cNvPr id="14" name="TextBox 13">
            <a:extLst>
              <a:ext uri="{FF2B5EF4-FFF2-40B4-BE49-F238E27FC236}">
                <a16:creationId xmlns:a16="http://schemas.microsoft.com/office/drawing/2014/main" id="{54BC18CA-F77A-54FC-8B2E-BB50BAAF94C8}"/>
              </a:ext>
            </a:extLst>
          </p:cNvPr>
          <p:cNvSpPr txBox="1"/>
          <p:nvPr/>
        </p:nvSpPr>
        <p:spPr>
          <a:xfrm>
            <a:off x="5759777" y="1590415"/>
            <a:ext cx="6127422" cy="3600986"/>
          </a:xfrm>
          <a:prstGeom prst="rect">
            <a:avLst/>
          </a:prstGeom>
          <a:noFill/>
        </p:spPr>
        <p:txBody>
          <a:bodyPr wrap="square">
            <a:spAutoFit/>
          </a:bodyPr>
          <a:lstStyle/>
          <a:p>
            <a:r>
              <a:rPr lang="en-US" sz="1800" dirty="0">
                <a:solidFill>
                  <a:srgbClr val="54585F"/>
                </a:solidFill>
                <a:latin typeface="Calibri" panose="020F0502020204030204" pitchFamily="34" charset="0"/>
              </a:rPr>
              <a:t>Spa pool owners should have a certified pool inspector check to see if their spa has a cover that is securely fastened so a child cannot get in under it. </a:t>
            </a:r>
          </a:p>
          <a:p>
            <a:endParaRPr lang="en-AU" sz="6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The inspector should also look for any of the following dangerous features:</a:t>
            </a:r>
          </a:p>
          <a:p>
            <a:endParaRPr lang="en-AU" sz="6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an open ‘potty’ shaped skimmer box that children or adults can sit on.</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outlets or filters that are open and can trap hair or body parts, causing serious internal injuries. </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single drainage outlets at the bottom of the pool or spa, rather than on the sides outlet and filter covers that can easily come off and give access to filters.</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5F615E9B-181E-9635-9591-6F090D69CF4A}"/>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94FB5012-E3DC-788E-FA3A-C390671C73CA}"/>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7C17671B-C9A4-F145-B0A1-C2693E97252A}"/>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D99BAD2C-522A-D3C3-5897-C87F62528BE8}"/>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98CEBAE7-5A52-5F1A-B8A4-71F774E5A0FF}"/>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B41366B7-F4EC-5C8B-1397-A8E0C127A64C}"/>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8620A24D-7139-2A76-D814-3A11FF0A838D}"/>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6D1A6CE5-8C9F-08D0-85C7-3AC87AED9D72}"/>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539847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ool with a deck and trees&#10;&#10;Description automatically generated">
            <a:extLst>
              <a:ext uri="{FF2B5EF4-FFF2-40B4-BE49-F238E27FC236}">
                <a16:creationId xmlns:a16="http://schemas.microsoft.com/office/drawing/2014/main" id="{92B9E34E-2D68-01F2-403E-8BCB5153F56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5155870" y="-1"/>
            <a:ext cx="7036130" cy="6858001"/>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351992"/>
            <a:ext cx="3318235"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Home pools</a:t>
            </a:r>
          </a:p>
        </p:txBody>
      </p:sp>
      <p:sp>
        <p:nvSpPr>
          <p:cNvPr id="14" name="TextBox 13">
            <a:extLst>
              <a:ext uri="{FF2B5EF4-FFF2-40B4-BE49-F238E27FC236}">
                <a16:creationId xmlns:a16="http://schemas.microsoft.com/office/drawing/2014/main" id="{594C7364-EEA5-F731-FF4B-1A8F0AC93C16}"/>
              </a:ext>
            </a:extLst>
          </p:cNvPr>
          <p:cNvSpPr txBox="1"/>
          <p:nvPr/>
        </p:nvSpPr>
        <p:spPr>
          <a:xfrm>
            <a:off x="397041" y="1591239"/>
            <a:ext cx="5296442" cy="3693319"/>
          </a:xfrm>
          <a:prstGeom prst="rect">
            <a:avLst/>
          </a:prstGeom>
          <a:noFill/>
        </p:spPr>
        <p:txBody>
          <a:bodyPr wrap="square">
            <a:spAutoFit/>
          </a:bodyPr>
          <a:lstStyle/>
          <a:p>
            <a:r>
              <a:rPr lang="en-US" sz="1800" dirty="0">
                <a:solidFill>
                  <a:srgbClr val="54585F"/>
                </a:solidFill>
                <a:latin typeface="Calibri" panose="020F0502020204030204" pitchFamily="34" charset="0"/>
              </a:rPr>
              <a:t>Queensland Ambulance Service responded to a total of 144 immersion incidents involving a swimming pool during the 2021/22 period, of which 71 were for children aged between 1 and 4 years of age. </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During the past five years, 38% of all drowning related deaths for children occurred in a private swimming pool. Pool fencing laws are aimed at preventing these drowning events. </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A child is three times more likely to drown in an unfenced swimming pool, or a pool that has access from the house, than a pool fenced on four sides. </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1BDF1DB4-2811-C9E9-6EA0-675EABDB6A73}"/>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A670867E-42A2-0BF5-A9B3-FB52512E8A9D}"/>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7BB04F7D-C0C8-6855-4C24-786F7D0C5131}"/>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EC36D84C-82F6-2963-2DBC-DF3F8456C699}"/>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8607ADFC-A2FA-B20F-95FF-4CA8A55D7996}"/>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30DF8080-6DD5-1DE5-55CE-C261255016E0}"/>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1886C861-0919-319B-B6B2-91A4A1CC2B71}"/>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C6EA7085-01F4-C5C5-F72F-B84543257A80}"/>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0093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ACFD5"/>
        </a:solidFill>
        <a:effectLst/>
      </p:bgPr>
    </p:bg>
    <p:spTree>
      <p:nvGrpSpPr>
        <p:cNvPr id="1" name=""/>
        <p:cNvGrpSpPr/>
        <p:nvPr/>
      </p:nvGrpSpPr>
      <p:grpSpPr>
        <a:xfrm>
          <a:off x="0" y="0"/>
          <a:ext cx="0" cy="0"/>
          <a:chOff x="0" y="0"/>
          <a:chExt cx="0" cy="0"/>
        </a:xfrm>
      </p:grpSpPr>
      <p:pic>
        <p:nvPicPr>
          <p:cNvPr id="8" name="Picture 7" descr="A rainbow in a grey background&#10;&#10;Description automatically generated">
            <a:extLst>
              <a:ext uri="{FF2B5EF4-FFF2-40B4-BE49-F238E27FC236}">
                <a16:creationId xmlns:a16="http://schemas.microsoft.com/office/drawing/2014/main" id="{7964CBD3-D35E-3DF6-C2CD-AF6B6A4241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9274"/>
            <a:ext cx="3658111" cy="628738"/>
          </a:xfrm>
          <a:prstGeom prst="rect">
            <a:avLst/>
          </a:prstGeom>
        </p:spPr>
      </p:pic>
      <p:sp>
        <p:nvSpPr>
          <p:cNvPr id="2" name="TextBox 1">
            <a:extLst>
              <a:ext uri="{FF2B5EF4-FFF2-40B4-BE49-F238E27FC236}">
                <a16:creationId xmlns:a16="http://schemas.microsoft.com/office/drawing/2014/main" id="{9BE05A6E-CE5E-FDDB-E0C9-90E4A70E2F13}"/>
              </a:ext>
            </a:extLst>
          </p:cNvPr>
          <p:cNvSpPr txBox="1"/>
          <p:nvPr/>
        </p:nvSpPr>
        <p:spPr>
          <a:xfrm>
            <a:off x="0" y="265906"/>
            <a:ext cx="6482339" cy="707886"/>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AU" sz="4000" dirty="0"/>
              <a:t>Acknowledgment of Country</a:t>
            </a:r>
          </a:p>
        </p:txBody>
      </p:sp>
      <p:sp>
        <p:nvSpPr>
          <p:cNvPr id="10" name="TextBox 9">
            <a:extLst>
              <a:ext uri="{FF2B5EF4-FFF2-40B4-BE49-F238E27FC236}">
                <a16:creationId xmlns:a16="http://schemas.microsoft.com/office/drawing/2014/main" id="{925608B1-1C2F-00DB-741D-675B23BBBC64}"/>
              </a:ext>
            </a:extLst>
          </p:cNvPr>
          <p:cNvSpPr txBox="1"/>
          <p:nvPr/>
        </p:nvSpPr>
        <p:spPr>
          <a:xfrm>
            <a:off x="619300" y="2551837"/>
            <a:ext cx="7825795" cy="2677656"/>
          </a:xfrm>
          <a:prstGeom prst="rect">
            <a:avLst/>
          </a:prstGeom>
          <a:noFill/>
        </p:spPr>
        <p:txBody>
          <a:bodyPr wrap="square">
            <a:spAutoFit/>
          </a:bodyPr>
          <a:lstStyle/>
          <a:p>
            <a:r>
              <a:rPr lang="en-US" sz="2400" dirty="0">
                <a:solidFill>
                  <a:srgbClr val="54585F"/>
                </a:solidFill>
                <a:latin typeface="Articulate" panose="02000503040000020004" pitchFamily="2" charset="0"/>
              </a:rPr>
              <a:t>We acknowledge Aboriginal and Torres Strait Islander people as the Traditional Owners and Custodians of this country and recognise their connection to land, wind, water and community.</a:t>
            </a:r>
          </a:p>
          <a:p>
            <a:endParaRPr lang="en-AU" sz="2400" dirty="0">
              <a:solidFill>
                <a:srgbClr val="54585F"/>
              </a:solidFill>
              <a:latin typeface="Articulate" panose="02000503040000020004" pitchFamily="2" charset="0"/>
            </a:endParaRPr>
          </a:p>
          <a:p>
            <a:r>
              <a:rPr lang="en-US" sz="2400" dirty="0">
                <a:solidFill>
                  <a:srgbClr val="54585F"/>
                </a:solidFill>
                <a:latin typeface="Articulate" panose="02000503040000020004" pitchFamily="2" charset="0"/>
              </a:rPr>
              <a:t>We pay our respect to them, their cultures, and to the Elders both past and present.</a:t>
            </a:r>
            <a:endParaRPr lang="en-US" sz="2400" dirty="0">
              <a:solidFill>
                <a:prstClr val="black"/>
              </a:solidFill>
              <a:latin typeface="Microsoft Sans Serif" panose="020B0604020202020204" pitchFamily="34" charset="0"/>
            </a:endParaRPr>
          </a:p>
        </p:txBody>
      </p:sp>
      <p:pic>
        <p:nvPicPr>
          <p:cNvPr id="12" name="Picture 11">
            <a:extLst>
              <a:ext uri="{FF2B5EF4-FFF2-40B4-BE49-F238E27FC236}">
                <a16:creationId xmlns:a16="http://schemas.microsoft.com/office/drawing/2014/main" id="{59EE3B28-1EDF-5D9F-8E74-2AB0C65CB2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35436" y="265906"/>
            <a:ext cx="3056416" cy="5587512"/>
          </a:xfrm>
          <a:prstGeom prst="rect">
            <a:avLst/>
          </a:prstGeom>
        </p:spPr>
      </p:pic>
      <p:grpSp>
        <p:nvGrpSpPr>
          <p:cNvPr id="3" name="Group 2">
            <a:extLst>
              <a:ext uri="{FF2B5EF4-FFF2-40B4-BE49-F238E27FC236}">
                <a16:creationId xmlns:a16="http://schemas.microsoft.com/office/drawing/2014/main" id="{9A39E2AB-C7DF-A347-0FB3-86C647ECA2BC}"/>
              </a:ext>
            </a:extLst>
          </p:cNvPr>
          <p:cNvGrpSpPr/>
          <p:nvPr/>
        </p:nvGrpSpPr>
        <p:grpSpPr>
          <a:xfrm>
            <a:off x="11465335" y="6206432"/>
            <a:ext cx="403575" cy="395844"/>
            <a:chOff x="11077225" y="5923214"/>
            <a:chExt cx="629425" cy="617367"/>
          </a:xfrm>
        </p:grpSpPr>
        <p:grpSp>
          <p:nvGrpSpPr>
            <p:cNvPr id="4" name="Group 3">
              <a:extLst>
                <a:ext uri="{FF2B5EF4-FFF2-40B4-BE49-F238E27FC236}">
                  <a16:creationId xmlns:a16="http://schemas.microsoft.com/office/drawing/2014/main" id="{DC4594EA-E503-AA86-8337-459B96A9DB89}"/>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6" name="Oval 5">
                <a:hlinkClick r:id="" action="ppaction://hlinkshowjump?jump=nextslide"/>
                <a:extLst>
                  <a:ext uri="{FF2B5EF4-FFF2-40B4-BE49-F238E27FC236}">
                    <a16:creationId xmlns:a16="http://schemas.microsoft.com/office/drawing/2014/main" id="{3A9A9CE5-0B6E-F4A3-95DC-A4E3D935C027}"/>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7" name="Arrow: Right 6">
                <a:extLst>
                  <a:ext uri="{FF2B5EF4-FFF2-40B4-BE49-F238E27FC236}">
                    <a16:creationId xmlns:a16="http://schemas.microsoft.com/office/drawing/2014/main" id="{325385B2-06DB-2BE6-FE8B-E4F708C0ED30}"/>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 name="Arrow: Right 4">
              <a:hlinkClick r:id="" action="ppaction://hlinkshowjump?jump=nextslide"/>
              <a:extLst>
                <a:ext uri="{FF2B5EF4-FFF2-40B4-BE49-F238E27FC236}">
                  <a16:creationId xmlns:a16="http://schemas.microsoft.com/office/drawing/2014/main" id="{280F5DB2-C8C6-9AD4-3654-35B9A066F71A}"/>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 name="Group 8">
            <a:extLst>
              <a:ext uri="{FF2B5EF4-FFF2-40B4-BE49-F238E27FC236}">
                <a16:creationId xmlns:a16="http://schemas.microsoft.com/office/drawing/2014/main" id="{A78A4EB6-A0DB-717B-EDEA-91D767FCF86E}"/>
              </a:ext>
            </a:extLst>
          </p:cNvPr>
          <p:cNvGrpSpPr/>
          <p:nvPr/>
        </p:nvGrpSpPr>
        <p:grpSpPr>
          <a:xfrm>
            <a:off x="215725" y="6206432"/>
            <a:ext cx="403575" cy="395844"/>
            <a:chOff x="384682" y="5923214"/>
            <a:chExt cx="629425" cy="617367"/>
          </a:xfrm>
        </p:grpSpPr>
        <p:sp>
          <p:nvSpPr>
            <p:cNvPr id="11" name="Oval 10">
              <a:hlinkClick r:id="" action="ppaction://hlinkshowjump?jump=previousslide"/>
              <a:extLst>
                <a:ext uri="{FF2B5EF4-FFF2-40B4-BE49-F238E27FC236}">
                  <a16:creationId xmlns:a16="http://schemas.microsoft.com/office/drawing/2014/main" id="{C02BE8BC-FFCD-216A-64F8-CB9B8EEE1E63}"/>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13" name="Arrow: Right 12">
              <a:hlinkClick r:id="" action="ppaction://hlinkshowjump?jump=previousslide"/>
              <a:extLst>
                <a:ext uri="{FF2B5EF4-FFF2-40B4-BE49-F238E27FC236}">
                  <a16:creationId xmlns:a16="http://schemas.microsoft.com/office/drawing/2014/main" id="{408F9366-C7F3-F0AC-C205-1EE6F5EECC84}"/>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15799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 shot of a device&#10;&#10;Description automatically generated">
            <a:extLst>
              <a:ext uri="{FF2B5EF4-FFF2-40B4-BE49-F238E27FC236}">
                <a16:creationId xmlns:a16="http://schemas.microsoft.com/office/drawing/2014/main" id="{7C475945-F28B-C691-D876-9ED37340724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384097" y="226983"/>
            <a:ext cx="4859212" cy="6601657"/>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8621945" y="351992"/>
            <a:ext cx="3570055"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Home pools</a:t>
            </a:r>
          </a:p>
        </p:txBody>
      </p:sp>
      <p:sp>
        <p:nvSpPr>
          <p:cNvPr id="14" name="TextBox 13">
            <a:extLst>
              <a:ext uri="{FF2B5EF4-FFF2-40B4-BE49-F238E27FC236}">
                <a16:creationId xmlns:a16="http://schemas.microsoft.com/office/drawing/2014/main" id="{2387798A-FE41-CD66-F972-C2F49AAEEB20}"/>
              </a:ext>
            </a:extLst>
          </p:cNvPr>
          <p:cNvSpPr txBox="1"/>
          <p:nvPr/>
        </p:nvSpPr>
        <p:spPr>
          <a:xfrm>
            <a:off x="5680481" y="2392499"/>
            <a:ext cx="6127422" cy="3416320"/>
          </a:xfrm>
          <a:prstGeom prst="rect">
            <a:avLst/>
          </a:prstGeom>
          <a:noFill/>
        </p:spPr>
        <p:txBody>
          <a:bodyPr wrap="square">
            <a:spAutoFit/>
          </a:bodyPr>
          <a:lstStyle/>
          <a:p>
            <a:r>
              <a:rPr lang="en-US" sz="1800" dirty="0">
                <a:solidFill>
                  <a:srgbClr val="54585F"/>
                </a:solidFill>
                <a:latin typeface="Calibri" panose="020F0502020204030204" pitchFamily="34" charset="0"/>
              </a:rPr>
              <a:t>The Home Pool Safety Checklist noted above features eight sections:</a:t>
            </a:r>
          </a:p>
          <a:p>
            <a:pPr marL="631825" indent="-285750">
              <a:buFont typeface="Arial" panose="020B0604020202020204" pitchFamily="34" charset="0"/>
              <a:buChar char="•"/>
            </a:pPr>
            <a:r>
              <a:rPr lang="en-AU" sz="1800" dirty="0">
                <a:solidFill>
                  <a:srgbClr val="54585F"/>
                </a:solidFill>
                <a:latin typeface="Calibri" panose="020F0502020204030204" pitchFamily="34" charset="0"/>
              </a:rPr>
              <a:t>swimming pool gate</a:t>
            </a:r>
          </a:p>
          <a:p>
            <a:pPr marL="631825" indent="-285750">
              <a:buFont typeface="Arial" panose="020B0604020202020204" pitchFamily="34" charset="0"/>
              <a:buChar char="•"/>
            </a:pPr>
            <a:r>
              <a:rPr lang="en-AU" sz="1800" dirty="0">
                <a:solidFill>
                  <a:srgbClr val="54585F"/>
                </a:solidFill>
                <a:latin typeface="Calibri" panose="020F0502020204030204" pitchFamily="34" charset="0"/>
              </a:rPr>
              <a:t>swimming pool fence</a:t>
            </a:r>
          </a:p>
          <a:p>
            <a:pPr marL="631825" indent="-285750">
              <a:buFont typeface="Arial" panose="020B0604020202020204" pitchFamily="34" charset="0"/>
              <a:buChar char="•"/>
            </a:pPr>
            <a:r>
              <a:rPr lang="en-US" sz="1800" dirty="0">
                <a:solidFill>
                  <a:srgbClr val="54585F"/>
                </a:solidFill>
                <a:latin typeface="Calibri" panose="020F0502020204030204" pitchFamily="34" charset="0"/>
              </a:rPr>
              <a:t>around the swimming pool fence</a:t>
            </a:r>
          </a:p>
          <a:p>
            <a:pPr marL="631825" indent="-285750">
              <a:buFont typeface="Arial" panose="020B0604020202020204" pitchFamily="34" charset="0"/>
              <a:buChar char="•"/>
            </a:pPr>
            <a:r>
              <a:rPr lang="en-AU" sz="1800" dirty="0">
                <a:solidFill>
                  <a:srgbClr val="54585F"/>
                </a:solidFill>
                <a:latin typeface="Calibri" panose="020F0502020204030204" pitchFamily="34" charset="0"/>
              </a:rPr>
              <a:t>supervision </a:t>
            </a:r>
          </a:p>
          <a:p>
            <a:pPr marL="631825" indent="-285750">
              <a:buFont typeface="Arial" panose="020B0604020202020204" pitchFamily="34" charset="0"/>
              <a:buChar char="•"/>
            </a:pPr>
            <a:r>
              <a:rPr lang="en-AU" sz="1800" dirty="0">
                <a:solidFill>
                  <a:srgbClr val="54585F"/>
                </a:solidFill>
                <a:latin typeface="Calibri" panose="020F0502020204030204" pitchFamily="34" charset="0"/>
              </a:rPr>
              <a:t>pump, grates and suction </a:t>
            </a:r>
          </a:p>
          <a:p>
            <a:pPr marL="631825" indent="-285750">
              <a:buFont typeface="Arial" panose="020B0604020202020204" pitchFamily="34" charset="0"/>
              <a:buChar char="•"/>
            </a:pPr>
            <a:r>
              <a:rPr lang="en-AU" sz="1800" dirty="0">
                <a:solidFill>
                  <a:srgbClr val="54585F"/>
                </a:solidFill>
                <a:latin typeface="Calibri" panose="020F0502020204030204" pitchFamily="34" charset="0"/>
              </a:rPr>
              <a:t>emergency preparation </a:t>
            </a:r>
          </a:p>
          <a:p>
            <a:pPr marL="631825" indent="-285750">
              <a:buFont typeface="Arial" panose="020B0604020202020204" pitchFamily="34" charset="0"/>
              <a:buChar char="•"/>
            </a:pPr>
            <a:r>
              <a:rPr lang="en-AU" sz="1800" dirty="0">
                <a:solidFill>
                  <a:srgbClr val="54585F"/>
                </a:solidFill>
                <a:latin typeface="Calibri" panose="020F0502020204030204" pitchFamily="34" charset="0"/>
              </a:rPr>
              <a:t>chemicals </a:t>
            </a:r>
          </a:p>
          <a:p>
            <a:pPr marL="631825" indent="-285750">
              <a:buFont typeface="Arial" panose="020B0604020202020204" pitchFamily="34" charset="0"/>
              <a:buChar char="•"/>
            </a:pPr>
            <a:r>
              <a:rPr lang="en-AU" sz="1800" dirty="0">
                <a:solidFill>
                  <a:srgbClr val="54585F"/>
                </a:solidFill>
                <a:latin typeface="Calibri" panose="020F0502020204030204" pitchFamily="34" charset="0"/>
              </a:rPr>
              <a:t>electricity. </a:t>
            </a:r>
          </a:p>
          <a:p>
            <a:pPr marL="631825" indent="-285750">
              <a:buFont typeface="Arial" panose="020B0604020202020204" pitchFamily="34" charset="0"/>
              <a:buChar char="•"/>
            </a:pPr>
            <a:r>
              <a:rPr lang="en-US" sz="1800" dirty="0">
                <a:solidFill>
                  <a:srgbClr val="54585F"/>
                </a:solidFill>
                <a:latin typeface="Calibri" panose="020F0502020204030204" pitchFamily="34" charset="0"/>
              </a:rPr>
              <a:t>This checklist does not substitute for a formal pool inspection (mandatory in Queensland).</a:t>
            </a:r>
            <a:endParaRPr lang="en-US" sz="1000" dirty="0">
              <a:solidFill>
                <a:prstClr val="black"/>
              </a:solidFill>
              <a:latin typeface="Microsoft Sans Serif" panose="020B0604020202020204" pitchFamily="34" charset="0"/>
            </a:endParaRPr>
          </a:p>
        </p:txBody>
      </p:sp>
      <p:sp>
        <p:nvSpPr>
          <p:cNvPr id="15" name="Rectangle 14">
            <a:extLst>
              <a:ext uri="{FF2B5EF4-FFF2-40B4-BE49-F238E27FC236}">
                <a16:creationId xmlns:a16="http://schemas.microsoft.com/office/drawing/2014/main" id="{6927DD4F-9F40-F955-50D1-166062275489}"/>
              </a:ext>
            </a:extLst>
          </p:cNvPr>
          <p:cNvSpPr/>
          <p:nvPr/>
        </p:nvSpPr>
        <p:spPr>
          <a:xfrm>
            <a:off x="6072250" y="1245824"/>
            <a:ext cx="5343883" cy="837618"/>
          </a:xfrm>
          <a:prstGeom prst="rect">
            <a:avLst/>
          </a:prstGeom>
          <a:noFill/>
          <a:ln w="28575">
            <a:solidFill>
              <a:srgbClr val="EEA4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5963"/>
            <a:r>
              <a:rPr lang="en-US" sz="1200" dirty="0">
                <a:solidFill>
                  <a:srgbClr val="010101"/>
                </a:solidFill>
                <a:latin typeface="Calibri" panose="020F0502020204030204" pitchFamily="34" charset="0"/>
              </a:rPr>
              <a:t>Pool owners can conduct a self-assessment of their home pool and its surroundings to ensure it is safe by accessing the </a:t>
            </a:r>
            <a:r>
              <a:rPr lang="en-US" sz="1200" u="sng" dirty="0">
                <a:solidFill>
                  <a:srgbClr val="0664C1"/>
                </a:solidFill>
                <a:latin typeface="Calibri" panose="020F0502020204030204" pitchFamily="34" charset="0"/>
              </a:rPr>
              <a:t>Home Pool Safety Checklist </a:t>
            </a:r>
            <a:r>
              <a:rPr lang="en-US" sz="1200" dirty="0">
                <a:solidFill>
                  <a:srgbClr val="010101"/>
                </a:solidFill>
                <a:latin typeface="Calibri" panose="020F0502020204030204" pitchFamily="34" charset="0"/>
              </a:rPr>
              <a:t>available on the Royal Life Saving Australia’s website or as an app for smart phones.</a:t>
            </a:r>
            <a:endParaRPr lang="en-US" sz="1200" dirty="0">
              <a:solidFill>
                <a:prstClr val="black"/>
              </a:solidFill>
              <a:latin typeface="Microsoft Sans Serif" panose="020B0604020202020204" pitchFamily="34" charset="0"/>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311B4E80-E857-23FE-4CE6-17DDF45754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9447" y="1379314"/>
            <a:ext cx="618839" cy="586830"/>
          </a:xfrm>
          <a:prstGeom prst="rect">
            <a:avLst/>
          </a:prstGeom>
        </p:spPr>
      </p:pic>
      <p:grpSp>
        <p:nvGrpSpPr>
          <p:cNvPr id="23" name="Group 22">
            <a:extLst>
              <a:ext uri="{FF2B5EF4-FFF2-40B4-BE49-F238E27FC236}">
                <a16:creationId xmlns:a16="http://schemas.microsoft.com/office/drawing/2014/main" id="{753F62A4-AE4A-8F91-55D3-7DEA6F7EC28B}"/>
              </a:ext>
            </a:extLst>
          </p:cNvPr>
          <p:cNvGrpSpPr/>
          <p:nvPr/>
        </p:nvGrpSpPr>
        <p:grpSpPr>
          <a:xfrm>
            <a:off x="11426971" y="6235173"/>
            <a:ext cx="403575" cy="395844"/>
            <a:chOff x="11077225" y="5923214"/>
            <a:chExt cx="629425" cy="617367"/>
          </a:xfrm>
        </p:grpSpPr>
        <p:grpSp>
          <p:nvGrpSpPr>
            <p:cNvPr id="24" name="Group 23">
              <a:extLst>
                <a:ext uri="{FF2B5EF4-FFF2-40B4-BE49-F238E27FC236}">
                  <a16:creationId xmlns:a16="http://schemas.microsoft.com/office/drawing/2014/main" id="{BDCFA3AF-BB61-0ED5-E1E5-5C466190BAEA}"/>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6" name="Oval 25">
                <a:hlinkClick r:id="" action="ppaction://hlinkshowjump?jump=nextslide"/>
                <a:extLst>
                  <a:ext uri="{FF2B5EF4-FFF2-40B4-BE49-F238E27FC236}">
                    <a16:creationId xmlns:a16="http://schemas.microsoft.com/office/drawing/2014/main" id="{482E06AB-004E-1AD2-E64D-8DF47C233184}"/>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extLst>
                  <a:ext uri="{FF2B5EF4-FFF2-40B4-BE49-F238E27FC236}">
                    <a16:creationId xmlns:a16="http://schemas.microsoft.com/office/drawing/2014/main" id="{5ED60928-784C-19F9-8C6B-A7B9CDE93342}"/>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5" name="Arrow: Right 24">
              <a:hlinkClick r:id="" action="ppaction://hlinkshowjump?jump=nextslide"/>
              <a:extLst>
                <a:ext uri="{FF2B5EF4-FFF2-40B4-BE49-F238E27FC236}">
                  <a16:creationId xmlns:a16="http://schemas.microsoft.com/office/drawing/2014/main" id="{54C20BCC-8BC1-77A5-952C-EAAB10209B10}"/>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8" name="Group 27">
            <a:extLst>
              <a:ext uri="{FF2B5EF4-FFF2-40B4-BE49-F238E27FC236}">
                <a16:creationId xmlns:a16="http://schemas.microsoft.com/office/drawing/2014/main" id="{F5FADBA7-6511-AC1D-CCE8-0402269876EB}"/>
              </a:ext>
            </a:extLst>
          </p:cNvPr>
          <p:cNvGrpSpPr/>
          <p:nvPr/>
        </p:nvGrpSpPr>
        <p:grpSpPr>
          <a:xfrm>
            <a:off x="289675" y="6235173"/>
            <a:ext cx="403575" cy="395844"/>
            <a:chOff x="384682" y="5923214"/>
            <a:chExt cx="629425" cy="617367"/>
          </a:xfrm>
        </p:grpSpPr>
        <p:sp>
          <p:nvSpPr>
            <p:cNvPr id="29" name="Oval 28">
              <a:hlinkClick r:id="" action="ppaction://hlinkshowjump?jump=previousslide"/>
              <a:extLst>
                <a:ext uri="{FF2B5EF4-FFF2-40B4-BE49-F238E27FC236}">
                  <a16:creationId xmlns:a16="http://schemas.microsoft.com/office/drawing/2014/main" id="{1DF18DAD-1813-C4A7-235F-8E50DCE4D576}"/>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0" name="Arrow: Right 29">
              <a:hlinkClick r:id="" action="ppaction://hlinkshowjump?jump=previousslide"/>
              <a:extLst>
                <a:ext uri="{FF2B5EF4-FFF2-40B4-BE49-F238E27FC236}">
                  <a16:creationId xmlns:a16="http://schemas.microsoft.com/office/drawing/2014/main" id="{142AC070-C6E0-1484-6974-264B9E8EEDE9}"/>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382475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tube floating in a pool&#10;&#10;Description automatically generated">
            <a:extLst>
              <a:ext uri="{FF2B5EF4-FFF2-40B4-BE49-F238E27FC236}">
                <a16:creationId xmlns:a16="http://schemas.microsoft.com/office/drawing/2014/main" id="{4A4A889C-4497-05BD-17BE-CB64A9F595A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674177" y="0"/>
            <a:ext cx="5517823" cy="6855862"/>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1" y="351992"/>
            <a:ext cx="2950590"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Home pools</a:t>
            </a:r>
          </a:p>
        </p:txBody>
      </p:sp>
      <p:sp>
        <p:nvSpPr>
          <p:cNvPr id="14" name="TextBox 13">
            <a:extLst>
              <a:ext uri="{FF2B5EF4-FFF2-40B4-BE49-F238E27FC236}">
                <a16:creationId xmlns:a16="http://schemas.microsoft.com/office/drawing/2014/main" id="{EE21B9A3-A930-4892-7173-30FBE58FAEF3}"/>
              </a:ext>
            </a:extLst>
          </p:cNvPr>
          <p:cNvSpPr txBox="1"/>
          <p:nvPr/>
        </p:nvSpPr>
        <p:spPr>
          <a:xfrm>
            <a:off x="491462" y="1296578"/>
            <a:ext cx="7266798" cy="4555093"/>
          </a:xfrm>
          <a:prstGeom prst="rect">
            <a:avLst/>
          </a:prstGeom>
          <a:noFill/>
        </p:spPr>
        <p:txBody>
          <a:bodyPr wrap="square">
            <a:spAutoFit/>
          </a:bodyPr>
          <a:lstStyle/>
          <a:p>
            <a:r>
              <a:rPr lang="en-US" sz="1600" dirty="0">
                <a:solidFill>
                  <a:srgbClr val="54585F"/>
                </a:solidFill>
                <a:latin typeface="Calibri" panose="020F0502020204030204" pitchFamily="34" charset="0"/>
              </a:rPr>
              <a:t>In essence, the pool laws in Queensland require the following:</a:t>
            </a:r>
          </a:p>
          <a:p>
            <a:pPr marL="536575" indent="-285750">
              <a:buFont typeface="Arial" panose="020B0604020202020204" pitchFamily="34" charset="0"/>
              <a:buChar char="•"/>
            </a:pPr>
            <a:r>
              <a:rPr lang="en-US" sz="1600" dirty="0">
                <a:solidFill>
                  <a:srgbClr val="54585F"/>
                </a:solidFill>
                <a:latin typeface="Calibri" panose="020F0502020204030204" pitchFamily="34" charset="0"/>
              </a:rPr>
              <a:t>All pools must have a sturdy well-maintained fence and gate which self-closes and self-latches.</a:t>
            </a:r>
          </a:p>
          <a:p>
            <a:pPr marL="536575" indent="-285750">
              <a:buFont typeface="Arial" panose="020B0604020202020204" pitchFamily="34" charset="0"/>
              <a:buChar char="•"/>
            </a:pPr>
            <a:r>
              <a:rPr lang="en-US" sz="1600" dirty="0">
                <a:solidFill>
                  <a:srgbClr val="54585F"/>
                </a:solidFill>
                <a:latin typeface="Calibri" panose="020F0502020204030204" pitchFamily="34" charset="0"/>
              </a:rPr>
              <a:t>The pool gate should open outwards away from the pool so children are less likely to slip in unnoticed behind a parent or caregiver when they enter the pool area. A gate that opens outward is more difficult to open, particularly if a child positioned a chair in front of it to access the gate latch.</a:t>
            </a:r>
          </a:p>
          <a:p>
            <a:pPr marL="536575" indent="-285750">
              <a:buFont typeface="Arial" panose="020B0604020202020204" pitchFamily="34" charset="0"/>
              <a:buChar char="•"/>
            </a:pPr>
            <a:r>
              <a:rPr lang="en-US" sz="1600" dirty="0">
                <a:solidFill>
                  <a:srgbClr val="54585F"/>
                </a:solidFill>
                <a:latin typeface="Calibri" panose="020F0502020204030204" pitchFamily="34" charset="0"/>
              </a:rPr>
              <a:t>Pools should have fences on all four sides and not allow access directly from the house. Children have drowned by crawling through a cat/dog flap into the pool area.</a:t>
            </a:r>
          </a:p>
          <a:p>
            <a:pPr marL="536575" indent="-285750">
              <a:buFont typeface="Arial" panose="020B0604020202020204" pitchFamily="34" charset="0"/>
              <a:buChar char="•"/>
            </a:pPr>
            <a:r>
              <a:rPr lang="en-US" sz="1600" dirty="0">
                <a:solidFill>
                  <a:srgbClr val="54585F"/>
                </a:solidFill>
                <a:latin typeface="Calibri" panose="020F0502020204030204" pitchFamily="34" charset="0"/>
              </a:rPr>
              <a:t>All climbable objects such as barbecues, outdoor furniture, toys and plant pots need to be kept away from pool fences.</a:t>
            </a:r>
          </a:p>
          <a:p>
            <a:pPr marL="536575" indent="-285750">
              <a:buFont typeface="Arial" panose="020B0604020202020204" pitchFamily="34" charset="0"/>
              <a:buChar char="•"/>
            </a:pPr>
            <a:r>
              <a:rPr lang="en-US" sz="1600" dirty="0">
                <a:solidFill>
                  <a:srgbClr val="54585F"/>
                </a:solidFill>
                <a:latin typeface="Calibri" panose="020F0502020204030204" pitchFamily="34" charset="0"/>
              </a:rPr>
              <a:t>A cardiopulmonary resuscitation (CPR) sign should be displayed prominently in all pool areas and kept in good condition, current and readable.</a:t>
            </a:r>
          </a:p>
          <a:p>
            <a:pPr marL="536575" indent="-285750">
              <a:buFont typeface="Arial" panose="020B0604020202020204" pitchFamily="34" charset="0"/>
              <a:buChar char="•"/>
            </a:pPr>
            <a:r>
              <a:rPr lang="en-US" sz="1600" dirty="0">
                <a:solidFill>
                  <a:srgbClr val="54585F"/>
                </a:solidFill>
                <a:latin typeface="Calibri" panose="020F0502020204030204" pitchFamily="34" charset="0"/>
              </a:rPr>
              <a:t>Pool gates must never be propped open and must close securely every time to keep children out of the pool when a parent or caregiver is not present.</a:t>
            </a:r>
          </a:p>
          <a:p>
            <a:pPr marL="536575" indent="-285750">
              <a:buFont typeface="Arial" panose="020B0604020202020204" pitchFamily="34" charset="0"/>
              <a:buChar char="•"/>
            </a:pPr>
            <a:r>
              <a:rPr lang="en-US" sz="1600" dirty="0">
                <a:solidFill>
                  <a:srgbClr val="54585F"/>
                </a:solidFill>
                <a:latin typeface="Calibri" panose="020F0502020204030204" pitchFamily="34" charset="0"/>
              </a:rPr>
              <a:t>Pool gates can be fitted with alarms which provide an alert if someone has entered the pool area, or if the gate has been propped open. </a:t>
            </a:r>
            <a:endParaRPr lang="en-US" sz="16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D76E82BC-1635-FF6F-4ADB-EEB23DF8F83C}"/>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DE6AF232-8BD4-A7C2-115C-91884307143B}"/>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5D2536FC-AEE2-E883-4F52-2D0AE4B3F75B}"/>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2D64CC24-9F33-C9CF-A737-9F3090B0689D}"/>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1DAF16DB-028D-49A4-FEBC-2606FCCF2BB0}"/>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F5FC10B1-3160-756B-8D5B-BD5EFC335E46}"/>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8FE3D9E7-4162-B335-487E-5EF9E483D96C}"/>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5128BC1A-05AD-568F-DEA5-5D45FC07F6C5}"/>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094784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ild in a swimming pool with goggles&#10;&#10;Description automatically generated">
            <a:extLst>
              <a:ext uri="{FF2B5EF4-FFF2-40B4-BE49-F238E27FC236}">
                <a16:creationId xmlns:a16="http://schemas.microsoft.com/office/drawing/2014/main" id="{8FAA6913-43E4-9E1B-2065-663D56E392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25387" y="0"/>
            <a:ext cx="5866614" cy="6876336"/>
          </a:xfrm>
          <a:prstGeom prst="rect">
            <a:avLst/>
          </a:prstGeom>
        </p:spPr>
      </p:pic>
      <p:sp>
        <p:nvSpPr>
          <p:cNvPr id="12" name="TextBox 11">
            <a:extLst>
              <a:ext uri="{FF2B5EF4-FFF2-40B4-BE49-F238E27FC236}">
                <a16:creationId xmlns:a16="http://schemas.microsoft.com/office/drawing/2014/main" id="{E3FEE173-EFF9-8B88-5821-EC8B511D8C52}"/>
              </a:ext>
            </a:extLst>
          </p:cNvPr>
          <p:cNvSpPr txBox="1"/>
          <p:nvPr/>
        </p:nvSpPr>
        <p:spPr>
          <a:xfrm>
            <a:off x="0" y="351992"/>
            <a:ext cx="3157979"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Home pools</a:t>
            </a:r>
          </a:p>
        </p:txBody>
      </p:sp>
      <p:sp>
        <p:nvSpPr>
          <p:cNvPr id="14" name="TextBox 13">
            <a:extLst>
              <a:ext uri="{FF2B5EF4-FFF2-40B4-BE49-F238E27FC236}">
                <a16:creationId xmlns:a16="http://schemas.microsoft.com/office/drawing/2014/main" id="{A93DB04A-786B-F90C-F535-DC76C337F3AF}"/>
              </a:ext>
            </a:extLst>
          </p:cNvPr>
          <p:cNvSpPr txBox="1"/>
          <p:nvPr/>
        </p:nvSpPr>
        <p:spPr>
          <a:xfrm>
            <a:off x="585884" y="1569042"/>
            <a:ext cx="5280730" cy="3416320"/>
          </a:xfrm>
          <a:prstGeom prst="rect">
            <a:avLst/>
          </a:prstGeom>
          <a:noFill/>
        </p:spPr>
        <p:txBody>
          <a:bodyPr wrap="square">
            <a:spAutoFit/>
          </a:bodyPr>
          <a:lstStyle/>
          <a:p>
            <a:r>
              <a:rPr lang="en-US" sz="1800" dirty="0">
                <a:solidFill>
                  <a:srgbClr val="54585F"/>
                </a:solidFill>
                <a:latin typeface="Calibri" panose="020F0502020204030204" pitchFamily="34" charset="0"/>
              </a:rPr>
              <a:t>RSL Australia identifies 4 key actions for keeping children safe around water:</a:t>
            </a:r>
          </a:p>
          <a:p>
            <a:endParaRPr lang="en-AU" sz="1800" dirty="0">
              <a:solidFill>
                <a:srgbClr val="54585F"/>
              </a:solidFill>
              <a:latin typeface="Calibri" panose="020F0502020204030204" pitchFamily="34" charset="0"/>
            </a:endParaRPr>
          </a:p>
          <a:p>
            <a:pPr marL="442913" indent="-285750">
              <a:buFont typeface="Arial" panose="020B0604020202020204" pitchFamily="34" charset="0"/>
              <a:buChar char="•"/>
            </a:pPr>
            <a:r>
              <a:rPr lang="en-US" sz="1800" b="1" dirty="0">
                <a:solidFill>
                  <a:srgbClr val="54585F"/>
                </a:solidFill>
                <a:latin typeface="Calibri" panose="020F0502020204030204" pitchFamily="34" charset="0"/>
              </a:rPr>
              <a:t>Supervise</a:t>
            </a:r>
            <a:r>
              <a:rPr lang="en-US" sz="1800" b="0" dirty="0">
                <a:solidFill>
                  <a:srgbClr val="54585F"/>
                </a:solidFill>
                <a:latin typeface="Calibri" panose="020F0502020204030204" pitchFamily="34" charset="0"/>
              </a:rPr>
              <a:t> – Actively supervise children around water.</a:t>
            </a:r>
          </a:p>
          <a:p>
            <a:pPr marL="442913" indent="-285750">
              <a:buFont typeface="Arial" panose="020B0604020202020204" pitchFamily="34" charset="0"/>
              <a:buChar char="•"/>
            </a:pPr>
            <a:endParaRPr lang="en-AU" sz="1800" b="0" dirty="0">
              <a:solidFill>
                <a:srgbClr val="54585F"/>
              </a:solidFill>
              <a:latin typeface="Calibri" panose="020F0502020204030204" pitchFamily="34" charset="0"/>
            </a:endParaRPr>
          </a:p>
          <a:p>
            <a:pPr marL="442913" indent="-285750">
              <a:buFont typeface="Arial" panose="020B0604020202020204" pitchFamily="34" charset="0"/>
              <a:buChar char="•"/>
            </a:pPr>
            <a:r>
              <a:rPr lang="en-US" sz="1800" b="1" dirty="0">
                <a:solidFill>
                  <a:srgbClr val="54585F"/>
                </a:solidFill>
                <a:latin typeface="Calibri" panose="020F0502020204030204" pitchFamily="34" charset="0"/>
              </a:rPr>
              <a:t>Restrict</a:t>
            </a:r>
            <a:r>
              <a:rPr lang="en-US" sz="1800" b="0" dirty="0">
                <a:solidFill>
                  <a:srgbClr val="54585F"/>
                </a:solidFill>
                <a:latin typeface="Calibri" panose="020F0502020204030204" pitchFamily="34" charset="0"/>
              </a:rPr>
              <a:t> – Restrict children’s access to water.</a:t>
            </a:r>
          </a:p>
          <a:p>
            <a:pPr marL="442913" indent="-285750">
              <a:buFont typeface="Arial" panose="020B0604020202020204" pitchFamily="34" charset="0"/>
              <a:buChar char="•"/>
            </a:pPr>
            <a:endParaRPr lang="en-AU" sz="1800" b="0" dirty="0">
              <a:solidFill>
                <a:srgbClr val="54585F"/>
              </a:solidFill>
              <a:latin typeface="Calibri" panose="020F0502020204030204" pitchFamily="34" charset="0"/>
            </a:endParaRPr>
          </a:p>
          <a:p>
            <a:pPr marL="442913" indent="-285750">
              <a:buFont typeface="Arial" panose="020B0604020202020204" pitchFamily="34" charset="0"/>
              <a:buChar char="•"/>
            </a:pPr>
            <a:r>
              <a:rPr lang="en-US" sz="1800" b="1" dirty="0">
                <a:solidFill>
                  <a:srgbClr val="54585F"/>
                </a:solidFill>
                <a:latin typeface="Calibri" panose="020F0502020204030204" pitchFamily="34" charset="0"/>
              </a:rPr>
              <a:t>Teach</a:t>
            </a:r>
            <a:r>
              <a:rPr lang="en-US" sz="1800" b="0" dirty="0">
                <a:solidFill>
                  <a:srgbClr val="54585F"/>
                </a:solidFill>
                <a:latin typeface="Calibri" panose="020F0502020204030204" pitchFamily="34" charset="0"/>
              </a:rPr>
              <a:t> – teach children water safety skills.</a:t>
            </a:r>
          </a:p>
          <a:p>
            <a:pPr marL="442913" indent="-285750">
              <a:buFont typeface="Arial" panose="020B0604020202020204" pitchFamily="34" charset="0"/>
              <a:buChar char="•"/>
            </a:pPr>
            <a:endParaRPr lang="en-AU" sz="1800" b="0" dirty="0">
              <a:solidFill>
                <a:srgbClr val="54585F"/>
              </a:solidFill>
              <a:latin typeface="Calibri" panose="020F0502020204030204" pitchFamily="34" charset="0"/>
            </a:endParaRPr>
          </a:p>
          <a:p>
            <a:pPr marL="442913" indent="-285750">
              <a:buFont typeface="Arial" panose="020B0604020202020204" pitchFamily="34" charset="0"/>
              <a:buChar char="•"/>
            </a:pPr>
            <a:r>
              <a:rPr lang="en-US" sz="1800" b="1" dirty="0">
                <a:solidFill>
                  <a:srgbClr val="54585F"/>
                </a:solidFill>
                <a:latin typeface="Calibri" panose="020F0502020204030204" pitchFamily="34" charset="0"/>
              </a:rPr>
              <a:t>Respond </a:t>
            </a:r>
            <a:r>
              <a:rPr lang="en-US" sz="1800" b="0" dirty="0">
                <a:solidFill>
                  <a:srgbClr val="54585F"/>
                </a:solidFill>
                <a:latin typeface="Calibri" panose="020F0502020204030204" pitchFamily="34" charset="0"/>
              </a:rPr>
              <a:t>– Learn how to respond in the case of an emergency.</a:t>
            </a:r>
            <a:endParaRPr lang="en-US" sz="1000" b="0" dirty="0">
              <a:solidFill>
                <a:prstClr val="black"/>
              </a:solidFill>
              <a:latin typeface="Microsoft Sans Serif" panose="020B0604020202020204" pitchFamily="34" charset="0"/>
            </a:endParaRPr>
          </a:p>
        </p:txBody>
      </p:sp>
      <p:grpSp>
        <p:nvGrpSpPr>
          <p:cNvPr id="15" name="Group 14">
            <a:extLst>
              <a:ext uri="{FF2B5EF4-FFF2-40B4-BE49-F238E27FC236}">
                <a16:creationId xmlns:a16="http://schemas.microsoft.com/office/drawing/2014/main" id="{AC85F1BF-1847-22F2-1800-D73BBDEB3434}"/>
              </a:ext>
            </a:extLst>
          </p:cNvPr>
          <p:cNvGrpSpPr/>
          <p:nvPr/>
        </p:nvGrpSpPr>
        <p:grpSpPr>
          <a:xfrm>
            <a:off x="5129423" y="6235173"/>
            <a:ext cx="1474381" cy="395844"/>
            <a:chOff x="5358809" y="6270960"/>
            <a:chExt cx="1474381" cy="395844"/>
          </a:xfrm>
        </p:grpSpPr>
        <p:sp>
          <p:nvSpPr>
            <p:cNvPr id="16" name="Rectangle 15">
              <a:hlinkClick r:id="rId3" action="ppaction://hlinksldjump"/>
              <a:extLst>
                <a:ext uri="{FF2B5EF4-FFF2-40B4-BE49-F238E27FC236}">
                  <a16:creationId xmlns:a16="http://schemas.microsoft.com/office/drawing/2014/main" id="{59222404-8F10-B369-928C-1448C37EDE3C}"/>
                </a:ext>
              </a:extLst>
            </p:cNvPr>
            <p:cNvSpPr/>
            <p:nvPr/>
          </p:nvSpPr>
          <p:spPr>
            <a:xfrm>
              <a:off x="5358809" y="6270960"/>
              <a:ext cx="1474381" cy="395844"/>
            </a:xfrm>
            <a:prstGeom prst="rect">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hlinkClick r:id="rId3" action="ppaction://hlinksldjump"/>
              <a:extLst>
                <a:ext uri="{FF2B5EF4-FFF2-40B4-BE49-F238E27FC236}">
                  <a16:creationId xmlns:a16="http://schemas.microsoft.com/office/drawing/2014/main" id="{6B0E8A0B-2992-0CBC-C855-84BE7D1B86F4}"/>
                </a:ext>
              </a:extLst>
            </p:cNvPr>
            <p:cNvSpPr txBox="1"/>
            <p:nvPr/>
          </p:nvSpPr>
          <p:spPr>
            <a:xfrm>
              <a:off x="5447413" y="6299605"/>
              <a:ext cx="1297172"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AU" sz="1600" dirty="0">
                  <a:solidFill>
                    <a:schemeClr val="bg1"/>
                  </a:solidFill>
                  <a:hlinkClick r:id="rId3" action="ppaction://hlinksldjump">
                    <a:extLst>
                      <a:ext uri="{A12FA001-AC4F-418D-AE19-62706E023703}">
                        <ahyp:hlinkClr xmlns:ahyp="http://schemas.microsoft.com/office/drawing/2018/hyperlinkcolor" val="tx"/>
                      </a:ext>
                    </a:extLst>
                  </a:hlinkClick>
                </a:rPr>
                <a:t>Main Menu</a:t>
              </a:r>
              <a:endParaRPr lang="en-AU" sz="1600" dirty="0">
                <a:solidFill>
                  <a:schemeClr val="bg1"/>
                </a:solidFill>
              </a:endParaRPr>
            </a:p>
          </p:txBody>
        </p:sp>
      </p:grpSp>
      <p:grpSp>
        <p:nvGrpSpPr>
          <p:cNvPr id="24" name="Group 23">
            <a:extLst>
              <a:ext uri="{FF2B5EF4-FFF2-40B4-BE49-F238E27FC236}">
                <a16:creationId xmlns:a16="http://schemas.microsoft.com/office/drawing/2014/main" id="{A3F2865C-C044-8E30-1183-0214B476270F}"/>
              </a:ext>
            </a:extLst>
          </p:cNvPr>
          <p:cNvGrpSpPr/>
          <p:nvPr/>
        </p:nvGrpSpPr>
        <p:grpSpPr>
          <a:xfrm>
            <a:off x="11426971" y="6235173"/>
            <a:ext cx="403575" cy="395844"/>
            <a:chOff x="11077225" y="5923214"/>
            <a:chExt cx="629425" cy="617367"/>
          </a:xfrm>
        </p:grpSpPr>
        <p:grpSp>
          <p:nvGrpSpPr>
            <p:cNvPr id="25" name="Group 24">
              <a:extLst>
                <a:ext uri="{FF2B5EF4-FFF2-40B4-BE49-F238E27FC236}">
                  <a16:creationId xmlns:a16="http://schemas.microsoft.com/office/drawing/2014/main" id="{32AE870F-A185-00A4-9EC2-31D44B3C7B22}"/>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7" name="Oval 26">
                <a:hlinkClick r:id="" action="ppaction://hlinkshowjump?jump=nextslide"/>
                <a:extLst>
                  <a:ext uri="{FF2B5EF4-FFF2-40B4-BE49-F238E27FC236}">
                    <a16:creationId xmlns:a16="http://schemas.microsoft.com/office/drawing/2014/main" id="{38FAADCE-5DC5-2304-1BD7-1A9492EA1318}"/>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extLst>
                  <a:ext uri="{FF2B5EF4-FFF2-40B4-BE49-F238E27FC236}">
                    <a16:creationId xmlns:a16="http://schemas.microsoft.com/office/drawing/2014/main" id="{614919F5-7BA4-FD05-DAB2-309E23A4C5CD}"/>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6" name="Arrow: Right 25">
              <a:hlinkClick r:id="" action="ppaction://hlinkshowjump?jump=nextslide"/>
              <a:extLst>
                <a:ext uri="{FF2B5EF4-FFF2-40B4-BE49-F238E27FC236}">
                  <a16:creationId xmlns:a16="http://schemas.microsoft.com/office/drawing/2014/main" id="{9EE2CEB8-C8CE-B0EE-2CC6-30213E4E6920}"/>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9" name="Group 28">
            <a:extLst>
              <a:ext uri="{FF2B5EF4-FFF2-40B4-BE49-F238E27FC236}">
                <a16:creationId xmlns:a16="http://schemas.microsoft.com/office/drawing/2014/main" id="{0335896F-49C7-AE25-6D50-60F72F98D6F0}"/>
              </a:ext>
            </a:extLst>
          </p:cNvPr>
          <p:cNvGrpSpPr/>
          <p:nvPr/>
        </p:nvGrpSpPr>
        <p:grpSpPr>
          <a:xfrm>
            <a:off x="289675" y="6235173"/>
            <a:ext cx="403575" cy="395844"/>
            <a:chOff x="384682" y="5923214"/>
            <a:chExt cx="629425" cy="617367"/>
          </a:xfrm>
        </p:grpSpPr>
        <p:sp>
          <p:nvSpPr>
            <p:cNvPr id="30" name="Oval 29">
              <a:hlinkClick r:id="" action="ppaction://hlinkshowjump?jump=previousslide"/>
              <a:extLst>
                <a:ext uri="{FF2B5EF4-FFF2-40B4-BE49-F238E27FC236}">
                  <a16:creationId xmlns:a16="http://schemas.microsoft.com/office/drawing/2014/main" id="{801926D4-EEEC-155B-C5CC-CD3B268E153F}"/>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1" name="Arrow: Right 30">
              <a:hlinkClick r:id="" action="ppaction://hlinkshowjump?jump=previousslide"/>
              <a:extLst>
                <a:ext uri="{FF2B5EF4-FFF2-40B4-BE49-F238E27FC236}">
                  <a16:creationId xmlns:a16="http://schemas.microsoft.com/office/drawing/2014/main" id="{235A279A-AA1E-78AC-3D40-F352E1C80F39}"/>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22034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ild on a paddle board&#10;&#10;Description automatically generated">
            <a:extLst>
              <a:ext uri="{FF2B5EF4-FFF2-40B4-BE49-F238E27FC236}">
                <a16:creationId xmlns:a16="http://schemas.microsoft.com/office/drawing/2014/main" id="{A06C1145-6C8D-A8E0-1978-6756149182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 y="-48861"/>
            <a:ext cx="12192001" cy="6906861"/>
          </a:xfrm>
          <a:prstGeom prst="rect">
            <a:avLst/>
          </a:prstGeom>
          <a:ln>
            <a:noFill/>
          </a:ln>
        </p:spPr>
      </p:pic>
      <p:sp>
        <p:nvSpPr>
          <p:cNvPr id="12" name="TextBox 11">
            <a:extLst>
              <a:ext uri="{FF2B5EF4-FFF2-40B4-BE49-F238E27FC236}">
                <a16:creationId xmlns:a16="http://schemas.microsoft.com/office/drawing/2014/main" id="{E3FEE173-EFF9-8B88-5821-EC8B511D8C52}"/>
              </a:ext>
            </a:extLst>
          </p:cNvPr>
          <p:cNvSpPr txBox="1"/>
          <p:nvPr/>
        </p:nvSpPr>
        <p:spPr>
          <a:xfrm>
            <a:off x="7740989" y="2015939"/>
            <a:ext cx="4451011" cy="954107"/>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en-AU" sz="2800" dirty="0"/>
              <a:t>Where can drowning occur?</a:t>
            </a:r>
          </a:p>
          <a:p>
            <a:pPr algn="r"/>
            <a:r>
              <a:rPr lang="en-AU" sz="2800" dirty="0"/>
              <a:t>Part 2</a:t>
            </a:r>
          </a:p>
        </p:txBody>
      </p:sp>
      <p:grpSp>
        <p:nvGrpSpPr>
          <p:cNvPr id="20" name="Group 19">
            <a:extLst>
              <a:ext uri="{FF2B5EF4-FFF2-40B4-BE49-F238E27FC236}">
                <a16:creationId xmlns:a16="http://schemas.microsoft.com/office/drawing/2014/main" id="{5FECCE16-5D5B-8B9B-4A4E-8B5DCC5689A1}"/>
              </a:ext>
            </a:extLst>
          </p:cNvPr>
          <p:cNvGrpSpPr/>
          <p:nvPr/>
        </p:nvGrpSpPr>
        <p:grpSpPr>
          <a:xfrm>
            <a:off x="11433321" y="6203423"/>
            <a:ext cx="403575" cy="395844"/>
            <a:chOff x="11077225" y="5923214"/>
            <a:chExt cx="629425" cy="617367"/>
          </a:xfrm>
        </p:grpSpPr>
        <p:grpSp>
          <p:nvGrpSpPr>
            <p:cNvPr id="21" name="Group 20">
              <a:extLst>
                <a:ext uri="{FF2B5EF4-FFF2-40B4-BE49-F238E27FC236}">
                  <a16:creationId xmlns:a16="http://schemas.microsoft.com/office/drawing/2014/main" id="{B146E11F-0A9C-1825-1660-3931BD9BBCDD}"/>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3" name="Oval 22">
                <a:hlinkClick r:id="" action="ppaction://hlinkshowjump?jump=nextslide"/>
                <a:extLst>
                  <a:ext uri="{FF2B5EF4-FFF2-40B4-BE49-F238E27FC236}">
                    <a16:creationId xmlns:a16="http://schemas.microsoft.com/office/drawing/2014/main" id="{A81EB5B0-DA62-3F2B-0109-062D0BE6E5A4}"/>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4" name="Arrow: Right 23">
                <a:extLst>
                  <a:ext uri="{FF2B5EF4-FFF2-40B4-BE49-F238E27FC236}">
                    <a16:creationId xmlns:a16="http://schemas.microsoft.com/office/drawing/2014/main" id="{86F1FCF7-C49F-FA98-5590-57DB727956C7}"/>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2" name="Arrow: Right 21">
              <a:hlinkClick r:id="" action="ppaction://hlinkshowjump?jump=nextslide"/>
              <a:extLst>
                <a:ext uri="{FF2B5EF4-FFF2-40B4-BE49-F238E27FC236}">
                  <a16:creationId xmlns:a16="http://schemas.microsoft.com/office/drawing/2014/main" id="{FA1B6F95-1206-E584-CDA2-D2CB50B893F6}"/>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5" name="Group 24">
            <a:extLst>
              <a:ext uri="{FF2B5EF4-FFF2-40B4-BE49-F238E27FC236}">
                <a16:creationId xmlns:a16="http://schemas.microsoft.com/office/drawing/2014/main" id="{9D2D7633-F02E-B2BE-6AC7-49686327A020}"/>
              </a:ext>
            </a:extLst>
          </p:cNvPr>
          <p:cNvGrpSpPr/>
          <p:nvPr/>
        </p:nvGrpSpPr>
        <p:grpSpPr>
          <a:xfrm>
            <a:off x="355104" y="6203422"/>
            <a:ext cx="403575" cy="395844"/>
            <a:chOff x="384682" y="5923214"/>
            <a:chExt cx="629425" cy="617367"/>
          </a:xfrm>
        </p:grpSpPr>
        <p:sp>
          <p:nvSpPr>
            <p:cNvPr id="26" name="Oval 25">
              <a:hlinkClick r:id="" action="ppaction://hlinkshowjump?jump=previousslide"/>
              <a:extLst>
                <a:ext uri="{FF2B5EF4-FFF2-40B4-BE49-F238E27FC236}">
                  <a16:creationId xmlns:a16="http://schemas.microsoft.com/office/drawing/2014/main" id="{657B17F2-32A3-23F1-F05C-F1163730467E}"/>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hlinkClick r:id="" action="ppaction://hlinkshowjump?jump=previousslide"/>
              <a:extLst>
                <a:ext uri="{FF2B5EF4-FFF2-40B4-BE49-F238E27FC236}">
                  <a16:creationId xmlns:a16="http://schemas.microsoft.com/office/drawing/2014/main" id="{E1E9926C-B5C0-7C1D-571A-D818D7570161}"/>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258194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aerial view of a playground&#10;&#10;Description automatically generated">
            <a:extLst>
              <a:ext uri="{FF2B5EF4-FFF2-40B4-BE49-F238E27FC236}">
                <a16:creationId xmlns:a16="http://schemas.microsoft.com/office/drawing/2014/main" id="{8BB1C423-3C02-462C-581F-80A6F4A127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46864"/>
          </a:xfrm>
          <a:prstGeom prst="rect">
            <a:avLst/>
          </a:prstGeom>
        </p:spPr>
      </p:pic>
      <p:sp>
        <p:nvSpPr>
          <p:cNvPr id="10" name="TextBox 9">
            <a:extLst>
              <a:ext uri="{FF2B5EF4-FFF2-40B4-BE49-F238E27FC236}">
                <a16:creationId xmlns:a16="http://schemas.microsoft.com/office/drawing/2014/main" id="{81F6C80D-2514-2713-4EF6-5FC69F7F61A7}"/>
              </a:ext>
            </a:extLst>
          </p:cNvPr>
          <p:cNvSpPr txBox="1"/>
          <p:nvPr/>
        </p:nvSpPr>
        <p:spPr>
          <a:xfrm>
            <a:off x="0" y="351992"/>
            <a:ext cx="3544478" cy="1077218"/>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Drowning hazards away from home</a:t>
            </a:r>
          </a:p>
        </p:txBody>
      </p:sp>
      <p:grpSp>
        <p:nvGrpSpPr>
          <p:cNvPr id="20" name="Group 19">
            <a:extLst>
              <a:ext uri="{FF2B5EF4-FFF2-40B4-BE49-F238E27FC236}">
                <a16:creationId xmlns:a16="http://schemas.microsoft.com/office/drawing/2014/main" id="{A19BBC5D-59E7-6A37-0558-8D8ECA2EA5AD}"/>
              </a:ext>
            </a:extLst>
          </p:cNvPr>
          <p:cNvGrpSpPr/>
          <p:nvPr/>
        </p:nvGrpSpPr>
        <p:grpSpPr>
          <a:xfrm>
            <a:off x="11426971" y="6235173"/>
            <a:ext cx="403575" cy="395844"/>
            <a:chOff x="11077225" y="5923214"/>
            <a:chExt cx="629425" cy="617367"/>
          </a:xfrm>
        </p:grpSpPr>
        <p:grpSp>
          <p:nvGrpSpPr>
            <p:cNvPr id="21" name="Group 20">
              <a:extLst>
                <a:ext uri="{FF2B5EF4-FFF2-40B4-BE49-F238E27FC236}">
                  <a16:creationId xmlns:a16="http://schemas.microsoft.com/office/drawing/2014/main" id="{46E3E6A7-3348-8B70-792E-0543D8707674}"/>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3" name="Oval 22">
                <a:hlinkClick r:id="" action="ppaction://hlinkshowjump?jump=nextslide"/>
                <a:extLst>
                  <a:ext uri="{FF2B5EF4-FFF2-40B4-BE49-F238E27FC236}">
                    <a16:creationId xmlns:a16="http://schemas.microsoft.com/office/drawing/2014/main" id="{FB13B373-A324-BF18-61EB-1AE557FB2DA2}"/>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4" name="Arrow: Right 23">
                <a:extLst>
                  <a:ext uri="{FF2B5EF4-FFF2-40B4-BE49-F238E27FC236}">
                    <a16:creationId xmlns:a16="http://schemas.microsoft.com/office/drawing/2014/main" id="{01E43A41-9D22-C96C-A967-C54B4B948D91}"/>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2" name="Arrow: Right 21">
              <a:hlinkClick r:id="" action="ppaction://hlinkshowjump?jump=nextslide"/>
              <a:extLst>
                <a:ext uri="{FF2B5EF4-FFF2-40B4-BE49-F238E27FC236}">
                  <a16:creationId xmlns:a16="http://schemas.microsoft.com/office/drawing/2014/main" id="{F884DB1E-586F-AE9C-69AE-A311AB1DF95D}"/>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5" name="Group 24">
            <a:extLst>
              <a:ext uri="{FF2B5EF4-FFF2-40B4-BE49-F238E27FC236}">
                <a16:creationId xmlns:a16="http://schemas.microsoft.com/office/drawing/2014/main" id="{52BD8729-543F-0396-2765-9725F6DA5AB1}"/>
              </a:ext>
            </a:extLst>
          </p:cNvPr>
          <p:cNvGrpSpPr/>
          <p:nvPr/>
        </p:nvGrpSpPr>
        <p:grpSpPr>
          <a:xfrm>
            <a:off x="289675" y="6235173"/>
            <a:ext cx="403575" cy="395844"/>
            <a:chOff x="384682" y="5923214"/>
            <a:chExt cx="629425" cy="617367"/>
          </a:xfrm>
        </p:grpSpPr>
        <p:sp>
          <p:nvSpPr>
            <p:cNvPr id="26" name="Oval 25">
              <a:hlinkClick r:id="" action="ppaction://hlinkshowjump?jump=previousslide"/>
              <a:extLst>
                <a:ext uri="{FF2B5EF4-FFF2-40B4-BE49-F238E27FC236}">
                  <a16:creationId xmlns:a16="http://schemas.microsoft.com/office/drawing/2014/main" id="{B48A4BC5-07BD-82D4-9676-B13898BEDCCC}"/>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hlinkClick r:id="" action="ppaction://hlinkshowjump?jump=previousslide"/>
              <a:extLst>
                <a:ext uri="{FF2B5EF4-FFF2-40B4-BE49-F238E27FC236}">
                  <a16:creationId xmlns:a16="http://schemas.microsoft.com/office/drawing/2014/main" id="{704A3185-31A2-1968-A73B-D2ED99B5F897}"/>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681825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in a body of water&#10;&#10;Description automatically generated">
            <a:extLst>
              <a:ext uri="{FF2B5EF4-FFF2-40B4-BE49-F238E27FC236}">
                <a16:creationId xmlns:a16="http://schemas.microsoft.com/office/drawing/2014/main" id="{786F2B7A-7010-5B83-52F8-50FEE10B2AA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5486400" cy="6864379"/>
          </a:xfrm>
          <a:prstGeom prst="rect">
            <a:avLst/>
          </a:prstGeom>
        </p:spPr>
      </p:pic>
      <p:sp>
        <p:nvSpPr>
          <p:cNvPr id="10" name="TextBox 9">
            <a:extLst>
              <a:ext uri="{FF2B5EF4-FFF2-40B4-BE49-F238E27FC236}">
                <a16:creationId xmlns:a16="http://schemas.microsoft.com/office/drawing/2014/main" id="{81F6C80D-2514-2713-4EF6-5FC69F7F61A7}"/>
              </a:ext>
            </a:extLst>
          </p:cNvPr>
          <p:cNvSpPr txBox="1"/>
          <p:nvPr/>
        </p:nvSpPr>
        <p:spPr>
          <a:xfrm>
            <a:off x="5486400" y="351992"/>
            <a:ext cx="6705601"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Public pools</a:t>
            </a:r>
          </a:p>
        </p:txBody>
      </p:sp>
      <p:sp>
        <p:nvSpPr>
          <p:cNvPr id="14" name="TextBox 13">
            <a:extLst>
              <a:ext uri="{FF2B5EF4-FFF2-40B4-BE49-F238E27FC236}">
                <a16:creationId xmlns:a16="http://schemas.microsoft.com/office/drawing/2014/main" id="{6CCFC75F-7F4E-057F-B080-BA5CF0A739B5}"/>
              </a:ext>
            </a:extLst>
          </p:cNvPr>
          <p:cNvSpPr txBox="1"/>
          <p:nvPr/>
        </p:nvSpPr>
        <p:spPr>
          <a:xfrm>
            <a:off x="5957739" y="1984963"/>
            <a:ext cx="6127422" cy="2308324"/>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54585F"/>
                </a:solidFill>
                <a:latin typeface="Calibri" panose="020F0502020204030204" pitchFamily="34" charset="0"/>
              </a:rPr>
              <a:t>Public pools are high-risk drowning areas for children. </a:t>
            </a:r>
          </a:p>
          <a:p>
            <a:pPr marL="285750" indent="-285750">
              <a:buFont typeface="Arial" panose="020B0604020202020204" pitchFamily="34" charset="0"/>
              <a:buChar char="•"/>
            </a:pPr>
            <a:endParaRPr lang="en-AU" sz="1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Children aged 5 to 14 years have the highest fatal drowning rates compared to . </a:t>
            </a:r>
          </a:p>
          <a:p>
            <a:pPr marL="285750" indent="-285750">
              <a:buFont typeface="Arial" panose="020B0604020202020204" pitchFamily="34" charset="0"/>
              <a:buChar char="•"/>
            </a:pPr>
            <a:endParaRPr lang="en-AU" sz="1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 lack of direct supervision by a parent or caregiver is believed to be a contributing factor in 70% of all drowning deaths at public pools. </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1EF5E167-77AC-6EE2-3F2E-662B466BDAB5}"/>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44B4D3FD-4FEE-FAA2-7B4E-ABAD7D0D4BD6}"/>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1605DEA3-3DAE-7F4A-341E-6E3E7CEAF2D6}"/>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9B7830A5-F7FA-966A-8327-CC9A2E6AD0A3}"/>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5DA8CAED-BDE7-00EA-32E0-BE2D289ABFD9}"/>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17F96700-65C9-E9E8-4CEE-6E8DF887C554}"/>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F1909C6B-8B0B-8C20-12CE-84755D94F042}"/>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585078FE-4EB1-5141-3E57-4ED2D3C2199B}"/>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349272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1F6C80D-2514-2713-4EF6-5FC69F7F61A7}"/>
              </a:ext>
            </a:extLst>
          </p:cNvPr>
          <p:cNvSpPr txBox="1"/>
          <p:nvPr/>
        </p:nvSpPr>
        <p:spPr>
          <a:xfrm>
            <a:off x="0" y="351992"/>
            <a:ext cx="12192000"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Public pools</a:t>
            </a:r>
          </a:p>
        </p:txBody>
      </p:sp>
      <p:sp>
        <p:nvSpPr>
          <p:cNvPr id="12" name="TextBox 11">
            <a:extLst>
              <a:ext uri="{FF2B5EF4-FFF2-40B4-BE49-F238E27FC236}">
                <a16:creationId xmlns:a16="http://schemas.microsoft.com/office/drawing/2014/main" id="{7788936B-2235-0797-D684-4CE51E90F6F2}"/>
              </a:ext>
            </a:extLst>
          </p:cNvPr>
          <p:cNvSpPr txBox="1"/>
          <p:nvPr/>
        </p:nvSpPr>
        <p:spPr>
          <a:xfrm>
            <a:off x="808346" y="1305341"/>
            <a:ext cx="6714243" cy="3970318"/>
          </a:xfrm>
          <a:prstGeom prst="rect">
            <a:avLst/>
          </a:prstGeom>
          <a:noFill/>
        </p:spPr>
        <p:txBody>
          <a:bodyPr wrap="square">
            <a:spAutoFit/>
          </a:bodyPr>
          <a:lstStyle/>
          <a:p>
            <a:r>
              <a:rPr lang="en-US" sz="1800" dirty="0">
                <a:solidFill>
                  <a:srgbClr val="54585F"/>
                </a:solidFill>
                <a:latin typeface="Calibri" panose="020F0502020204030204" pitchFamily="34" charset="0"/>
              </a:rPr>
              <a:t>Parents and caregivers can reduce the risk of drowning at public pools by:</a:t>
            </a:r>
          </a:p>
          <a:p>
            <a:pPr marL="536575" indent="-285750">
              <a:buFont typeface="Arial" panose="020B0604020202020204" pitchFamily="34" charset="0"/>
              <a:buChar char="•"/>
            </a:pPr>
            <a:r>
              <a:rPr lang="en-US" sz="1800" dirty="0">
                <a:solidFill>
                  <a:srgbClr val="54585F"/>
                </a:solidFill>
                <a:latin typeface="Calibri" panose="020F0502020204030204" pitchFamily="34" charset="0"/>
              </a:rPr>
              <a:t>providing the children in their care with active supervision, children need </a:t>
            </a:r>
            <a:r>
              <a:rPr lang="en-US" sz="1800" b="1" dirty="0">
                <a:solidFill>
                  <a:srgbClr val="54585F"/>
                </a:solidFill>
                <a:latin typeface="Calibri" panose="020F0502020204030204" pitchFamily="34" charset="0"/>
              </a:rPr>
              <a:t>‘all of your attention all of the time’</a:t>
            </a:r>
          </a:p>
          <a:p>
            <a:pPr marL="536575" indent="-285750">
              <a:buFont typeface="Arial" panose="020B0604020202020204" pitchFamily="34" charset="0"/>
              <a:buChar char="•"/>
            </a:pPr>
            <a:r>
              <a:rPr lang="en-US" sz="1800" b="0" dirty="0">
                <a:solidFill>
                  <a:srgbClr val="54585F"/>
                </a:solidFill>
                <a:latin typeface="Calibri" panose="020F0502020204030204" pitchFamily="34" charset="0"/>
              </a:rPr>
              <a:t>remaining responsible for the wellbeing and safety of the children in their care - lifeguards are not babysitters</a:t>
            </a:r>
          </a:p>
          <a:p>
            <a:pPr marL="536575" indent="-285750">
              <a:buFont typeface="Arial" panose="020B0604020202020204" pitchFamily="34" charset="0"/>
              <a:buChar char="•"/>
            </a:pPr>
            <a:r>
              <a:rPr lang="en-US" sz="1800" b="0" dirty="0">
                <a:solidFill>
                  <a:srgbClr val="54585F"/>
                </a:solidFill>
                <a:latin typeface="Calibri" panose="020F0502020204030204" pitchFamily="34" charset="0"/>
              </a:rPr>
              <a:t>never leaving children unsupervised or in the care of older children</a:t>
            </a:r>
          </a:p>
          <a:p>
            <a:pPr marL="536575" indent="-285750">
              <a:buFont typeface="Arial" panose="020B0604020202020204" pitchFamily="34" charset="0"/>
              <a:buChar char="•"/>
            </a:pPr>
            <a:r>
              <a:rPr lang="en-US" sz="1800" b="0" dirty="0">
                <a:solidFill>
                  <a:srgbClr val="54585F"/>
                </a:solidFill>
                <a:latin typeface="Calibri" panose="020F0502020204030204" pitchFamily="34" charset="0"/>
              </a:rPr>
              <a:t>always being in the water and within arm’s reach for 0-5 year old's and non-swimmers</a:t>
            </a:r>
          </a:p>
          <a:p>
            <a:pPr marL="536575" indent="-285750">
              <a:buFont typeface="Arial" panose="020B0604020202020204" pitchFamily="34" charset="0"/>
              <a:buChar char="•"/>
            </a:pPr>
            <a:r>
              <a:rPr lang="en-US" sz="1800" b="0" dirty="0">
                <a:solidFill>
                  <a:srgbClr val="54585F"/>
                </a:solidFill>
                <a:latin typeface="Calibri" panose="020F0502020204030204" pitchFamily="34" charset="0"/>
              </a:rPr>
              <a:t>engaging with the child such as playing with them or talking to them while swimming</a:t>
            </a:r>
          </a:p>
          <a:p>
            <a:pPr marL="536575" indent="-285750">
              <a:buFont typeface="Arial" panose="020B0604020202020204" pitchFamily="34" charset="0"/>
              <a:buChar char="•"/>
            </a:pPr>
            <a:r>
              <a:rPr lang="en-US" sz="1800" b="0" dirty="0">
                <a:solidFill>
                  <a:srgbClr val="54585F"/>
                </a:solidFill>
                <a:latin typeface="Calibri" panose="020F0502020204030204" pitchFamily="34" charset="0"/>
              </a:rPr>
              <a:t>getting dressed into swimwear prior to entering the pool area to reduce the need to leave children unattended to go and change.</a:t>
            </a:r>
            <a:endParaRPr lang="en-US" sz="1000" b="0" dirty="0">
              <a:solidFill>
                <a:prstClr val="black"/>
              </a:solidFill>
              <a:latin typeface="Microsoft Sans Serif" panose="020B0604020202020204" pitchFamily="34" charset="0"/>
            </a:endParaRPr>
          </a:p>
        </p:txBody>
      </p:sp>
      <p:pic>
        <p:nvPicPr>
          <p:cNvPr id="16" name="Picture 15" descr="A green post-it note with a pin&#10;&#10;Description automatically generated">
            <a:extLst>
              <a:ext uri="{FF2B5EF4-FFF2-40B4-BE49-F238E27FC236}">
                <a16:creationId xmlns:a16="http://schemas.microsoft.com/office/drawing/2014/main" id="{51CAD4DC-AD8A-00BF-9857-2CBB61078D7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93930" y="1770157"/>
            <a:ext cx="4047519" cy="3970318"/>
          </a:xfrm>
          <a:prstGeom prst="rect">
            <a:avLst/>
          </a:prstGeom>
        </p:spPr>
      </p:pic>
      <p:sp>
        <p:nvSpPr>
          <p:cNvPr id="18" name="TextBox 17">
            <a:extLst>
              <a:ext uri="{FF2B5EF4-FFF2-40B4-BE49-F238E27FC236}">
                <a16:creationId xmlns:a16="http://schemas.microsoft.com/office/drawing/2014/main" id="{CFD9FD94-41D4-94E7-3ABB-9C789FDE17A0}"/>
              </a:ext>
            </a:extLst>
          </p:cNvPr>
          <p:cNvSpPr txBox="1"/>
          <p:nvPr/>
        </p:nvSpPr>
        <p:spPr>
          <a:xfrm rot="467737">
            <a:off x="8395654" y="2225681"/>
            <a:ext cx="2691934" cy="1815882"/>
          </a:xfrm>
          <a:prstGeom prst="rect">
            <a:avLst/>
          </a:prstGeom>
          <a:noFill/>
        </p:spPr>
        <p:txBody>
          <a:bodyPr wrap="square">
            <a:spAutoFit/>
          </a:bodyPr>
          <a:lstStyle/>
          <a:p>
            <a:r>
              <a:rPr lang="en-US" sz="1600" b="1" dirty="0">
                <a:solidFill>
                  <a:srgbClr val="FFFFFF"/>
                </a:solidFill>
                <a:latin typeface="Ink Free" panose="03080402000500000000" pitchFamily="66" charset="0"/>
              </a:rPr>
              <a:t>Note: children in the care of the Director-General (on a child protection order) must be supervised by a person 18 years or older at all times, regardless of the child's age or public pool rules.</a:t>
            </a:r>
            <a:endParaRPr lang="en-US" sz="900" b="1" dirty="0">
              <a:solidFill>
                <a:prstClr val="black"/>
              </a:solidFill>
              <a:latin typeface="Microsoft Sans Serif" panose="020B0604020202020204" pitchFamily="34" charset="0"/>
            </a:endParaRPr>
          </a:p>
        </p:txBody>
      </p:sp>
      <p:grpSp>
        <p:nvGrpSpPr>
          <p:cNvPr id="22" name="Group 21">
            <a:extLst>
              <a:ext uri="{FF2B5EF4-FFF2-40B4-BE49-F238E27FC236}">
                <a16:creationId xmlns:a16="http://schemas.microsoft.com/office/drawing/2014/main" id="{AE9B9710-C9C9-6518-160C-E0B0959E58F3}"/>
              </a:ext>
            </a:extLst>
          </p:cNvPr>
          <p:cNvGrpSpPr/>
          <p:nvPr/>
        </p:nvGrpSpPr>
        <p:grpSpPr>
          <a:xfrm>
            <a:off x="11426971" y="6235173"/>
            <a:ext cx="403575" cy="395844"/>
            <a:chOff x="11077225" y="5923214"/>
            <a:chExt cx="629425" cy="617367"/>
          </a:xfrm>
        </p:grpSpPr>
        <p:grpSp>
          <p:nvGrpSpPr>
            <p:cNvPr id="23" name="Group 22">
              <a:extLst>
                <a:ext uri="{FF2B5EF4-FFF2-40B4-BE49-F238E27FC236}">
                  <a16:creationId xmlns:a16="http://schemas.microsoft.com/office/drawing/2014/main" id="{CB24C3C3-71E3-3727-9792-B4E1DCBA3A87}"/>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5" name="Oval 24">
                <a:hlinkClick r:id="" action="ppaction://hlinkshowjump?jump=nextslide"/>
                <a:extLst>
                  <a:ext uri="{FF2B5EF4-FFF2-40B4-BE49-F238E27FC236}">
                    <a16:creationId xmlns:a16="http://schemas.microsoft.com/office/drawing/2014/main" id="{EA333D70-9F70-8A93-462A-651C90AA8103}"/>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6" name="Arrow: Right 25">
                <a:extLst>
                  <a:ext uri="{FF2B5EF4-FFF2-40B4-BE49-F238E27FC236}">
                    <a16:creationId xmlns:a16="http://schemas.microsoft.com/office/drawing/2014/main" id="{94E360B3-B8DF-E9F8-B03D-24012FF019CE}"/>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Arrow: Right 23">
              <a:hlinkClick r:id="" action="ppaction://hlinkshowjump?jump=nextslide"/>
              <a:extLst>
                <a:ext uri="{FF2B5EF4-FFF2-40B4-BE49-F238E27FC236}">
                  <a16:creationId xmlns:a16="http://schemas.microsoft.com/office/drawing/2014/main" id="{2571976C-802B-FEE5-B67A-7A982D327C06}"/>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 name="Group 26">
            <a:extLst>
              <a:ext uri="{FF2B5EF4-FFF2-40B4-BE49-F238E27FC236}">
                <a16:creationId xmlns:a16="http://schemas.microsoft.com/office/drawing/2014/main" id="{EFCC61C6-024D-3A23-37B4-284C91804E7D}"/>
              </a:ext>
            </a:extLst>
          </p:cNvPr>
          <p:cNvGrpSpPr/>
          <p:nvPr/>
        </p:nvGrpSpPr>
        <p:grpSpPr>
          <a:xfrm>
            <a:off x="289675" y="6235173"/>
            <a:ext cx="403575" cy="395844"/>
            <a:chOff x="384682" y="5923214"/>
            <a:chExt cx="629425" cy="617367"/>
          </a:xfrm>
        </p:grpSpPr>
        <p:sp>
          <p:nvSpPr>
            <p:cNvPr id="28" name="Oval 27">
              <a:hlinkClick r:id="" action="ppaction://hlinkshowjump?jump=previousslide"/>
              <a:extLst>
                <a:ext uri="{FF2B5EF4-FFF2-40B4-BE49-F238E27FC236}">
                  <a16:creationId xmlns:a16="http://schemas.microsoft.com/office/drawing/2014/main" id="{5279527D-A937-A764-7950-69C5D421F289}"/>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9" name="Arrow: Right 28">
              <a:hlinkClick r:id="" action="ppaction://hlinkshowjump?jump=previousslide"/>
              <a:extLst>
                <a:ext uri="{FF2B5EF4-FFF2-40B4-BE49-F238E27FC236}">
                  <a16:creationId xmlns:a16="http://schemas.microsoft.com/office/drawing/2014/main" id="{DBD0FD01-6FB3-97FE-FB3F-80773A7697A2}"/>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084440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hild sitting in a pool with water on her legs&#10;&#10;Description automatically generated">
            <a:extLst>
              <a:ext uri="{FF2B5EF4-FFF2-40B4-BE49-F238E27FC236}">
                <a16:creationId xmlns:a16="http://schemas.microsoft.com/office/drawing/2014/main" id="{D31FDBDA-71C0-25A7-6978-B61468F4EB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5208" y="0"/>
            <a:ext cx="6666792" cy="6858000"/>
          </a:xfrm>
          <a:prstGeom prst="rect">
            <a:avLst/>
          </a:prstGeom>
        </p:spPr>
      </p:pic>
      <p:sp>
        <p:nvSpPr>
          <p:cNvPr id="10" name="TextBox 9">
            <a:extLst>
              <a:ext uri="{FF2B5EF4-FFF2-40B4-BE49-F238E27FC236}">
                <a16:creationId xmlns:a16="http://schemas.microsoft.com/office/drawing/2014/main" id="{81F6C80D-2514-2713-4EF6-5FC69F7F61A7}"/>
              </a:ext>
            </a:extLst>
          </p:cNvPr>
          <p:cNvSpPr txBox="1"/>
          <p:nvPr/>
        </p:nvSpPr>
        <p:spPr>
          <a:xfrm>
            <a:off x="10849" y="351992"/>
            <a:ext cx="3157979"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Public pools</a:t>
            </a:r>
          </a:p>
        </p:txBody>
      </p:sp>
      <p:sp>
        <p:nvSpPr>
          <p:cNvPr id="14" name="TextBox 13">
            <a:extLst>
              <a:ext uri="{FF2B5EF4-FFF2-40B4-BE49-F238E27FC236}">
                <a16:creationId xmlns:a16="http://schemas.microsoft.com/office/drawing/2014/main" id="{E3B5F3D6-ED65-C331-6107-FE06623A78AC}"/>
              </a:ext>
            </a:extLst>
          </p:cNvPr>
          <p:cNvSpPr txBox="1"/>
          <p:nvPr/>
        </p:nvSpPr>
        <p:spPr>
          <a:xfrm>
            <a:off x="491462" y="1463687"/>
            <a:ext cx="5174047" cy="3139321"/>
          </a:xfrm>
          <a:prstGeom prst="rect">
            <a:avLst/>
          </a:prstGeom>
          <a:noFill/>
        </p:spPr>
        <p:txBody>
          <a:bodyPr wrap="square">
            <a:spAutoFit/>
          </a:bodyPr>
          <a:lstStyle/>
          <a:p>
            <a:r>
              <a:rPr lang="en-US" sz="1800" dirty="0">
                <a:solidFill>
                  <a:srgbClr val="54585F"/>
                </a:solidFill>
                <a:latin typeface="Calibri" panose="020F0502020204030204" pitchFamily="34" charset="0"/>
              </a:rPr>
              <a:t>Note: Children aged 6–10 years require active supervision, so parents or caregivers must be prepared to enter the water with children in this age group.</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For children aged 11–14 years, it is recommended that parents or caregivers regularly check on their activities in and around water by physically going to their location, as this age group is still at risk of drowning despite having a higher degree of independence.</a:t>
            </a:r>
            <a:endParaRPr lang="en-US" sz="1000" dirty="0">
              <a:solidFill>
                <a:prstClr val="black"/>
              </a:solidFill>
              <a:latin typeface="Microsoft Sans Serif" panose="020B0604020202020204" pitchFamily="34" charset="0"/>
            </a:endParaRPr>
          </a:p>
        </p:txBody>
      </p:sp>
      <p:sp>
        <p:nvSpPr>
          <p:cNvPr id="15" name="Rectangle 14">
            <a:extLst>
              <a:ext uri="{FF2B5EF4-FFF2-40B4-BE49-F238E27FC236}">
                <a16:creationId xmlns:a16="http://schemas.microsoft.com/office/drawing/2014/main" id="{B8285A0F-A19C-02A9-A070-C134A70FD8A1}"/>
              </a:ext>
            </a:extLst>
          </p:cNvPr>
          <p:cNvSpPr/>
          <p:nvPr/>
        </p:nvSpPr>
        <p:spPr>
          <a:xfrm>
            <a:off x="336394" y="4916241"/>
            <a:ext cx="5343883" cy="837618"/>
          </a:xfrm>
          <a:prstGeom prst="rect">
            <a:avLst/>
          </a:prstGeom>
          <a:noFill/>
          <a:ln w="28575">
            <a:solidFill>
              <a:srgbClr val="EEA4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5963"/>
            <a:r>
              <a:rPr lang="en-US" sz="1200" dirty="0">
                <a:solidFill>
                  <a:srgbClr val="010101"/>
                </a:solidFill>
                <a:latin typeface="Calibri" panose="020F0502020204030204" pitchFamily="34" charset="0"/>
              </a:rPr>
              <a:t>Visit the Royal Life Saving Australia’s webpage, </a:t>
            </a:r>
            <a:r>
              <a:rPr lang="en-US" sz="1200" u="sng" dirty="0">
                <a:solidFill>
                  <a:srgbClr val="0664C1"/>
                </a:solidFill>
                <a:latin typeface="Calibri" panose="020F0502020204030204" pitchFamily="34" charset="0"/>
                <a:hlinkClick r:id="rId3"/>
              </a:rPr>
              <a:t>Keep Watch at Public Pools</a:t>
            </a:r>
            <a:r>
              <a:rPr lang="en-US" sz="1200" dirty="0">
                <a:solidFill>
                  <a:srgbClr val="010101"/>
                </a:solidFill>
                <a:latin typeface="Calibri" panose="020F0502020204030204" pitchFamily="34" charset="0"/>
              </a:rPr>
              <a:t>, for more information and resources promoting water safety at public pools. </a:t>
            </a:r>
            <a:endParaRPr lang="en-US" sz="1200" dirty="0">
              <a:solidFill>
                <a:prstClr val="black"/>
              </a:solidFill>
              <a:latin typeface="Microsoft Sans Serif" panose="020B0604020202020204" pitchFamily="34" charset="0"/>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7D2AD43F-9546-F5E1-13EB-9CE00EDD8C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591" y="5049731"/>
            <a:ext cx="618839" cy="586830"/>
          </a:xfrm>
          <a:prstGeom prst="rect">
            <a:avLst/>
          </a:prstGeom>
        </p:spPr>
      </p:pic>
      <p:grpSp>
        <p:nvGrpSpPr>
          <p:cNvPr id="23" name="Group 22">
            <a:extLst>
              <a:ext uri="{FF2B5EF4-FFF2-40B4-BE49-F238E27FC236}">
                <a16:creationId xmlns:a16="http://schemas.microsoft.com/office/drawing/2014/main" id="{2FF00E07-7153-306C-BBA2-AEE369CFEFC0}"/>
              </a:ext>
            </a:extLst>
          </p:cNvPr>
          <p:cNvGrpSpPr/>
          <p:nvPr/>
        </p:nvGrpSpPr>
        <p:grpSpPr>
          <a:xfrm>
            <a:off x="11426971" y="6235173"/>
            <a:ext cx="403575" cy="395844"/>
            <a:chOff x="11077225" y="5923214"/>
            <a:chExt cx="629425" cy="617367"/>
          </a:xfrm>
        </p:grpSpPr>
        <p:grpSp>
          <p:nvGrpSpPr>
            <p:cNvPr id="24" name="Group 23">
              <a:extLst>
                <a:ext uri="{FF2B5EF4-FFF2-40B4-BE49-F238E27FC236}">
                  <a16:creationId xmlns:a16="http://schemas.microsoft.com/office/drawing/2014/main" id="{9550B0D9-0207-C47B-03CE-B412C1E9898F}"/>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6" name="Oval 25">
                <a:hlinkClick r:id="" action="ppaction://hlinkshowjump?jump=nextslide"/>
                <a:extLst>
                  <a:ext uri="{FF2B5EF4-FFF2-40B4-BE49-F238E27FC236}">
                    <a16:creationId xmlns:a16="http://schemas.microsoft.com/office/drawing/2014/main" id="{0E900840-B6B6-39D5-40AA-4C0C5D099E2C}"/>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7" name="Arrow: Right 26">
                <a:extLst>
                  <a:ext uri="{FF2B5EF4-FFF2-40B4-BE49-F238E27FC236}">
                    <a16:creationId xmlns:a16="http://schemas.microsoft.com/office/drawing/2014/main" id="{2987BA19-EF68-4773-C811-1D2D574CBB21}"/>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5" name="Arrow: Right 24">
              <a:hlinkClick r:id="" action="ppaction://hlinkshowjump?jump=nextslide"/>
              <a:extLst>
                <a:ext uri="{FF2B5EF4-FFF2-40B4-BE49-F238E27FC236}">
                  <a16:creationId xmlns:a16="http://schemas.microsoft.com/office/drawing/2014/main" id="{F2284ACE-4D59-B581-3FB7-5FE0564A7EE4}"/>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8" name="Group 27">
            <a:extLst>
              <a:ext uri="{FF2B5EF4-FFF2-40B4-BE49-F238E27FC236}">
                <a16:creationId xmlns:a16="http://schemas.microsoft.com/office/drawing/2014/main" id="{4B30B6BF-C017-D3ED-4F04-AEDE08D64377}"/>
              </a:ext>
            </a:extLst>
          </p:cNvPr>
          <p:cNvGrpSpPr/>
          <p:nvPr/>
        </p:nvGrpSpPr>
        <p:grpSpPr>
          <a:xfrm>
            <a:off x="289675" y="6235173"/>
            <a:ext cx="403575" cy="395844"/>
            <a:chOff x="384682" y="5923214"/>
            <a:chExt cx="629425" cy="617367"/>
          </a:xfrm>
        </p:grpSpPr>
        <p:sp>
          <p:nvSpPr>
            <p:cNvPr id="29" name="Oval 28">
              <a:hlinkClick r:id="" action="ppaction://hlinkshowjump?jump=previousslide"/>
              <a:extLst>
                <a:ext uri="{FF2B5EF4-FFF2-40B4-BE49-F238E27FC236}">
                  <a16:creationId xmlns:a16="http://schemas.microsoft.com/office/drawing/2014/main" id="{A51D9727-0ACB-A2F8-FC60-FAAE2D1C50B0}"/>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0" name="Arrow: Right 29">
              <a:hlinkClick r:id="" action="ppaction://hlinkshowjump?jump=previousslide"/>
              <a:extLst>
                <a:ext uri="{FF2B5EF4-FFF2-40B4-BE49-F238E27FC236}">
                  <a16:creationId xmlns:a16="http://schemas.microsoft.com/office/drawing/2014/main" id="{3E3D4A04-2D85-6978-5D96-A5D0CDE23F21}"/>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44395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1F6C80D-2514-2713-4EF6-5FC69F7F61A7}"/>
              </a:ext>
            </a:extLst>
          </p:cNvPr>
          <p:cNvSpPr txBox="1"/>
          <p:nvPr/>
        </p:nvSpPr>
        <p:spPr>
          <a:xfrm>
            <a:off x="0" y="411671"/>
            <a:ext cx="5203596"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Flood water or heavy rain</a:t>
            </a:r>
          </a:p>
        </p:txBody>
      </p:sp>
      <p:pic>
        <p:nvPicPr>
          <p:cNvPr id="12" name="Picture 11" descr="Two kids walking in the rain with umbrellas&#10;&#10;Description automatically generated">
            <a:extLst>
              <a:ext uri="{FF2B5EF4-FFF2-40B4-BE49-F238E27FC236}">
                <a16:creationId xmlns:a16="http://schemas.microsoft.com/office/drawing/2014/main" id="{AA3F039E-5B70-1F46-3145-8C4C4279A37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8505" y="0"/>
            <a:ext cx="6883495" cy="6858000"/>
          </a:xfrm>
          <a:prstGeom prst="rect">
            <a:avLst/>
          </a:prstGeom>
        </p:spPr>
      </p:pic>
      <p:sp>
        <p:nvSpPr>
          <p:cNvPr id="14" name="TextBox 13">
            <a:extLst>
              <a:ext uri="{FF2B5EF4-FFF2-40B4-BE49-F238E27FC236}">
                <a16:creationId xmlns:a16="http://schemas.microsoft.com/office/drawing/2014/main" id="{CEBE62E1-88A1-2D7A-6330-541E5FC5CCF0}"/>
              </a:ext>
            </a:extLst>
          </p:cNvPr>
          <p:cNvSpPr txBox="1"/>
          <p:nvPr/>
        </p:nvSpPr>
        <p:spPr>
          <a:xfrm>
            <a:off x="585884" y="2136338"/>
            <a:ext cx="4123847" cy="2585323"/>
          </a:xfrm>
          <a:prstGeom prst="rect">
            <a:avLst/>
          </a:prstGeom>
          <a:noFill/>
        </p:spPr>
        <p:txBody>
          <a:bodyPr wrap="square">
            <a:spAutoFit/>
          </a:bodyPr>
          <a:lstStyle/>
          <a:p>
            <a:r>
              <a:rPr lang="en-US" sz="1800" dirty="0">
                <a:solidFill>
                  <a:srgbClr val="54585F"/>
                </a:solidFill>
                <a:latin typeface="Calibri" panose="020F0502020204030204" pitchFamily="34" charset="0"/>
              </a:rPr>
              <a:t>Parents and caregivers should always have a backup plan for when heavy rain or flooding is likely to occur near school pick up time. </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A backup plan should reduce impulsive decision-making as potential risks have been considered for themselves and the children in their care.</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F183017A-1CB0-7B9B-C83F-47A3FE2469C8}"/>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3168A85C-3C68-AD60-3E5B-F5A8E63EE4E0}"/>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4069010E-CF34-8435-B168-F33FDD818AC8}"/>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96146DCC-B55B-CA64-7E1E-0568F07812D2}"/>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32F0C2CE-DD38-7B1E-AD08-EBF60EAF3FDF}"/>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55D95E61-4FCB-E00C-CC62-39591D081AB3}"/>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EEE0AD13-A64C-17BC-910A-22AAD5EDABE2}"/>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94BD9A70-ED90-9346-F856-B4260AC9A68A}"/>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069678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rs in a flooded street&#10;&#10;Description automatically generated">
            <a:extLst>
              <a:ext uri="{FF2B5EF4-FFF2-40B4-BE49-F238E27FC236}">
                <a16:creationId xmlns:a16="http://schemas.microsoft.com/office/drawing/2014/main" id="{0F626ABE-F325-9E94-4DD0-A50E30023C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4977353" cy="6866195"/>
          </a:xfrm>
          <a:prstGeom prst="rect">
            <a:avLst/>
          </a:prstGeom>
        </p:spPr>
      </p:pic>
      <p:sp>
        <p:nvSpPr>
          <p:cNvPr id="10" name="TextBox 9">
            <a:extLst>
              <a:ext uri="{FF2B5EF4-FFF2-40B4-BE49-F238E27FC236}">
                <a16:creationId xmlns:a16="http://schemas.microsoft.com/office/drawing/2014/main" id="{81F6C80D-2514-2713-4EF6-5FC69F7F61A7}"/>
              </a:ext>
            </a:extLst>
          </p:cNvPr>
          <p:cNvSpPr txBox="1"/>
          <p:nvPr/>
        </p:nvSpPr>
        <p:spPr>
          <a:xfrm>
            <a:off x="4977353" y="374046"/>
            <a:ext cx="7214648"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Flood water or heavy rain</a:t>
            </a:r>
          </a:p>
        </p:txBody>
      </p:sp>
      <p:sp>
        <p:nvSpPr>
          <p:cNvPr id="14" name="TextBox 13">
            <a:extLst>
              <a:ext uri="{FF2B5EF4-FFF2-40B4-BE49-F238E27FC236}">
                <a16:creationId xmlns:a16="http://schemas.microsoft.com/office/drawing/2014/main" id="{5B593B7B-5363-6644-1B91-C6834A655561}"/>
              </a:ext>
            </a:extLst>
          </p:cNvPr>
          <p:cNvSpPr txBox="1"/>
          <p:nvPr/>
        </p:nvSpPr>
        <p:spPr>
          <a:xfrm>
            <a:off x="5573115" y="1332867"/>
            <a:ext cx="6127422" cy="4585871"/>
          </a:xfrm>
          <a:prstGeom prst="rect">
            <a:avLst/>
          </a:prstGeom>
          <a:noFill/>
        </p:spPr>
        <p:txBody>
          <a:bodyPr wrap="square">
            <a:spAutoFit/>
          </a:bodyPr>
          <a:lstStyle/>
          <a:p>
            <a:r>
              <a:rPr lang="en-US" sz="1800" dirty="0">
                <a:solidFill>
                  <a:srgbClr val="54585F"/>
                </a:solidFill>
                <a:latin typeface="Calibri" panose="020F0502020204030204" pitchFamily="34" charset="0"/>
              </a:rPr>
              <a:t>Some things to remember about flood waters or heavy rain include:</a:t>
            </a:r>
          </a:p>
          <a:p>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never play in or drive into flood water – ‘If it’s flooded forget it’ it is difficult to judge the depth or speed of water</a:t>
            </a:r>
          </a:p>
          <a:p>
            <a:pPr marL="171450" indent="-171450">
              <a:buFont typeface="Arial" panose="020B0604020202020204" pitchFamily="34" charset="0"/>
              <a:buChar char="•"/>
            </a:pPr>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it is impossible to tell the condition of a road or bridge when it is under water</a:t>
            </a:r>
          </a:p>
          <a:p>
            <a:pPr marL="171450" indent="-171450">
              <a:buFont typeface="Arial" panose="020B0604020202020204" pitchFamily="34" charset="0"/>
              <a:buChar char="•"/>
            </a:pPr>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 strong current can lift a heavy vehicle off the road</a:t>
            </a:r>
          </a:p>
          <a:p>
            <a:pPr marL="171450" indent="-171450">
              <a:buFont typeface="Arial" panose="020B0604020202020204" pitchFamily="34" charset="0"/>
              <a:buChar char="•"/>
            </a:pPr>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children and adults have been swept away in cars by flood water</a:t>
            </a:r>
          </a:p>
          <a:p>
            <a:pPr marL="171450" indent="-171450">
              <a:buFont typeface="Arial" panose="020B0604020202020204" pitchFamily="34" charset="0"/>
              <a:buChar char="•"/>
            </a:pPr>
            <a:endParaRPr lang="en-AU" sz="800" dirty="0">
              <a:solidFill>
                <a:srgbClr val="54585F"/>
              </a:solidFill>
              <a:latin typeface="Calibri" panose="020F0502020204030204" pitchFamily="34" charset="0"/>
            </a:endParaRPr>
          </a:p>
          <a:p>
            <a:pPr marL="285750" indent="-285750">
              <a:buFont typeface="Arial" panose="020B0604020202020204" pitchFamily="34" charset="0"/>
              <a:buChar char="•"/>
            </a:pPr>
            <a:r>
              <a:rPr lang="en-US" sz="1800" dirty="0">
                <a:solidFill>
                  <a:srgbClr val="54585F"/>
                </a:solidFill>
                <a:latin typeface="Calibri" panose="020F0502020204030204" pitchFamily="34" charset="0"/>
              </a:rPr>
              <a:t>currents and flooded drains can pull and trap a person under water </a:t>
            </a:r>
          </a:p>
          <a:p>
            <a:pPr marL="285750" indent="-285750">
              <a:buFont typeface="Arial" panose="020B0604020202020204" pitchFamily="34" charset="0"/>
              <a:buChar char="•"/>
            </a:pPr>
            <a:r>
              <a:rPr lang="en-US" sz="1800" dirty="0">
                <a:solidFill>
                  <a:srgbClr val="54585F"/>
                </a:solidFill>
                <a:latin typeface="Calibri" panose="020F0502020204030204" pitchFamily="34" charset="0"/>
              </a:rPr>
              <a:t>adolescents are more likely to fatally drown in rural and remote locations such as rivers, creeks and weirs where water is moving or has a strong current. </a:t>
            </a:r>
            <a:endParaRPr lang="en-US" sz="1000" dirty="0">
              <a:solidFill>
                <a:prstClr val="black"/>
              </a:solidFill>
              <a:latin typeface="Microsoft Sans Serif" panose="020B0604020202020204" pitchFamily="34" charset="0"/>
            </a:endParaRPr>
          </a:p>
        </p:txBody>
      </p:sp>
      <p:grpSp>
        <p:nvGrpSpPr>
          <p:cNvPr id="21" name="Group 20">
            <a:extLst>
              <a:ext uri="{FF2B5EF4-FFF2-40B4-BE49-F238E27FC236}">
                <a16:creationId xmlns:a16="http://schemas.microsoft.com/office/drawing/2014/main" id="{7EEE4B84-5BC6-A032-9C62-2B54872A21B4}"/>
              </a:ext>
            </a:extLst>
          </p:cNvPr>
          <p:cNvGrpSpPr/>
          <p:nvPr/>
        </p:nvGrpSpPr>
        <p:grpSpPr>
          <a:xfrm>
            <a:off x="11426971" y="6235173"/>
            <a:ext cx="403575" cy="395844"/>
            <a:chOff x="11077225" y="5923214"/>
            <a:chExt cx="629425" cy="617367"/>
          </a:xfrm>
        </p:grpSpPr>
        <p:grpSp>
          <p:nvGrpSpPr>
            <p:cNvPr id="22" name="Group 21">
              <a:extLst>
                <a:ext uri="{FF2B5EF4-FFF2-40B4-BE49-F238E27FC236}">
                  <a16:creationId xmlns:a16="http://schemas.microsoft.com/office/drawing/2014/main" id="{C4B89096-77A6-C7FD-CC51-51C81FE0B038}"/>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4" name="Oval 23">
                <a:hlinkClick r:id="" action="ppaction://hlinkshowjump?jump=nextslide"/>
                <a:extLst>
                  <a:ext uri="{FF2B5EF4-FFF2-40B4-BE49-F238E27FC236}">
                    <a16:creationId xmlns:a16="http://schemas.microsoft.com/office/drawing/2014/main" id="{D3A07067-A171-D051-825A-B2A969F2AE1C}"/>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5" name="Arrow: Right 24">
                <a:extLst>
                  <a:ext uri="{FF2B5EF4-FFF2-40B4-BE49-F238E27FC236}">
                    <a16:creationId xmlns:a16="http://schemas.microsoft.com/office/drawing/2014/main" id="{C4EC061E-E97C-DBC3-8979-5F77D183F224}"/>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Arrow: Right 22">
              <a:hlinkClick r:id="" action="ppaction://hlinkshowjump?jump=nextslide"/>
              <a:extLst>
                <a:ext uri="{FF2B5EF4-FFF2-40B4-BE49-F238E27FC236}">
                  <a16:creationId xmlns:a16="http://schemas.microsoft.com/office/drawing/2014/main" id="{F2801FC2-E47C-506C-902E-3D862743AF12}"/>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DC0DE3A7-D768-2BC5-75C8-FA11E060CF34}"/>
              </a:ext>
            </a:extLst>
          </p:cNvPr>
          <p:cNvGrpSpPr/>
          <p:nvPr/>
        </p:nvGrpSpPr>
        <p:grpSpPr>
          <a:xfrm>
            <a:off x="289675" y="6235173"/>
            <a:ext cx="403575" cy="395844"/>
            <a:chOff x="384682" y="5923214"/>
            <a:chExt cx="629425" cy="617367"/>
          </a:xfrm>
        </p:grpSpPr>
        <p:sp>
          <p:nvSpPr>
            <p:cNvPr id="27" name="Oval 26">
              <a:hlinkClick r:id="" action="ppaction://hlinkshowjump?jump=previousslide"/>
              <a:extLst>
                <a:ext uri="{FF2B5EF4-FFF2-40B4-BE49-F238E27FC236}">
                  <a16:creationId xmlns:a16="http://schemas.microsoft.com/office/drawing/2014/main" id="{E3DF2454-27D5-6488-0328-DCCE77B237F3}"/>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8" name="Arrow: Right 27">
              <a:hlinkClick r:id="" action="ppaction://hlinkshowjump?jump=previousslide"/>
              <a:extLst>
                <a:ext uri="{FF2B5EF4-FFF2-40B4-BE49-F238E27FC236}">
                  <a16:creationId xmlns:a16="http://schemas.microsoft.com/office/drawing/2014/main" id="{A8C68C36-A5E0-8782-F5C6-B4B3CE9057C2}"/>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195216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ertificate of water safety awareness&#10;&#10;Description automatically generated">
            <a:extLst>
              <a:ext uri="{FF2B5EF4-FFF2-40B4-BE49-F238E27FC236}">
                <a16:creationId xmlns:a16="http://schemas.microsoft.com/office/drawing/2014/main" id="{F0A2D03C-A802-7BC7-9863-152F650D5E0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 y="0"/>
            <a:ext cx="5437539" cy="6867127"/>
          </a:xfrm>
          <a:prstGeom prst="rect">
            <a:avLst/>
          </a:prstGeom>
        </p:spPr>
      </p:pic>
      <p:sp>
        <p:nvSpPr>
          <p:cNvPr id="5" name="TextBox 4">
            <a:extLst>
              <a:ext uri="{FF2B5EF4-FFF2-40B4-BE49-F238E27FC236}">
                <a16:creationId xmlns:a16="http://schemas.microsoft.com/office/drawing/2014/main" id="{6908A25A-6475-9BCC-16F8-EFEA04839BFE}"/>
              </a:ext>
            </a:extLst>
          </p:cNvPr>
          <p:cNvSpPr txBox="1"/>
          <p:nvPr/>
        </p:nvSpPr>
        <p:spPr>
          <a:xfrm>
            <a:off x="5709661" y="306749"/>
            <a:ext cx="6482339" cy="707886"/>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AU" sz="4000" dirty="0"/>
              <a:t>Water Safety Certificate</a:t>
            </a:r>
          </a:p>
        </p:txBody>
      </p:sp>
      <p:sp>
        <p:nvSpPr>
          <p:cNvPr id="12" name="TextBox 11">
            <a:extLst>
              <a:ext uri="{FF2B5EF4-FFF2-40B4-BE49-F238E27FC236}">
                <a16:creationId xmlns:a16="http://schemas.microsoft.com/office/drawing/2014/main" id="{86315CAB-A93E-E8FB-B6B4-560A457AB1F1}"/>
              </a:ext>
            </a:extLst>
          </p:cNvPr>
          <p:cNvSpPr txBox="1"/>
          <p:nvPr/>
        </p:nvSpPr>
        <p:spPr>
          <a:xfrm>
            <a:off x="5786546" y="1962911"/>
            <a:ext cx="6128574" cy="3323987"/>
          </a:xfrm>
          <a:prstGeom prst="rect">
            <a:avLst/>
          </a:prstGeom>
          <a:noFill/>
        </p:spPr>
        <p:txBody>
          <a:bodyPr wrap="square">
            <a:spAutoFit/>
          </a:bodyPr>
          <a:lstStyle/>
          <a:p>
            <a:r>
              <a:rPr lang="en-US" sz="1800" dirty="0">
                <a:solidFill>
                  <a:srgbClr val="54585F"/>
                </a:solidFill>
                <a:latin typeface="Articulate" panose="02000503040000020004" pitchFamily="2" charset="0"/>
              </a:rPr>
              <a:t>Once you complete this training, please email or advise your Foster / Kinship care agency or Child Safety support worker.  You will need to provide a copy of your completed Quiz 1 and Quiz 2.</a:t>
            </a:r>
          </a:p>
          <a:p>
            <a:endParaRPr lang="en-AU" sz="1800" dirty="0">
              <a:solidFill>
                <a:srgbClr val="54585F"/>
              </a:solidFill>
              <a:latin typeface="Articulate" panose="02000503040000020004" pitchFamily="2" charset="0"/>
            </a:endParaRPr>
          </a:p>
          <a:p>
            <a:r>
              <a:rPr lang="en-US" sz="1800" dirty="0">
                <a:solidFill>
                  <a:srgbClr val="54585F"/>
                </a:solidFill>
                <a:latin typeface="Articulate" panose="02000503040000020004" pitchFamily="2" charset="0"/>
              </a:rPr>
              <a:t>Once verified your Foster / Kinship care agency or Child Safety support worker will issue you with a Certificate of Completion for your records. </a:t>
            </a:r>
          </a:p>
          <a:p>
            <a:endParaRPr lang="en-AU" sz="1800" dirty="0">
              <a:solidFill>
                <a:srgbClr val="54585F"/>
              </a:solidFill>
              <a:latin typeface="Articulate" panose="02000503040000020004" pitchFamily="2" charset="0"/>
            </a:endParaRPr>
          </a:p>
          <a:p>
            <a:r>
              <a:rPr lang="en-US" sz="1600" i="1" dirty="0">
                <a:solidFill>
                  <a:srgbClr val="54585F"/>
                </a:solidFill>
                <a:latin typeface="Articulate" panose="02000503040000020004" pitchFamily="2" charset="0"/>
              </a:rPr>
              <a:t>If you hold a joint certificate, you can complete this training together with the secondary carer so both your names can be included on the certificate.</a:t>
            </a:r>
            <a:endParaRPr lang="en-US" sz="1000" i="0" dirty="0">
              <a:solidFill>
                <a:prstClr val="black"/>
              </a:solidFill>
              <a:latin typeface="Microsoft Sans Serif" panose="020B0604020202020204" pitchFamily="34" charset="0"/>
            </a:endParaRPr>
          </a:p>
        </p:txBody>
      </p:sp>
      <p:grpSp>
        <p:nvGrpSpPr>
          <p:cNvPr id="3" name="Group 2">
            <a:extLst>
              <a:ext uri="{FF2B5EF4-FFF2-40B4-BE49-F238E27FC236}">
                <a16:creationId xmlns:a16="http://schemas.microsoft.com/office/drawing/2014/main" id="{9877055C-FC8F-D926-3069-D4EC82AE962E}"/>
              </a:ext>
            </a:extLst>
          </p:cNvPr>
          <p:cNvGrpSpPr/>
          <p:nvPr/>
        </p:nvGrpSpPr>
        <p:grpSpPr>
          <a:xfrm>
            <a:off x="11511545" y="6235174"/>
            <a:ext cx="403575" cy="395844"/>
            <a:chOff x="11077225" y="5923214"/>
            <a:chExt cx="629425" cy="617367"/>
          </a:xfrm>
        </p:grpSpPr>
        <p:grpSp>
          <p:nvGrpSpPr>
            <p:cNvPr id="8" name="Group 7">
              <a:extLst>
                <a:ext uri="{FF2B5EF4-FFF2-40B4-BE49-F238E27FC236}">
                  <a16:creationId xmlns:a16="http://schemas.microsoft.com/office/drawing/2014/main" id="{DABD781E-7E03-76C5-B706-10565B62FDC1}"/>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16" name="Oval 15">
                <a:hlinkClick r:id="" action="ppaction://hlinkshowjump?jump=nextslide"/>
                <a:extLst>
                  <a:ext uri="{FF2B5EF4-FFF2-40B4-BE49-F238E27FC236}">
                    <a16:creationId xmlns:a16="http://schemas.microsoft.com/office/drawing/2014/main" id="{2137B4FF-B3FF-351C-065C-94BB88A0D345}"/>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17" name="Arrow: Right 16">
                <a:extLst>
                  <a:ext uri="{FF2B5EF4-FFF2-40B4-BE49-F238E27FC236}">
                    <a16:creationId xmlns:a16="http://schemas.microsoft.com/office/drawing/2014/main" id="{EE76CC73-4E24-53C3-30BF-A6525D36E660}"/>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Arrow: Right 12">
              <a:hlinkClick r:id="" action="ppaction://hlinkshowjump?jump=nextslide"/>
              <a:extLst>
                <a:ext uri="{FF2B5EF4-FFF2-40B4-BE49-F238E27FC236}">
                  <a16:creationId xmlns:a16="http://schemas.microsoft.com/office/drawing/2014/main" id="{F7999191-B943-1938-682B-C691262456F4}"/>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EAC3CCBB-E132-9F9F-E675-A29042B7F7F8}"/>
              </a:ext>
            </a:extLst>
          </p:cNvPr>
          <p:cNvGrpSpPr/>
          <p:nvPr/>
        </p:nvGrpSpPr>
        <p:grpSpPr>
          <a:xfrm>
            <a:off x="278565" y="6235173"/>
            <a:ext cx="403575" cy="395844"/>
            <a:chOff x="384682" y="5923214"/>
            <a:chExt cx="629425" cy="617367"/>
          </a:xfrm>
        </p:grpSpPr>
        <p:sp>
          <p:nvSpPr>
            <p:cNvPr id="19" name="Oval 18">
              <a:hlinkClick r:id="" action="ppaction://hlinkshowjump?jump=previousslide"/>
              <a:extLst>
                <a:ext uri="{FF2B5EF4-FFF2-40B4-BE49-F238E27FC236}">
                  <a16:creationId xmlns:a16="http://schemas.microsoft.com/office/drawing/2014/main" id="{1B7F4DAE-7DAF-8491-AB74-760180D5D0E7}"/>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0" name="Arrow: Right 19">
              <a:hlinkClick r:id="" action="ppaction://hlinkshowjump?jump=previousslide"/>
              <a:extLst>
                <a:ext uri="{FF2B5EF4-FFF2-40B4-BE49-F238E27FC236}">
                  <a16:creationId xmlns:a16="http://schemas.microsoft.com/office/drawing/2014/main" id="{D345F535-BFBD-B929-F515-1B36A4956794}"/>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92069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A58150-6157-2E28-53C0-5EB12E93DE2C}"/>
              </a:ext>
            </a:extLst>
          </p:cNvPr>
          <p:cNvGrpSpPr/>
          <p:nvPr/>
        </p:nvGrpSpPr>
        <p:grpSpPr>
          <a:xfrm>
            <a:off x="289675" y="6235173"/>
            <a:ext cx="403575" cy="395844"/>
            <a:chOff x="384682" y="5923214"/>
            <a:chExt cx="629425" cy="617367"/>
          </a:xfrm>
        </p:grpSpPr>
        <p:sp>
          <p:nvSpPr>
            <p:cNvPr id="3" name="Oval 2">
              <a:hlinkClick r:id="" action="ppaction://hlinkshowjump?jump=previousslide"/>
              <a:extLst>
                <a:ext uri="{FF2B5EF4-FFF2-40B4-BE49-F238E27FC236}">
                  <a16:creationId xmlns:a16="http://schemas.microsoft.com/office/drawing/2014/main" id="{A249A50A-9419-40CB-1EC3-842E64F8D75C}"/>
                </a:ext>
              </a:extLst>
            </p:cNvPr>
            <p:cNvSpPr/>
            <p:nvPr/>
          </p:nvSpPr>
          <p:spPr>
            <a:xfrm rot="10800000">
              <a:off x="384682" y="5923214"/>
              <a:ext cx="629425" cy="617367"/>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4" name="Arrow: Right 3">
              <a:hlinkClick r:id="" action="ppaction://hlinkshowjump?jump=nextslide"/>
              <a:extLst>
                <a:ext uri="{FF2B5EF4-FFF2-40B4-BE49-F238E27FC236}">
                  <a16:creationId xmlns:a16="http://schemas.microsoft.com/office/drawing/2014/main" id="{E2DB48A6-09B4-2653-C234-CB88A331DB3F}"/>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4" name="Picture 13" descr="A child sitting in the water&#10;&#10;Description automatically generated">
            <a:extLst>
              <a:ext uri="{FF2B5EF4-FFF2-40B4-BE49-F238E27FC236}">
                <a16:creationId xmlns:a16="http://schemas.microsoft.com/office/drawing/2014/main" id="{8FA94482-1262-6842-B008-43B987579F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457361" cy="6858000"/>
          </a:xfrm>
          <a:prstGeom prst="rect">
            <a:avLst/>
          </a:prstGeom>
        </p:spPr>
      </p:pic>
      <p:sp>
        <p:nvSpPr>
          <p:cNvPr id="17" name="Rectangle 16">
            <a:extLst>
              <a:ext uri="{FF2B5EF4-FFF2-40B4-BE49-F238E27FC236}">
                <a16:creationId xmlns:a16="http://schemas.microsoft.com/office/drawing/2014/main" id="{A537972D-BBA0-F686-DA4E-3435091BF994}"/>
              </a:ext>
            </a:extLst>
          </p:cNvPr>
          <p:cNvSpPr>
            <a:spLocks noGrp="1" noRot="1" noMove="1" noResize="1" noEditPoints="1" noAdjustHandles="1" noChangeArrowheads="1" noChangeShapeType="1"/>
          </p:cNvSpPr>
          <p:nvPr/>
        </p:nvSpPr>
        <p:spPr>
          <a:xfrm>
            <a:off x="1" y="-1"/>
            <a:ext cx="6457360" cy="6858000"/>
          </a:xfrm>
          <a:prstGeom prst="rect">
            <a:avLst/>
          </a:prstGeom>
          <a:gradFill flip="none" rotWithShape="1">
            <a:gsLst>
              <a:gs pos="17000">
                <a:schemeClr val="bg1">
                  <a:lumMod val="100000"/>
                </a:schemeClr>
              </a:gs>
              <a:gs pos="41000">
                <a:schemeClr val="bg1">
                  <a:alpha val="67000"/>
                </a:schemeClr>
              </a:gs>
              <a:gs pos="100000">
                <a:schemeClr val="bg1">
                  <a:alpha val="0"/>
                  <a:lumMod val="56000"/>
                  <a:lumOff val="4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E3FEE173-EFF9-8B88-5821-EC8B511D8C52}"/>
              </a:ext>
            </a:extLst>
          </p:cNvPr>
          <p:cNvSpPr txBox="1"/>
          <p:nvPr/>
        </p:nvSpPr>
        <p:spPr>
          <a:xfrm>
            <a:off x="8829893" y="510626"/>
            <a:ext cx="3362107"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RECAP</a:t>
            </a:r>
          </a:p>
        </p:txBody>
      </p:sp>
      <p:sp>
        <p:nvSpPr>
          <p:cNvPr id="19" name="TextBox 18">
            <a:extLst>
              <a:ext uri="{FF2B5EF4-FFF2-40B4-BE49-F238E27FC236}">
                <a16:creationId xmlns:a16="http://schemas.microsoft.com/office/drawing/2014/main" id="{52A371EA-C31A-3BE7-4BFB-14C8B6CF6360}"/>
              </a:ext>
            </a:extLst>
          </p:cNvPr>
          <p:cNvSpPr txBox="1"/>
          <p:nvPr/>
        </p:nvSpPr>
        <p:spPr>
          <a:xfrm>
            <a:off x="5812555" y="1351737"/>
            <a:ext cx="5789669" cy="4401205"/>
          </a:xfrm>
          <a:prstGeom prst="rect">
            <a:avLst/>
          </a:prstGeom>
          <a:noFill/>
        </p:spPr>
        <p:txBody>
          <a:bodyPr wrap="square">
            <a:spAutoFit/>
          </a:bodyPr>
          <a:lstStyle/>
          <a:p>
            <a:r>
              <a:rPr lang="en-US" sz="1800" dirty="0">
                <a:solidFill>
                  <a:srgbClr val="54585F"/>
                </a:solidFill>
                <a:latin typeface="Calibri" panose="020F0502020204030204" pitchFamily="34" charset="0"/>
              </a:rPr>
              <a:t>In this section you have covered information on Where drowning can occur with a focus on:</a:t>
            </a:r>
          </a:p>
          <a:p>
            <a:pPr lvl="1">
              <a:buFont typeface="Symbol" panose="05050102010706020507" pitchFamily="18" charset="2"/>
              <a:buChar char="·"/>
            </a:pPr>
            <a:r>
              <a:rPr lang="en-US" i="1" dirty="0">
                <a:solidFill>
                  <a:srgbClr val="54585F"/>
                </a:solidFill>
                <a:latin typeface="Calibri" panose="020F0502020204030204" pitchFamily="34" charset="0"/>
              </a:rPr>
              <a:t>Drowning hazards in and around the home</a:t>
            </a:r>
          </a:p>
          <a:p>
            <a:pPr lvl="1">
              <a:buFont typeface="Symbol" panose="05050102010706020507" pitchFamily="18" charset="2"/>
              <a:buChar char="·"/>
            </a:pPr>
            <a:r>
              <a:rPr lang="en-US" i="1" dirty="0">
                <a:solidFill>
                  <a:srgbClr val="54585F"/>
                </a:solidFill>
                <a:latin typeface="Calibri" panose="020F0502020204030204" pitchFamily="34" charset="0"/>
              </a:rPr>
              <a:t>Drowning hazards away from the home</a:t>
            </a:r>
            <a:endParaRPr lang="en-US" i="0" dirty="0">
              <a:solidFill>
                <a:prstClr val="black"/>
              </a:solidFill>
              <a:latin typeface="Microsoft Sans Serif" panose="020B0604020202020204" pitchFamily="34" charset="0"/>
            </a:endParaRPr>
          </a:p>
          <a:p>
            <a:endParaRPr lang="en-AU" i="0" dirty="0">
              <a:solidFill>
                <a:srgbClr val="54585F"/>
              </a:solidFill>
              <a:latin typeface="Calibri" panose="020F0502020204030204" pitchFamily="34" charset="0"/>
            </a:endParaRPr>
          </a:p>
          <a:p>
            <a:r>
              <a:rPr lang="en-AU" i="0" dirty="0">
                <a:solidFill>
                  <a:srgbClr val="54585F"/>
                </a:solidFill>
                <a:latin typeface="Calibri" panose="020F0502020204030204" pitchFamily="34" charset="0"/>
              </a:rPr>
              <a:t>You have </a:t>
            </a:r>
            <a:r>
              <a:rPr lang="en-AU" dirty="0">
                <a:solidFill>
                  <a:srgbClr val="54585F"/>
                </a:solidFill>
                <a:latin typeface="Calibri" panose="020F0502020204030204" pitchFamily="34" charset="0"/>
              </a:rPr>
              <a:t>almost completed Water Safety Awareness training.  </a:t>
            </a:r>
          </a:p>
          <a:p>
            <a:endParaRPr lang="en-AU" dirty="0">
              <a:solidFill>
                <a:srgbClr val="54585F"/>
              </a:solidFill>
              <a:latin typeface="Calibri" panose="020F0502020204030204" pitchFamily="34" charset="0"/>
            </a:endParaRPr>
          </a:p>
          <a:p>
            <a:r>
              <a:rPr lang="en-AU" dirty="0">
                <a:solidFill>
                  <a:srgbClr val="54585F"/>
                </a:solidFill>
                <a:latin typeface="Calibri" panose="020F0502020204030204" pitchFamily="34" charset="0"/>
              </a:rPr>
              <a:t>Please complete Quiz 2 by clicking on the green button below.  </a:t>
            </a:r>
          </a:p>
          <a:p>
            <a:endParaRPr lang="en-AU" dirty="0">
              <a:solidFill>
                <a:srgbClr val="54585F"/>
              </a:solidFill>
              <a:latin typeface="Calibri" panose="020F0502020204030204" pitchFamily="34" charset="0"/>
            </a:endParaRPr>
          </a:p>
          <a:p>
            <a:r>
              <a:rPr lang="en-AU" dirty="0">
                <a:solidFill>
                  <a:srgbClr val="54585F"/>
                </a:solidFill>
                <a:latin typeface="Calibri" panose="020F0502020204030204" pitchFamily="34" charset="0"/>
              </a:rPr>
              <a:t>Don’t forget to print and save your quiz.</a:t>
            </a:r>
          </a:p>
          <a:p>
            <a:endParaRPr lang="en-AU" dirty="0">
              <a:solidFill>
                <a:srgbClr val="54585F"/>
              </a:solidFill>
              <a:latin typeface="Calibri" panose="020F0502020204030204" pitchFamily="34" charset="0"/>
            </a:endParaRPr>
          </a:p>
          <a:p>
            <a:r>
              <a:rPr lang="en-AU" dirty="0">
                <a:solidFill>
                  <a:srgbClr val="54585F"/>
                </a:solidFill>
                <a:latin typeface="Calibri" panose="020F0502020204030204" pitchFamily="34" charset="0"/>
              </a:rPr>
              <a:t>Once you have completed the quiz come back to this screen to read through the ‘What to do now?’ slide.</a:t>
            </a:r>
          </a:p>
          <a:p>
            <a:endParaRPr lang="en-AU" sz="1000" i="0" dirty="0">
              <a:solidFill>
                <a:srgbClr val="54585F"/>
              </a:solidFill>
              <a:latin typeface="Calibri" panose="020F0502020204030204" pitchFamily="34" charset="0"/>
            </a:endParaRPr>
          </a:p>
        </p:txBody>
      </p:sp>
      <p:grpSp>
        <p:nvGrpSpPr>
          <p:cNvPr id="20" name="Group 19">
            <a:extLst>
              <a:ext uri="{FF2B5EF4-FFF2-40B4-BE49-F238E27FC236}">
                <a16:creationId xmlns:a16="http://schemas.microsoft.com/office/drawing/2014/main" id="{ADB539B2-ED20-05D5-1E17-78139D4ED449}"/>
              </a:ext>
            </a:extLst>
          </p:cNvPr>
          <p:cNvGrpSpPr/>
          <p:nvPr/>
        </p:nvGrpSpPr>
        <p:grpSpPr>
          <a:xfrm>
            <a:off x="5358809" y="6270961"/>
            <a:ext cx="1474381" cy="395844"/>
            <a:chOff x="5358809" y="6270960"/>
            <a:chExt cx="1474381" cy="395844"/>
          </a:xfrm>
        </p:grpSpPr>
        <p:sp>
          <p:nvSpPr>
            <p:cNvPr id="21" name="Rectangle 20">
              <a:hlinkClick r:id="rId3" action="ppaction://hlinksldjump"/>
              <a:extLst>
                <a:ext uri="{FF2B5EF4-FFF2-40B4-BE49-F238E27FC236}">
                  <a16:creationId xmlns:a16="http://schemas.microsoft.com/office/drawing/2014/main" id="{B35A64AC-C974-8EAB-A06C-5A20BC354BB5}"/>
                </a:ext>
              </a:extLst>
            </p:cNvPr>
            <p:cNvSpPr/>
            <p:nvPr/>
          </p:nvSpPr>
          <p:spPr>
            <a:xfrm>
              <a:off x="5358809" y="6270960"/>
              <a:ext cx="1474381" cy="395844"/>
            </a:xfrm>
            <a:prstGeom prst="rect">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hlinkClick r:id="rId3" action="ppaction://hlinksldjump"/>
              <a:extLst>
                <a:ext uri="{FF2B5EF4-FFF2-40B4-BE49-F238E27FC236}">
                  <a16:creationId xmlns:a16="http://schemas.microsoft.com/office/drawing/2014/main" id="{FC41EE24-AC53-E34B-0F91-9377A329242D}"/>
                </a:ext>
              </a:extLst>
            </p:cNvPr>
            <p:cNvSpPr txBox="1"/>
            <p:nvPr/>
          </p:nvSpPr>
          <p:spPr>
            <a:xfrm>
              <a:off x="5447413" y="6299605"/>
              <a:ext cx="1297172" cy="338554"/>
            </a:xfrm>
            <a:prstGeom prst="rect">
              <a:avLst/>
            </a:prstGeom>
            <a:noFill/>
          </p:spPr>
          <p:txBody>
            <a:bodyPr wrap="square" rtlCol="0">
              <a:spAutoFit/>
            </a:bodyPr>
            <a:lstStyle/>
            <a:p>
              <a:pPr algn="ctr"/>
              <a:r>
                <a:rPr lang="en-AU" sz="1600" dirty="0">
                  <a:solidFill>
                    <a:schemeClr val="bg1"/>
                  </a:solidFill>
                  <a:hlinkClick r:id="rId3" action="ppaction://hlinksldjump">
                    <a:extLst>
                      <a:ext uri="{A12FA001-AC4F-418D-AE19-62706E023703}">
                        <ahyp:hlinkClr xmlns:ahyp="http://schemas.microsoft.com/office/drawing/2018/hyperlinkcolor" val="tx"/>
                      </a:ext>
                    </a:extLst>
                  </a:hlinkClick>
                </a:rPr>
                <a:t>Main Menu</a:t>
              </a:r>
              <a:endParaRPr lang="en-AU" sz="1600" dirty="0">
                <a:solidFill>
                  <a:schemeClr val="bg1"/>
                </a:solidFill>
              </a:endParaRPr>
            </a:p>
          </p:txBody>
        </p:sp>
      </p:grpSp>
      <p:sp>
        <p:nvSpPr>
          <p:cNvPr id="18" name="Rectangle 17">
            <a:hlinkClick r:id="rId4"/>
            <a:extLst>
              <a:ext uri="{FF2B5EF4-FFF2-40B4-BE49-F238E27FC236}">
                <a16:creationId xmlns:a16="http://schemas.microsoft.com/office/drawing/2014/main" id="{0A99DB0A-7BB4-CA4A-AF0A-6B96DCCC7506}"/>
              </a:ext>
            </a:extLst>
          </p:cNvPr>
          <p:cNvSpPr/>
          <p:nvPr/>
        </p:nvSpPr>
        <p:spPr>
          <a:xfrm>
            <a:off x="8707389" y="5827611"/>
            <a:ext cx="1621410" cy="443350"/>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hlinkClick r:id="rId4">
                  <a:extLst>
                    <a:ext uri="{A12FA001-AC4F-418D-AE19-62706E023703}">
                      <ahyp:hlinkClr xmlns:ahyp="http://schemas.microsoft.com/office/drawing/2018/hyperlinkcolor" val="tx"/>
                    </a:ext>
                  </a:extLst>
                </a:hlinkClick>
              </a:rPr>
              <a:t>QUIZ 2</a:t>
            </a:r>
            <a:endParaRPr lang="en-AU" dirty="0">
              <a:solidFill>
                <a:schemeClr val="bg1"/>
              </a:solidFill>
            </a:endParaRPr>
          </a:p>
        </p:txBody>
      </p:sp>
      <p:grpSp>
        <p:nvGrpSpPr>
          <p:cNvPr id="29" name="Group 28">
            <a:extLst>
              <a:ext uri="{FF2B5EF4-FFF2-40B4-BE49-F238E27FC236}">
                <a16:creationId xmlns:a16="http://schemas.microsoft.com/office/drawing/2014/main" id="{B6BB97AC-33F5-34CF-FBC0-C7E6C458EED4}"/>
              </a:ext>
            </a:extLst>
          </p:cNvPr>
          <p:cNvGrpSpPr/>
          <p:nvPr/>
        </p:nvGrpSpPr>
        <p:grpSpPr>
          <a:xfrm>
            <a:off x="11523070" y="6270961"/>
            <a:ext cx="403575" cy="395844"/>
            <a:chOff x="11077225" y="5923214"/>
            <a:chExt cx="629425" cy="617367"/>
          </a:xfrm>
        </p:grpSpPr>
        <p:grpSp>
          <p:nvGrpSpPr>
            <p:cNvPr id="30" name="Group 29">
              <a:extLst>
                <a:ext uri="{FF2B5EF4-FFF2-40B4-BE49-F238E27FC236}">
                  <a16:creationId xmlns:a16="http://schemas.microsoft.com/office/drawing/2014/main" id="{1BDD16EB-3998-D5B1-B08D-170C9277B78F}"/>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32" name="Oval 31">
                <a:hlinkClick r:id="" action="ppaction://hlinkshowjump?jump=nextslide"/>
                <a:extLst>
                  <a:ext uri="{FF2B5EF4-FFF2-40B4-BE49-F238E27FC236}">
                    <a16:creationId xmlns:a16="http://schemas.microsoft.com/office/drawing/2014/main" id="{FAB6002B-1125-B5C8-84B9-2293ACEF8C61}"/>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3" name="Arrow: Right 32">
                <a:extLst>
                  <a:ext uri="{FF2B5EF4-FFF2-40B4-BE49-F238E27FC236}">
                    <a16:creationId xmlns:a16="http://schemas.microsoft.com/office/drawing/2014/main" id="{B458B3C7-D266-0981-23A4-956A9C18A98C}"/>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1" name="Arrow: Right 30">
              <a:hlinkClick r:id="" action="ppaction://hlinkshowjump?jump=nextslide"/>
              <a:extLst>
                <a:ext uri="{FF2B5EF4-FFF2-40B4-BE49-F238E27FC236}">
                  <a16:creationId xmlns:a16="http://schemas.microsoft.com/office/drawing/2014/main" id="{F53F81DC-5989-C6E5-990C-D9F3AA54065A}"/>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4" name="Group 33">
            <a:extLst>
              <a:ext uri="{FF2B5EF4-FFF2-40B4-BE49-F238E27FC236}">
                <a16:creationId xmlns:a16="http://schemas.microsoft.com/office/drawing/2014/main" id="{9EE3F400-37BA-C8C7-39FE-F4078F9F8DF3}"/>
              </a:ext>
            </a:extLst>
          </p:cNvPr>
          <p:cNvGrpSpPr/>
          <p:nvPr/>
        </p:nvGrpSpPr>
        <p:grpSpPr>
          <a:xfrm>
            <a:off x="385774" y="6270961"/>
            <a:ext cx="403575" cy="395844"/>
            <a:chOff x="384682" y="5923214"/>
            <a:chExt cx="629425" cy="617367"/>
          </a:xfrm>
        </p:grpSpPr>
        <p:sp>
          <p:nvSpPr>
            <p:cNvPr id="35" name="Oval 34">
              <a:hlinkClick r:id="" action="ppaction://hlinkshowjump?jump=previousslide"/>
              <a:extLst>
                <a:ext uri="{FF2B5EF4-FFF2-40B4-BE49-F238E27FC236}">
                  <a16:creationId xmlns:a16="http://schemas.microsoft.com/office/drawing/2014/main" id="{3AC0DCE0-0AD9-9275-EF65-F497A8EA5C8B}"/>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36" name="Arrow: Right 35">
              <a:hlinkClick r:id="" action="ppaction://hlinkshowjump?jump=previousslide"/>
              <a:extLst>
                <a:ext uri="{FF2B5EF4-FFF2-40B4-BE49-F238E27FC236}">
                  <a16:creationId xmlns:a16="http://schemas.microsoft.com/office/drawing/2014/main" id="{F4B46236-E5F4-3816-1AA3-3DF91DFEDA31}"/>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102775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ool&#10;&#10;Description automatically generated">
            <a:extLst>
              <a:ext uri="{FF2B5EF4-FFF2-40B4-BE49-F238E27FC236}">
                <a16:creationId xmlns:a16="http://schemas.microsoft.com/office/drawing/2014/main" id="{270AF34F-3086-F012-C982-84E22ED21D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1" y="0"/>
            <a:ext cx="6096000" cy="6861189"/>
          </a:xfrm>
          <a:prstGeom prst="rect">
            <a:avLst/>
          </a:prstGeom>
        </p:spPr>
      </p:pic>
      <p:sp>
        <p:nvSpPr>
          <p:cNvPr id="10" name="TextBox 9">
            <a:extLst>
              <a:ext uri="{FF2B5EF4-FFF2-40B4-BE49-F238E27FC236}">
                <a16:creationId xmlns:a16="http://schemas.microsoft.com/office/drawing/2014/main" id="{81F6C80D-2514-2713-4EF6-5FC69F7F61A7}"/>
              </a:ext>
            </a:extLst>
          </p:cNvPr>
          <p:cNvSpPr txBox="1"/>
          <p:nvPr/>
        </p:nvSpPr>
        <p:spPr>
          <a:xfrm>
            <a:off x="0" y="351992"/>
            <a:ext cx="3157979"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Conclusion</a:t>
            </a:r>
          </a:p>
        </p:txBody>
      </p:sp>
      <p:sp>
        <p:nvSpPr>
          <p:cNvPr id="12" name="TextBox 11">
            <a:extLst>
              <a:ext uri="{FF2B5EF4-FFF2-40B4-BE49-F238E27FC236}">
                <a16:creationId xmlns:a16="http://schemas.microsoft.com/office/drawing/2014/main" id="{5FB176AD-E70D-7ACE-C5AE-A04DB094B76B}"/>
              </a:ext>
            </a:extLst>
          </p:cNvPr>
          <p:cNvSpPr txBox="1"/>
          <p:nvPr/>
        </p:nvSpPr>
        <p:spPr>
          <a:xfrm>
            <a:off x="791851" y="1787720"/>
            <a:ext cx="5304149" cy="1477328"/>
          </a:xfrm>
          <a:prstGeom prst="rect">
            <a:avLst/>
          </a:prstGeom>
          <a:noFill/>
        </p:spPr>
        <p:txBody>
          <a:bodyPr wrap="square">
            <a:spAutoFit/>
          </a:bodyPr>
          <a:lstStyle/>
          <a:p>
            <a:r>
              <a:rPr lang="en-US" sz="1800" dirty="0">
                <a:solidFill>
                  <a:srgbClr val="010101"/>
                </a:solidFill>
                <a:latin typeface="Calibri" panose="020F0502020204030204" pitchFamily="34" charset="0"/>
              </a:rPr>
              <a:t>Well done in completing Water Safety Awareness training, we hope you found this information helpful.  </a:t>
            </a:r>
          </a:p>
          <a:p>
            <a:endParaRPr lang="en-AU" sz="1800" dirty="0">
              <a:solidFill>
                <a:srgbClr val="010101"/>
              </a:solidFill>
              <a:latin typeface="Calibri" panose="020F0502020204030204" pitchFamily="34" charset="0"/>
            </a:endParaRPr>
          </a:p>
          <a:p>
            <a:r>
              <a:rPr lang="en-US" sz="1800" dirty="0">
                <a:solidFill>
                  <a:srgbClr val="010101"/>
                </a:solidFill>
                <a:latin typeface="Calibri" panose="020F0502020204030204" pitchFamily="34" charset="0"/>
              </a:rPr>
              <a:t>Stay mindful of potential drowning risks around the home as well as in public places.</a:t>
            </a:r>
            <a:endParaRPr lang="en-US" sz="800" dirty="0">
              <a:solidFill>
                <a:prstClr val="black"/>
              </a:solidFill>
              <a:latin typeface="Microsoft Sans Serif" panose="020B0604020202020204" pitchFamily="34" charset="0"/>
            </a:endParaRPr>
          </a:p>
        </p:txBody>
      </p:sp>
      <p:sp>
        <p:nvSpPr>
          <p:cNvPr id="17" name="Rectangle 16">
            <a:extLst>
              <a:ext uri="{FF2B5EF4-FFF2-40B4-BE49-F238E27FC236}">
                <a16:creationId xmlns:a16="http://schemas.microsoft.com/office/drawing/2014/main" id="{16F88001-A313-5F3B-848D-27609DD807EB}"/>
              </a:ext>
            </a:extLst>
          </p:cNvPr>
          <p:cNvSpPr/>
          <p:nvPr/>
        </p:nvSpPr>
        <p:spPr>
          <a:xfrm>
            <a:off x="791851" y="3889482"/>
            <a:ext cx="5429840" cy="848412"/>
          </a:xfrm>
          <a:prstGeom prst="rect">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AU" b="1" dirty="0"/>
              <a:t>REMEMBER</a:t>
            </a:r>
            <a:r>
              <a:rPr lang="en-AU" dirty="0"/>
              <a:t> – Be aware, be observant and educate, to help children and young people be water safe.</a:t>
            </a:r>
          </a:p>
        </p:txBody>
      </p:sp>
      <p:grpSp>
        <p:nvGrpSpPr>
          <p:cNvPr id="22" name="Group 21">
            <a:extLst>
              <a:ext uri="{FF2B5EF4-FFF2-40B4-BE49-F238E27FC236}">
                <a16:creationId xmlns:a16="http://schemas.microsoft.com/office/drawing/2014/main" id="{3DBC8DD8-EEAB-EE4F-C014-A2C4EB5E946A}"/>
              </a:ext>
            </a:extLst>
          </p:cNvPr>
          <p:cNvGrpSpPr/>
          <p:nvPr/>
        </p:nvGrpSpPr>
        <p:grpSpPr>
          <a:xfrm>
            <a:off x="11426971" y="6235173"/>
            <a:ext cx="403575" cy="395844"/>
            <a:chOff x="11077225" y="5923214"/>
            <a:chExt cx="629425" cy="617367"/>
          </a:xfrm>
        </p:grpSpPr>
        <p:grpSp>
          <p:nvGrpSpPr>
            <p:cNvPr id="23" name="Group 22">
              <a:extLst>
                <a:ext uri="{FF2B5EF4-FFF2-40B4-BE49-F238E27FC236}">
                  <a16:creationId xmlns:a16="http://schemas.microsoft.com/office/drawing/2014/main" id="{FDE18731-0B45-0E54-D744-6FD43738A73C}"/>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25" name="Oval 24">
                <a:hlinkClick r:id="" action="ppaction://hlinkshowjump?jump=nextslide"/>
                <a:extLst>
                  <a:ext uri="{FF2B5EF4-FFF2-40B4-BE49-F238E27FC236}">
                    <a16:creationId xmlns:a16="http://schemas.microsoft.com/office/drawing/2014/main" id="{A86F09A7-3761-24EB-9D5B-E17EF9211978}"/>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6" name="Arrow: Right 25">
                <a:extLst>
                  <a:ext uri="{FF2B5EF4-FFF2-40B4-BE49-F238E27FC236}">
                    <a16:creationId xmlns:a16="http://schemas.microsoft.com/office/drawing/2014/main" id="{62E2758C-E20A-9947-603C-A7440F035DD3}"/>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Arrow: Right 23">
              <a:hlinkClick r:id="" action="ppaction://hlinkshowjump?jump=nextslide"/>
              <a:extLst>
                <a:ext uri="{FF2B5EF4-FFF2-40B4-BE49-F238E27FC236}">
                  <a16:creationId xmlns:a16="http://schemas.microsoft.com/office/drawing/2014/main" id="{7F8B4651-2069-921E-BF9C-E008DEFA4F4F}"/>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 name="Group 26">
            <a:extLst>
              <a:ext uri="{FF2B5EF4-FFF2-40B4-BE49-F238E27FC236}">
                <a16:creationId xmlns:a16="http://schemas.microsoft.com/office/drawing/2014/main" id="{448F07E3-36CD-9006-5685-A333B47C12F2}"/>
              </a:ext>
            </a:extLst>
          </p:cNvPr>
          <p:cNvGrpSpPr/>
          <p:nvPr/>
        </p:nvGrpSpPr>
        <p:grpSpPr>
          <a:xfrm>
            <a:off x="289675" y="6235173"/>
            <a:ext cx="403575" cy="395844"/>
            <a:chOff x="384682" y="5923214"/>
            <a:chExt cx="629425" cy="617367"/>
          </a:xfrm>
        </p:grpSpPr>
        <p:sp>
          <p:nvSpPr>
            <p:cNvPr id="28" name="Oval 27">
              <a:hlinkClick r:id="" action="ppaction://hlinkshowjump?jump=previousslide"/>
              <a:extLst>
                <a:ext uri="{FF2B5EF4-FFF2-40B4-BE49-F238E27FC236}">
                  <a16:creationId xmlns:a16="http://schemas.microsoft.com/office/drawing/2014/main" id="{2012D390-D697-95E4-FE8E-4F688841C52E}"/>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9" name="Arrow: Right 28">
              <a:hlinkClick r:id="" action="ppaction://hlinkshowjump?jump=previousslide"/>
              <a:extLst>
                <a:ext uri="{FF2B5EF4-FFF2-40B4-BE49-F238E27FC236}">
                  <a16:creationId xmlns:a16="http://schemas.microsoft.com/office/drawing/2014/main" id="{22C28540-4579-23D3-3CCE-D0A7FA6A7DEB}"/>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880172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DCEFDA8-7356-585E-3210-700F199A0249}"/>
              </a:ext>
            </a:extLst>
          </p:cNvPr>
          <p:cNvGrpSpPr>
            <a:grpSpLocks noGrp="1" noUngrp="1" noRot="1" noMove="1" noResize="1"/>
          </p:cNvGrpSpPr>
          <p:nvPr/>
        </p:nvGrpSpPr>
        <p:grpSpPr>
          <a:xfrm>
            <a:off x="0" y="0"/>
            <a:ext cx="6542204" cy="6858004"/>
            <a:chOff x="259528" y="-1"/>
            <a:chExt cx="5288952" cy="5524839"/>
          </a:xfrm>
        </p:grpSpPr>
        <p:pic>
          <p:nvPicPr>
            <p:cNvPr id="14" name="Picture 13" descr="A child sitting in the water&#10;&#10;Description automatically generated">
              <a:extLst>
                <a:ext uri="{FF2B5EF4-FFF2-40B4-BE49-F238E27FC236}">
                  <a16:creationId xmlns:a16="http://schemas.microsoft.com/office/drawing/2014/main" id="{F465C145-A5D8-D827-5E70-EE80A610CAB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59528" y="-1"/>
              <a:ext cx="5220362" cy="5524839"/>
            </a:xfrm>
            <a:prstGeom prst="rect">
              <a:avLst/>
            </a:prstGeom>
          </p:spPr>
        </p:pic>
        <p:sp>
          <p:nvSpPr>
            <p:cNvPr id="15" name="Rectangle 14">
              <a:extLst>
                <a:ext uri="{FF2B5EF4-FFF2-40B4-BE49-F238E27FC236}">
                  <a16:creationId xmlns:a16="http://schemas.microsoft.com/office/drawing/2014/main" id="{15692496-D0A9-5793-2703-F25B73A180C6}"/>
                </a:ext>
              </a:extLst>
            </p:cNvPr>
            <p:cNvSpPr>
              <a:spLocks noGrp="1" noRot="1" noMove="1" noResize="1" noEditPoints="1" noAdjustHandles="1" noChangeArrowheads="1" noChangeShapeType="1"/>
            </p:cNvSpPr>
            <p:nvPr/>
          </p:nvSpPr>
          <p:spPr>
            <a:xfrm>
              <a:off x="259529" y="-1"/>
              <a:ext cx="5288951" cy="5524836"/>
            </a:xfrm>
            <a:prstGeom prst="rect">
              <a:avLst/>
            </a:prstGeom>
            <a:gradFill flip="none" rotWithShape="1">
              <a:gsLst>
                <a:gs pos="17000">
                  <a:schemeClr val="bg1">
                    <a:lumMod val="100000"/>
                  </a:schemeClr>
                </a:gs>
                <a:gs pos="41000">
                  <a:schemeClr val="bg1">
                    <a:alpha val="67000"/>
                  </a:schemeClr>
                </a:gs>
                <a:gs pos="100000">
                  <a:schemeClr val="bg1">
                    <a:alpha val="0"/>
                    <a:lumMod val="56000"/>
                    <a:lumOff val="4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TextBox 9">
            <a:extLst>
              <a:ext uri="{FF2B5EF4-FFF2-40B4-BE49-F238E27FC236}">
                <a16:creationId xmlns:a16="http://schemas.microsoft.com/office/drawing/2014/main" id="{81F6C80D-2514-2713-4EF6-5FC69F7F61A7}"/>
              </a:ext>
            </a:extLst>
          </p:cNvPr>
          <p:cNvSpPr txBox="1"/>
          <p:nvPr/>
        </p:nvSpPr>
        <p:spPr>
          <a:xfrm>
            <a:off x="8279876" y="383473"/>
            <a:ext cx="3912124"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What to do now?</a:t>
            </a:r>
          </a:p>
        </p:txBody>
      </p:sp>
      <p:sp>
        <p:nvSpPr>
          <p:cNvPr id="11" name="TextBox 10">
            <a:extLst>
              <a:ext uri="{FF2B5EF4-FFF2-40B4-BE49-F238E27FC236}">
                <a16:creationId xmlns:a16="http://schemas.microsoft.com/office/drawing/2014/main" id="{A2CBF3E1-02C8-CCAD-2F38-3168E96F381D}"/>
              </a:ext>
            </a:extLst>
          </p:cNvPr>
          <p:cNvSpPr txBox="1"/>
          <p:nvPr/>
        </p:nvSpPr>
        <p:spPr>
          <a:xfrm>
            <a:off x="6096000" y="1399307"/>
            <a:ext cx="5629835" cy="3693319"/>
          </a:xfrm>
          <a:prstGeom prst="rect">
            <a:avLst/>
          </a:prstGeom>
          <a:noFill/>
        </p:spPr>
        <p:txBody>
          <a:bodyPr wrap="square" rtlCol="0">
            <a:spAutoFit/>
          </a:bodyPr>
          <a:lstStyle/>
          <a:p>
            <a:r>
              <a:rPr lang="en-AU" dirty="0"/>
              <a:t>As you have completed the Water Safety Awareness training, please email or advise your Foster / Kinship care support agency or your Child Safety support worker that you have completed this training.</a:t>
            </a:r>
          </a:p>
          <a:p>
            <a:endParaRPr lang="en-AU" dirty="0"/>
          </a:p>
          <a:p>
            <a:r>
              <a:rPr lang="en-AU" dirty="0"/>
              <a:t>Please also provide them with a copy of the completed Quiz 1 and Quiz 2.</a:t>
            </a:r>
          </a:p>
          <a:p>
            <a:endParaRPr lang="en-AU" dirty="0"/>
          </a:p>
          <a:p>
            <a:r>
              <a:rPr lang="en-AU" dirty="0"/>
              <a:t>Once this information has been received, either your Foster / Kinship care support agency or Child Safety support worker can complete your Certificate of Completion for Water Safety Awareness and provide you with a copy.</a:t>
            </a:r>
          </a:p>
        </p:txBody>
      </p:sp>
      <p:sp>
        <p:nvSpPr>
          <p:cNvPr id="16" name="TextBox 15">
            <a:hlinkClick r:id="" action="ppaction://hlinkshowjump?jump=endshow"/>
            <a:extLst>
              <a:ext uri="{FF2B5EF4-FFF2-40B4-BE49-F238E27FC236}">
                <a16:creationId xmlns:a16="http://schemas.microsoft.com/office/drawing/2014/main" id="{7CFDB9E5-EFD7-DC72-215D-63174DA2763C}"/>
              </a:ext>
            </a:extLst>
          </p:cNvPr>
          <p:cNvSpPr txBox="1"/>
          <p:nvPr/>
        </p:nvSpPr>
        <p:spPr>
          <a:xfrm>
            <a:off x="7464088" y="5652147"/>
            <a:ext cx="3535051" cy="369332"/>
          </a:xfrm>
          <a:prstGeom prst="rect">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AU" dirty="0">
                <a:solidFill>
                  <a:schemeClr val="bg1"/>
                </a:solidFill>
                <a:hlinkClick r:id="" action="ppaction://hlinkshowjump?jump=endshow">
                  <a:extLst>
                    <a:ext uri="{A12FA001-AC4F-418D-AE19-62706E023703}">
                      <ahyp:hlinkClr xmlns:ahyp="http://schemas.microsoft.com/office/drawing/2018/hyperlinkcolor" val="tx"/>
                    </a:ext>
                  </a:extLst>
                </a:hlinkClick>
              </a:rPr>
              <a:t>Click here to close this window</a:t>
            </a:r>
            <a:endParaRPr lang="en-AU" dirty="0">
              <a:solidFill>
                <a:schemeClr val="bg1"/>
              </a:solidFill>
            </a:endParaRPr>
          </a:p>
        </p:txBody>
      </p:sp>
      <p:grpSp>
        <p:nvGrpSpPr>
          <p:cNvPr id="27" name="Group 26">
            <a:extLst>
              <a:ext uri="{FF2B5EF4-FFF2-40B4-BE49-F238E27FC236}">
                <a16:creationId xmlns:a16="http://schemas.microsoft.com/office/drawing/2014/main" id="{EFF64051-72B7-D8B4-2D86-294E925C871B}"/>
              </a:ext>
            </a:extLst>
          </p:cNvPr>
          <p:cNvGrpSpPr/>
          <p:nvPr/>
        </p:nvGrpSpPr>
        <p:grpSpPr>
          <a:xfrm>
            <a:off x="289675" y="6235173"/>
            <a:ext cx="403575" cy="395844"/>
            <a:chOff x="384682" y="5923214"/>
            <a:chExt cx="629425" cy="617367"/>
          </a:xfrm>
        </p:grpSpPr>
        <p:sp>
          <p:nvSpPr>
            <p:cNvPr id="28" name="Oval 27">
              <a:hlinkClick r:id="" action="ppaction://hlinkshowjump?jump=previousslide"/>
              <a:extLst>
                <a:ext uri="{FF2B5EF4-FFF2-40B4-BE49-F238E27FC236}">
                  <a16:creationId xmlns:a16="http://schemas.microsoft.com/office/drawing/2014/main" id="{427A4861-A677-FF51-94C5-660F8AF3CAE9}"/>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9" name="Arrow: Right 28">
              <a:hlinkClick r:id="" action="ppaction://hlinkshowjump?jump=previousslide"/>
              <a:extLst>
                <a:ext uri="{FF2B5EF4-FFF2-40B4-BE49-F238E27FC236}">
                  <a16:creationId xmlns:a16="http://schemas.microsoft.com/office/drawing/2014/main" id="{2F6CB1C5-1987-BD71-0FEC-12185310FF64}"/>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29364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child running in the water&#10;&#10;Description automatically generated">
            <a:extLst>
              <a:ext uri="{FF2B5EF4-FFF2-40B4-BE49-F238E27FC236}">
                <a16:creationId xmlns:a16="http://schemas.microsoft.com/office/drawing/2014/main" id="{D6AC3E83-FF59-614B-17CF-E3C8B65FB88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7406130" cy="6858000"/>
          </a:xfrm>
          <a:prstGeom prst="rect">
            <a:avLst/>
          </a:prstGeom>
        </p:spPr>
      </p:pic>
      <p:sp>
        <p:nvSpPr>
          <p:cNvPr id="3" name="TextBox 2">
            <a:extLst>
              <a:ext uri="{FF2B5EF4-FFF2-40B4-BE49-F238E27FC236}">
                <a16:creationId xmlns:a16="http://schemas.microsoft.com/office/drawing/2014/main" id="{EAA8C23E-98E4-F5AA-A5F3-7080935063B3}"/>
              </a:ext>
            </a:extLst>
          </p:cNvPr>
          <p:cNvSpPr txBox="1"/>
          <p:nvPr/>
        </p:nvSpPr>
        <p:spPr>
          <a:xfrm>
            <a:off x="6394497" y="662921"/>
            <a:ext cx="4624386" cy="1077218"/>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Water Safety Awareness </a:t>
            </a:r>
          </a:p>
          <a:p>
            <a:pPr algn="ctr"/>
            <a:r>
              <a:rPr lang="en-AU" sz="3200" dirty="0"/>
              <a:t>Introduction</a:t>
            </a:r>
          </a:p>
        </p:txBody>
      </p:sp>
      <p:pic>
        <p:nvPicPr>
          <p:cNvPr id="12" name="Picture 11">
            <a:extLst>
              <a:ext uri="{FF2B5EF4-FFF2-40B4-BE49-F238E27FC236}">
                <a16:creationId xmlns:a16="http://schemas.microsoft.com/office/drawing/2014/main" id="{92762E56-4068-DC5B-F8BE-BE7C6EB42C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4101" y="5159747"/>
            <a:ext cx="1926748" cy="589820"/>
          </a:xfrm>
          <a:prstGeom prst="rect">
            <a:avLst/>
          </a:prstGeom>
        </p:spPr>
      </p:pic>
      <p:pic>
        <p:nvPicPr>
          <p:cNvPr id="16" name="Picture 15">
            <a:extLst>
              <a:ext uri="{FF2B5EF4-FFF2-40B4-BE49-F238E27FC236}">
                <a16:creationId xmlns:a16="http://schemas.microsoft.com/office/drawing/2014/main" id="{9009A020-A70B-905E-70AB-C5902E7035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98111" y="5159747"/>
            <a:ext cx="1590186" cy="561242"/>
          </a:xfrm>
          <a:prstGeom prst="rect">
            <a:avLst/>
          </a:prstGeom>
        </p:spPr>
      </p:pic>
      <p:sp>
        <p:nvSpPr>
          <p:cNvPr id="18" name="TextBox 17">
            <a:extLst>
              <a:ext uri="{FF2B5EF4-FFF2-40B4-BE49-F238E27FC236}">
                <a16:creationId xmlns:a16="http://schemas.microsoft.com/office/drawing/2014/main" id="{DBDD2941-42E1-792D-715A-1AFC03D5F108}"/>
              </a:ext>
            </a:extLst>
          </p:cNvPr>
          <p:cNvSpPr txBox="1"/>
          <p:nvPr/>
        </p:nvSpPr>
        <p:spPr>
          <a:xfrm>
            <a:off x="6268176" y="2403060"/>
            <a:ext cx="5367737" cy="2031325"/>
          </a:xfrm>
          <a:prstGeom prst="rect">
            <a:avLst/>
          </a:prstGeom>
          <a:noFill/>
        </p:spPr>
        <p:txBody>
          <a:bodyPr wrap="square">
            <a:spAutoFit/>
          </a:bodyPr>
          <a:lstStyle/>
          <a:p>
            <a:r>
              <a:rPr lang="en-US" sz="1800" dirty="0">
                <a:solidFill>
                  <a:srgbClr val="54585F"/>
                </a:solidFill>
                <a:latin typeface="Calibri" panose="020F0502020204030204" pitchFamily="34" charset="0"/>
              </a:rPr>
              <a:t>This course has been developed to provide training in relation to the identification of water hazards, water safety and appropriate levels of supervision of children and young people around water hazards.</a:t>
            </a:r>
          </a:p>
          <a:p>
            <a:endParaRPr lang="en-AU" sz="1800" dirty="0">
              <a:solidFill>
                <a:srgbClr val="54585F"/>
              </a:solidFill>
              <a:latin typeface="Calibri" panose="020F0502020204030204" pitchFamily="34" charset="0"/>
            </a:endParaRPr>
          </a:p>
          <a:p>
            <a:r>
              <a:rPr lang="en-US" sz="1800" dirty="0">
                <a:solidFill>
                  <a:srgbClr val="54585F"/>
                </a:solidFill>
                <a:latin typeface="Calibri" panose="020F0502020204030204" pitchFamily="34" charset="0"/>
              </a:rPr>
              <a:t>This course has been created in partnership with Kidsafe and Royal Life Saving Australia.</a:t>
            </a:r>
            <a:endParaRPr lang="en-US" sz="1000" dirty="0">
              <a:solidFill>
                <a:prstClr val="black"/>
              </a:solidFill>
              <a:latin typeface="Microsoft Sans Serif" panose="020B0604020202020204" pitchFamily="34" charset="0"/>
            </a:endParaRPr>
          </a:p>
        </p:txBody>
      </p:sp>
      <p:grpSp>
        <p:nvGrpSpPr>
          <p:cNvPr id="4" name="Group 3">
            <a:extLst>
              <a:ext uri="{FF2B5EF4-FFF2-40B4-BE49-F238E27FC236}">
                <a16:creationId xmlns:a16="http://schemas.microsoft.com/office/drawing/2014/main" id="{B1BB92A8-5975-F9C4-CF33-983E2C3413D9}"/>
              </a:ext>
            </a:extLst>
          </p:cNvPr>
          <p:cNvGrpSpPr/>
          <p:nvPr/>
        </p:nvGrpSpPr>
        <p:grpSpPr>
          <a:xfrm>
            <a:off x="11434125" y="6248429"/>
            <a:ext cx="403575" cy="395844"/>
            <a:chOff x="11077225" y="5923214"/>
            <a:chExt cx="629425" cy="617367"/>
          </a:xfrm>
        </p:grpSpPr>
        <p:grpSp>
          <p:nvGrpSpPr>
            <p:cNvPr id="8" name="Group 7">
              <a:extLst>
                <a:ext uri="{FF2B5EF4-FFF2-40B4-BE49-F238E27FC236}">
                  <a16:creationId xmlns:a16="http://schemas.microsoft.com/office/drawing/2014/main" id="{70F8A950-7729-4F1B-DF41-6F02632C5E7B}"/>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17" name="Oval 16">
                <a:hlinkClick r:id="" action="ppaction://hlinkshowjump?jump=nextslide"/>
                <a:extLst>
                  <a:ext uri="{FF2B5EF4-FFF2-40B4-BE49-F238E27FC236}">
                    <a16:creationId xmlns:a16="http://schemas.microsoft.com/office/drawing/2014/main" id="{C47E64EE-2389-7E4E-D7FE-1B099A1D9767}"/>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19" name="Arrow: Right 18">
                <a:extLst>
                  <a:ext uri="{FF2B5EF4-FFF2-40B4-BE49-F238E27FC236}">
                    <a16:creationId xmlns:a16="http://schemas.microsoft.com/office/drawing/2014/main" id="{BDD46A46-2040-C374-2595-089FFCD731A4}"/>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Arrow: Right 12">
              <a:hlinkClick r:id="" action="ppaction://hlinkshowjump?jump=nextslide"/>
              <a:extLst>
                <a:ext uri="{FF2B5EF4-FFF2-40B4-BE49-F238E27FC236}">
                  <a16:creationId xmlns:a16="http://schemas.microsoft.com/office/drawing/2014/main" id="{1A378DBF-F904-3953-710A-C0346E9C21B9}"/>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0" name="Group 19">
            <a:extLst>
              <a:ext uri="{FF2B5EF4-FFF2-40B4-BE49-F238E27FC236}">
                <a16:creationId xmlns:a16="http://schemas.microsoft.com/office/drawing/2014/main" id="{D9DA266D-AD92-6067-8926-D646B2090065}"/>
              </a:ext>
            </a:extLst>
          </p:cNvPr>
          <p:cNvGrpSpPr/>
          <p:nvPr/>
        </p:nvGrpSpPr>
        <p:grpSpPr>
          <a:xfrm>
            <a:off x="354300" y="6248429"/>
            <a:ext cx="403575" cy="395844"/>
            <a:chOff x="384682" y="5923214"/>
            <a:chExt cx="629425" cy="617367"/>
          </a:xfrm>
        </p:grpSpPr>
        <p:sp>
          <p:nvSpPr>
            <p:cNvPr id="21" name="Oval 20">
              <a:hlinkClick r:id="" action="ppaction://hlinkshowjump?jump=previousslide"/>
              <a:extLst>
                <a:ext uri="{FF2B5EF4-FFF2-40B4-BE49-F238E27FC236}">
                  <a16:creationId xmlns:a16="http://schemas.microsoft.com/office/drawing/2014/main" id="{6932B53F-ED3B-6487-2268-258B2891E743}"/>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2" name="Arrow: Right 21">
              <a:hlinkClick r:id="" action="ppaction://hlinkshowjump?jump=previousslide"/>
              <a:extLst>
                <a:ext uri="{FF2B5EF4-FFF2-40B4-BE49-F238E27FC236}">
                  <a16:creationId xmlns:a16="http://schemas.microsoft.com/office/drawing/2014/main" id="{0144EC99-C90C-FF55-09AD-9B563535CEA3}"/>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022224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2D3E00-7B7B-59BC-0856-79D9A99782C2}"/>
              </a:ext>
            </a:extLst>
          </p:cNvPr>
          <p:cNvSpPr txBox="1"/>
          <p:nvPr/>
        </p:nvSpPr>
        <p:spPr>
          <a:xfrm>
            <a:off x="0" y="213204"/>
            <a:ext cx="4132251" cy="584775"/>
          </a:xfrm>
          <a:prstGeom prst="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AU" sz="3200" dirty="0"/>
              <a:t>Learning Outcomes</a:t>
            </a:r>
          </a:p>
        </p:txBody>
      </p:sp>
      <p:pic>
        <p:nvPicPr>
          <p:cNvPr id="5" name="Picture 4" descr="A child sitting in the water&#10;&#10;Description automatically generated">
            <a:extLst>
              <a:ext uri="{FF2B5EF4-FFF2-40B4-BE49-F238E27FC236}">
                <a16:creationId xmlns:a16="http://schemas.microsoft.com/office/drawing/2014/main" id="{2AF025C4-B097-D9DC-B2C1-6EDC9F60ED6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233276" y="0"/>
            <a:ext cx="5467261" cy="6865862"/>
          </a:xfrm>
          <a:prstGeom prst="rect">
            <a:avLst/>
          </a:prstGeom>
        </p:spPr>
      </p:pic>
      <p:sp>
        <p:nvSpPr>
          <p:cNvPr id="12" name="TextBox 11">
            <a:extLst>
              <a:ext uri="{FF2B5EF4-FFF2-40B4-BE49-F238E27FC236}">
                <a16:creationId xmlns:a16="http://schemas.microsoft.com/office/drawing/2014/main" id="{5E594507-F12C-68AB-FC1F-9D8FE45EB976}"/>
              </a:ext>
            </a:extLst>
          </p:cNvPr>
          <p:cNvSpPr txBox="1"/>
          <p:nvPr/>
        </p:nvSpPr>
        <p:spPr>
          <a:xfrm>
            <a:off x="289675" y="984561"/>
            <a:ext cx="4875638" cy="369332"/>
          </a:xfrm>
          <a:prstGeom prst="rect">
            <a:avLst/>
          </a:prstGeom>
          <a:noFill/>
        </p:spPr>
        <p:txBody>
          <a:bodyPr wrap="square">
            <a:spAutoFit/>
          </a:bodyPr>
          <a:lstStyle/>
          <a:p>
            <a:r>
              <a:rPr lang="en-US" sz="1800" dirty="0">
                <a:solidFill>
                  <a:srgbClr val="54585F"/>
                </a:solidFill>
                <a:latin typeface="Calibri" panose="020F0502020204030204" pitchFamily="34" charset="0"/>
              </a:rPr>
              <a:t>By the end of this course, you will be able to:</a:t>
            </a:r>
            <a:endParaRPr lang="en-US" sz="1000" dirty="0">
              <a:solidFill>
                <a:prstClr val="black"/>
              </a:solidFill>
              <a:latin typeface="Microsoft Sans Serif" panose="020B0604020202020204" pitchFamily="34" charset="0"/>
            </a:endParaRPr>
          </a:p>
        </p:txBody>
      </p:sp>
      <p:sp>
        <p:nvSpPr>
          <p:cNvPr id="18" name="TextBox 17">
            <a:extLst>
              <a:ext uri="{FF2B5EF4-FFF2-40B4-BE49-F238E27FC236}">
                <a16:creationId xmlns:a16="http://schemas.microsoft.com/office/drawing/2014/main" id="{A8E4929A-FAA9-82ED-9960-AA3F25EEB03C}"/>
              </a:ext>
            </a:extLst>
          </p:cNvPr>
          <p:cNvSpPr txBox="1"/>
          <p:nvPr/>
        </p:nvSpPr>
        <p:spPr>
          <a:xfrm>
            <a:off x="1172666" y="1595958"/>
            <a:ext cx="5467261" cy="584775"/>
          </a:xfrm>
          <a:prstGeom prst="rect">
            <a:avLst/>
          </a:prstGeom>
          <a:noFill/>
        </p:spPr>
        <p:txBody>
          <a:bodyPr wrap="square">
            <a:spAutoFit/>
          </a:bodyPr>
          <a:lstStyle/>
          <a:p>
            <a:r>
              <a:rPr lang="en-US" sz="1600" dirty="0">
                <a:solidFill>
                  <a:srgbClr val="54585F"/>
                </a:solidFill>
                <a:latin typeface="Calibri" panose="020F0502020204030204" pitchFamily="34" charset="0"/>
              </a:rPr>
              <a:t>Define ‘drowning’ and differentiate between fatal and non-fatal drowning.</a:t>
            </a:r>
            <a:endParaRPr lang="en-US" sz="1000" dirty="0">
              <a:solidFill>
                <a:prstClr val="black"/>
              </a:solidFill>
              <a:latin typeface="Microsoft Sans Serif" panose="020B0604020202020204" pitchFamily="34" charset="0"/>
            </a:endParaRPr>
          </a:p>
        </p:txBody>
      </p:sp>
      <p:sp>
        <p:nvSpPr>
          <p:cNvPr id="20" name="TextBox 19">
            <a:extLst>
              <a:ext uri="{FF2B5EF4-FFF2-40B4-BE49-F238E27FC236}">
                <a16:creationId xmlns:a16="http://schemas.microsoft.com/office/drawing/2014/main" id="{5306C5C3-123F-66B8-95B1-CBDC11B9A039}"/>
              </a:ext>
            </a:extLst>
          </p:cNvPr>
          <p:cNvSpPr txBox="1"/>
          <p:nvPr/>
        </p:nvSpPr>
        <p:spPr>
          <a:xfrm>
            <a:off x="1172666" y="2365342"/>
            <a:ext cx="5467261" cy="584775"/>
          </a:xfrm>
          <a:prstGeom prst="rect">
            <a:avLst/>
          </a:prstGeom>
          <a:noFill/>
        </p:spPr>
        <p:txBody>
          <a:bodyPr wrap="square">
            <a:spAutoFit/>
          </a:bodyPr>
          <a:lstStyle/>
          <a:p>
            <a:r>
              <a:rPr lang="en-US" sz="1600" dirty="0">
                <a:solidFill>
                  <a:srgbClr val="54585F"/>
                </a:solidFill>
                <a:latin typeface="Calibri" panose="020F0502020204030204" pitchFamily="34" charset="0"/>
              </a:rPr>
              <a:t>Explain the levels of risk different types of water hazards pose to children depending on their age.</a:t>
            </a:r>
            <a:endParaRPr lang="en-US" sz="1000" dirty="0">
              <a:solidFill>
                <a:prstClr val="black"/>
              </a:solidFill>
              <a:latin typeface="Microsoft Sans Serif" panose="020B0604020202020204" pitchFamily="34" charset="0"/>
            </a:endParaRPr>
          </a:p>
        </p:txBody>
      </p:sp>
      <p:sp>
        <p:nvSpPr>
          <p:cNvPr id="22" name="TextBox 21">
            <a:extLst>
              <a:ext uri="{FF2B5EF4-FFF2-40B4-BE49-F238E27FC236}">
                <a16:creationId xmlns:a16="http://schemas.microsoft.com/office/drawing/2014/main" id="{C8899C21-E8D5-9CB1-2E91-831EB81FFD61}"/>
              </a:ext>
            </a:extLst>
          </p:cNvPr>
          <p:cNvSpPr txBox="1"/>
          <p:nvPr/>
        </p:nvSpPr>
        <p:spPr>
          <a:xfrm>
            <a:off x="1172666" y="3134726"/>
            <a:ext cx="5467261" cy="830997"/>
          </a:xfrm>
          <a:prstGeom prst="rect">
            <a:avLst/>
          </a:prstGeom>
          <a:noFill/>
        </p:spPr>
        <p:txBody>
          <a:bodyPr wrap="square">
            <a:spAutoFit/>
          </a:bodyPr>
          <a:lstStyle/>
          <a:p>
            <a:r>
              <a:rPr lang="en-US" sz="1600" dirty="0">
                <a:solidFill>
                  <a:srgbClr val="54585F"/>
                </a:solidFill>
                <a:latin typeface="Calibri" panose="020F0502020204030204" pitchFamily="34" charset="0"/>
              </a:rPr>
              <a:t>Identify the risk factors that contribute to childhood drowning's associated with parents/caregivers, the environment and the child.</a:t>
            </a:r>
            <a:endParaRPr lang="en-US" sz="1000" dirty="0">
              <a:solidFill>
                <a:prstClr val="black"/>
              </a:solidFill>
              <a:latin typeface="Microsoft Sans Serif" panose="020B0604020202020204" pitchFamily="34" charset="0"/>
            </a:endParaRPr>
          </a:p>
        </p:txBody>
      </p:sp>
      <p:sp>
        <p:nvSpPr>
          <p:cNvPr id="24" name="TextBox 23">
            <a:extLst>
              <a:ext uri="{FF2B5EF4-FFF2-40B4-BE49-F238E27FC236}">
                <a16:creationId xmlns:a16="http://schemas.microsoft.com/office/drawing/2014/main" id="{90474922-8296-8172-7D99-5CC518E95273}"/>
              </a:ext>
            </a:extLst>
          </p:cNvPr>
          <p:cNvSpPr txBox="1"/>
          <p:nvPr/>
        </p:nvSpPr>
        <p:spPr>
          <a:xfrm>
            <a:off x="1172666" y="4181109"/>
            <a:ext cx="5467261" cy="830997"/>
          </a:xfrm>
          <a:prstGeom prst="rect">
            <a:avLst/>
          </a:prstGeom>
          <a:noFill/>
        </p:spPr>
        <p:txBody>
          <a:bodyPr wrap="square">
            <a:spAutoFit/>
          </a:bodyPr>
          <a:lstStyle/>
          <a:p>
            <a:r>
              <a:rPr lang="en-US" sz="1600" dirty="0">
                <a:solidFill>
                  <a:srgbClr val="54585F"/>
                </a:solidFill>
                <a:latin typeface="Calibri" panose="020F0502020204030204" pitchFamily="34" charset="0"/>
              </a:rPr>
              <a:t>Assess the presence of various drowning hazards in and around a home as well as in the community and how to reduce the drowning risk they pose to children.</a:t>
            </a:r>
            <a:endParaRPr lang="en-US" sz="1000" dirty="0">
              <a:solidFill>
                <a:prstClr val="black"/>
              </a:solidFill>
              <a:latin typeface="Microsoft Sans Serif" panose="020B0604020202020204" pitchFamily="34" charset="0"/>
            </a:endParaRPr>
          </a:p>
        </p:txBody>
      </p:sp>
      <p:sp>
        <p:nvSpPr>
          <p:cNvPr id="26" name="TextBox 25">
            <a:extLst>
              <a:ext uri="{FF2B5EF4-FFF2-40B4-BE49-F238E27FC236}">
                <a16:creationId xmlns:a16="http://schemas.microsoft.com/office/drawing/2014/main" id="{B2041932-D9A7-6CE6-4F7D-419385C9E913}"/>
              </a:ext>
            </a:extLst>
          </p:cNvPr>
          <p:cNvSpPr txBox="1"/>
          <p:nvPr/>
        </p:nvSpPr>
        <p:spPr>
          <a:xfrm>
            <a:off x="1172666" y="5227494"/>
            <a:ext cx="5467261" cy="830997"/>
          </a:xfrm>
          <a:prstGeom prst="rect">
            <a:avLst/>
          </a:prstGeom>
          <a:noFill/>
        </p:spPr>
        <p:txBody>
          <a:bodyPr wrap="square">
            <a:spAutoFit/>
          </a:bodyPr>
          <a:lstStyle/>
          <a:p>
            <a:r>
              <a:rPr lang="en-US" sz="1600" dirty="0">
                <a:solidFill>
                  <a:srgbClr val="54585F"/>
                </a:solidFill>
                <a:latin typeface="Calibri" panose="020F0502020204030204" pitchFamily="34" charset="0"/>
              </a:rPr>
              <a:t>Utilise a range of resources to increase your understanding of water safety when working with parents and caregivers to reduce drowning risks.</a:t>
            </a:r>
            <a:endParaRPr lang="en-US" sz="1000" dirty="0">
              <a:solidFill>
                <a:prstClr val="black"/>
              </a:solidFill>
              <a:latin typeface="Microsoft Sans Serif" panose="020B0604020202020204" pitchFamily="34" charset="0"/>
            </a:endParaRPr>
          </a:p>
        </p:txBody>
      </p:sp>
      <p:sp>
        <p:nvSpPr>
          <p:cNvPr id="27" name="Oval 26">
            <a:extLst>
              <a:ext uri="{FF2B5EF4-FFF2-40B4-BE49-F238E27FC236}">
                <a16:creationId xmlns:a16="http://schemas.microsoft.com/office/drawing/2014/main" id="{1D8BEB97-9292-03AB-592C-6FCD96E40470}"/>
              </a:ext>
            </a:extLst>
          </p:cNvPr>
          <p:cNvSpPr/>
          <p:nvPr/>
        </p:nvSpPr>
        <p:spPr>
          <a:xfrm>
            <a:off x="605493" y="1654423"/>
            <a:ext cx="454944" cy="463615"/>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B2EDE6BC-7510-77C0-2032-3E84DC63436F}"/>
              </a:ext>
            </a:extLst>
          </p:cNvPr>
          <p:cNvSpPr/>
          <p:nvPr/>
        </p:nvSpPr>
        <p:spPr>
          <a:xfrm>
            <a:off x="610356" y="2418731"/>
            <a:ext cx="454944" cy="463615"/>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Oval 28">
            <a:extLst>
              <a:ext uri="{FF2B5EF4-FFF2-40B4-BE49-F238E27FC236}">
                <a16:creationId xmlns:a16="http://schemas.microsoft.com/office/drawing/2014/main" id="{389E735C-E54A-8849-1179-F61DC71F6DB1}"/>
              </a:ext>
            </a:extLst>
          </p:cNvPr>
          <p:cNvSpPr/>
          <p:nvPr/>
        </p:nvSpPr>
        <p:spPr>
          <a:xfrm>
            <a:off x="610356" y="3312666"/>
            <a:ext cx="454944" cy="463615"/>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4B176810-7757-B7CF-7314-94BB2092FECD}"/>
              </a:ext>
            </a:extLst>
          </p:cNvPr>
          <p:cNvSpPr/>
          <p:nvPr/>
        </p:nvSpPr>
        <p:spPr>
          <a:xfrm>
            <a:off x="610356" y="4355568"/>
            <a:ext cx="454944" cy="463615"/>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2CDFD918-2F6E-744C-BA75-11C36BA25EE4}"/>
              </a:ext>
            </a:extLst>
          </p:cNvPr>
          <p:cNvSpPr/>
          <p:nvPr/>
        </p:nvSpPr>
        <p:spPr>
          <a:xfrm>
            <a:off x="610356" y="5367111"/>
            <a:ext cx="454944" cy="463615"/>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63121B87-07DB-A152-1468-D668AEB28EE8}"/>
              </a:ext>
            </a:extLst>
          </p:cNvPr>
          <p:cNvSpPr txBox="1"/>
          <p:nvPr/>
        </p:nvSpPr>
        <p:spPr>
          <a:xfrm>
            <a:off x="729634" y="1701564"/>
            <a:ext cx="216385" cy="369332"/>
          </a:xfrm>
          <a:prstGeom prst="rect">
            <a:avLst/>
          </a:prstGeom>
          <a:noFill/>
        </p:spPr>
        <p:txBody>
          <a:bodyPr wrap="square" rtlCol="0">
            <a:spAutoFit/>
          </a:bodyPr>
          <a:lstStyle/>
          <a:p>
            <a:pPr algn="ctr"/>
            <a:r>
              <a:rPr lang="en-AU" b="1" dirty="0">
                <a:solidFill>
                  <a:schemeClr val="bg1"/>
                </a:solidFill>
              </a:rPr>
              <a:t>1</a:t>
            </a:r>
          </a:p>
        </p:txBody>
      </p:sp>
      <p:sp>
        <p:nvSpPr>
          <p:cNvPr id="33" name="TextBox 32">
            <a:extLst>
              <a:ext uri="{FF2B5EF4-FFF2-40B4-BE49-F238E27FC236}">
                <a16:creationId xmlns:a16="http://schemas.microsoft.com/office/drawing/2014/main" id="{D9F2816F-4098-B83E-7FD9-9EA898E746E0}"/>
              </a:ext>
            </a:extLst>
          </p:cNvPr>
          <p:cNvSpPr txBox="1"/>
          <p:nvPr/>
        </p:nvSpPr>
        <p:spPr>
          <a:xfrm>
            <a:off x="729635" y="2465518"/>
            <a:ext cx="216385" cy="369332"/>
          </a:xfrm>
          <a:prstGeom prst="rect">
            <a:avLst/>
          </a:prstGeom>
          <a:noFill/>
        </p:spPr>
        <p:txBody>
          <a:bodyPr wrap="square" rtlCol="0">
            <a:spAutoFit/>
          </a:bodyPr>
          <a:lstStyle/>
          <a:p>
            <a:pPr algn="ctr"/>
            <a:r>
              <a:rPr lang="en-AU" b="1" dirty="0">
                <a:solidFill>
                  <a:schemeClr val="bg1"/>
                </a:solidFill>
              </a:rPr>
              <a:t>2</a:t>
            </a:r>
          </a:p>
        </p:txBody>
      </p:sp>
      <p:sp>
        <p:nvSpPr>
          <p:cNvPr id="34" name="TextBox 33">
            <a:extLst>
              <a:ext uri="{FF2B5EF4-FFF2-40B4-BE49-F238E27FC236}">
                <a16:creationId xmlns:a16="http://schemas.microsoft.com/office/drawing/2014/main" id="{7DC2F450-7747-C2FB-2E84-FED8A421871C}"/>
              </a:ext>
            </a:extLst>
          </p:cNvPr>
          <p:cNvSpPr txBox="1"/>
          <p:nvPr/>
        </p:nvSpPr>
        <p:spPr>
          <a:xfrm>
            <a:off x="729635" y="3359807"/>
            <a:ext cx="216385" cy="369332"/>
          </a:xfrm>
          <a:prstGeom prst="rect">
            <a:avLst/>
          </a:prstGeom>
          <a:noFill/>
        </p:spPr>
        <p:txBody>
          <a:bodyPr wrap="square" rtlCol="0">
            <a:spAutoFit/>
          </a:bodyPr>
          <a:lstStyle/>
          <a:p>
            <a:pPr algn="ctr"/>
            <a:r>
              <a:rPr lang="en-AU" b="1" dirty="0">
                <a:solidFill>
                  <a:schemeClr val="bg1"/>
                </a:solidFill>
              </a:rPr>
              <a:t>3</a:t>
            </a:r>
          </a:p>
        </p:txBody>
      </p:sp>
      <p:sp>
        <p:nvSpPr>
          <p:cNvPr id="35" name="TextBox 34">
            <a:extLst>
              <a:ext uri="{FF2B5EF4-FFF2-40B4-BE49-F238E27FC236}">
                <a16:creationId xmlns:a16="http://schemas.microsoft.com/office/drawing/2014/main" id="{0487E3C0-A44A-F052-DFB4-04CDC0F50CEA}"/>
              </a:ext>
            </a:extLst>
          </p:cNvPr>
          <p:cNvSpPr txBox="1"/>
          <p:nvPr/>
        </p:nvSpPr>
        <p:spPr>
          <a:xfrm>
            <a:off x="729635" y="4402709"/>
            <a:ext cx="216385" cy="369332"/>
          </a:xfrm>
          <a:prstGeom prst="rect">
            <a:avLst/>
          </a:prstGeom>
          <a:noFill/>
        </p:spPr>
        <p:txBody>
          <a:bodyPr wrap="square" rtlCol="0">
            <a:spAutoFit/>
          </a:bodyPr>
          <a:lstStyle/>
          <a:p>
            <a:pPr algn="ctr"/>
            <a:r>
              <a:rPr lang="en-AU" b="1" dirty="0">
                <a:solidFill>
                  <a:schemeClr val="bg1"/>
                </a:solidFill>
              </a:rPr>
              <a:t>4</a:t>
            </a:r>
          </a:p>
        </p:txBody>
      </p:sp>
      <p:sp>
        <p:nvSpPr>
          <p:cNvPr id="36" name="TextBox 35">
            <a:extLst>
              <a:ext uri="{FF2B5EF4-FFF2-40B4-BE49-F238E27FC236}">
                <a16:creationId xmlns:a16="http://schemas.microsoft.com/office/drawing/2014/main" id="{592C2BD6-1217-2EEB-83A8-EA7948696FC6}"/>
              </a:ext>
            </a:extLst>
          </p:cNvPr>
          <p:cNvSpPr txBox="1"/>
          <p:nvPr/>
        </p:nvSpPr>
        <p:spPr>
          <a:xfrm>
            <a:off x="729634" y="5398470"/>
            <a:ext cx="216385" cy="369332"/>
          </a:xfrm>
          <a:prstGeom prst="rect">
            <a:avLst/>
          </a:prstGeom>
          <a:noFill/>
        </p:spPr>
        <p:txBody>
          <a:bodyPr wrap="square" rtlCol="0">
            <a:spAutoFit/>
          </a:bodyPr>
          <a:lstStyle/>
          <a:p>
            <a:pPr algn="ctr"/>
            <a:r>
              <a:rPr lang="en-AU" b="1" dirty="0">
                <a:solidFill>
                  <a:schemeClr val="bg1"/>
                </a:solidFill>
              </a:rPr>
              <a:t>5</a:t>
            </a:r>
          </a:p>
        </p:txBody>
      </p:sp>
      <p:grpSp>
        <p:nvGrpSpPr>
          <p:cNvPr id="4" name="Group 3">
            <a:extLst>
              <a:ext uri="{FF2B5EF4-FFF2-40B4-BE49-F238E27FC236}">
                <a16:creationId xmlns:a16="http://schemas.microsoft.com/office/drawing/2014/main" id="{93800832-CF65-B7E9-6D08-A4C70B264878}"/>
              </a:ext>
            </a:extLst>
          </p:cNvPr>
          <p:cNvGrpSpPr/>
          <p:nvPr/>
        </p:nvGrpSpPr>
        <p:grpSpPr>
          <a:xfrm>
            <a:off x="11440771" y="6262564"/>
            <a:ext cx="403575" cy="395844"/>
            <a:chOff x="11077225" y="5923214"/>
            <a:chExt cx="629425" cy="617367"/>
          </a:xfrm>
        </p:grpSpPr>
        <p:grpSp>
          <p:nvGrpSpPr>
            <p:cNvPr id="8" name="Group 7">
              <a:extLst>
                <a:ext uri="{FF2B5EF4-FFF2-40B4-BE49-F238E27FC236}">
                  <a16:creationId xmlns:a16="http://schemas.microsoft.com/office/drawing/2014/main" id="{6061BC2D-1A45-9B84-2CD1-99F8F0887F65}"/>
                </a:ext>
              </a:extLst>
            </p:cNvPr>
            <p:cNvGrpSpPr/>
            <p:nvPr/>
          </p:nvGrpSpPr>
          <p:grpSpPr>
            <a:xfrm>
              <a:off x="11077225" y="5923214"/>
              <a:ext cx="629425" cy="617367"/>
              <a:chOff x="9097407" y="4068416"/>
              <a:chExt cx="2514514" cy="2466341"/>
            </a:xfrm>
            <a:scene3d>
              <a:camera prst="orthographicFront">
                <a:rot lat="0" lon="0" rev="0"/>
              </a:camera>
              <a:lightRig rig="balanced" dir="t">
                <a:rot lat="0" lon="0" rev="8700000"/>
              </a:lightRig>
            </a:scene3d>
          </p:grpSpPr>
          <p:sp>
            <p:nvSpPr>
              <p:cNvPr id="16" name="Oval 15">
                <a:hlinkClick r:id="" action="ppaction://hlinkshowjump?jump=nextslide"/>
                <a:extLst>
                  <a:ext uri="{FF2B5EF4-FFF2-40B4-BE49-F238E27FC236}">
                    <a16:creationId xmlns:a16="http://schemas.microsoft.com/office/drawing/2014/main" id="{DB0C5EFC-88E9-1238-4BE5-AA4BBAAD7FCA}"/>
                  </a:ext>
                </a:extLst>
              </p:cNvPr>
              <p:cNvSpPr/>
              <p:nvPr/>
            </p:nvSpPr>
            <p:spPr>
              <a:xfrm>
                <a:off x="9097407" y="4068416"/>
                <a:ext cx="2514514" cy="2466341"/>
              </a:xfrm>
              <a:prstGeom prst="ellipse">
                <a:avLst/>
              </a:prstGeom>
              <a:solidFill>
                <a:srgbClr val="EEA4A4"/>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17" name="Arrow: Right 16">
                <a:extLst>
                  <a:ext uri="{FF2B5EF4-FFF2-40B4-BE49-F238E27FC236}">
                    <a16:creationId xmlns:a16="http://schemas.microsoft.com/office/drawing/2014/main" id="{CE941445-C636-A760-3CD0-0E53122AE2FE}"/>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Arrow: Right 12">
              <a:hlinkClick r:id="" action="ppaction://hlinkshowjump?jump=nextslide"/>
              <a:extLst>
                <a:ext uri="{FF2B5EF4-FFF2-40B4-BE49-F238E27FC236}">
                  <a16:creationId xmlns:a16="http://schemas.microsoft.com/office/drawing/2014/main" id="{30ECA27C-81CC-58D6-46A9-D1B7E364C933}"/>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9" name="Group 18">
            <a:extLst>
              <a:ext uri="{FF2B5EF4-FFF2-40B4-BE49-F238E27FC236}">
                <a16:creationId xmlns:a16="http://schemas.microsoft.com/office/drawing/2014/main" id="{8B1F59F7-3529-36D6-BBF2-60191D00D7B0}"/>
              </a:ext>
            </a:extLst>
          </p:cNvPr>
          <p:cNvGrpSpPr/>
          <p:nvPr/>
        </p:nvGrpSpPr>
        <p:grpSpPr>
          <a:xfrm>
            <a:off x="346701" y="6262564"/>
            <a:ext cx="403575" cy="395844"/>
            <a:chOff x="384682" y="5923214"/>
            <a:chExt cx="629425" cy="617367"/>
          </a:xfrm>
        </p:grpSpPr>
        <p:sp>
          <p:nvSpPr>
            <p:cNvPr id="21" name="Oval 20">
              <a:hlinkClick r:id="" action="ppaction://hlinkshowjump?jump=previousslide"/>
              <a:extLst>
                <a:ext uri="{FF2B5EF4-FFF2-40B4-BE49-F238E27FC236}">
                  <a16:creationId xmlns:a16="http://schemas.microsoft.com/office/drawing/2014/main" id="{0C04BF07-FCBA-6370-11E5-115FF59F8143}"/>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3" name="Arrow: Right 22">
              <a:hlinkClick r:id="" action="ppaction://hlinkshowjump?jump=previousslide"/>
              <a:extLst>
                <a:ext uri="{FF2B5EF4-FFF2-40B4-BE49-F238E27FC236}">
                  <a16:creationId xmlns:a16="http://schemas.microsoft.com/office/drawing/2014/main" id="{06227956-BCDE-E293-A959-C9264C3694F6}"/>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78616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6A19AB8-79A3-737E-C712-ADFD7E9FBD93}"/>
              </a:ext>
            </a:extLst>
          </p:cNvPr>
          <p:cNvGrpSpPr/>
          <p:nvPr/>
        </p:nvGrpSpPr>
        <p:grpSpPr>
          <a:xfrm>
            <a:off x="289675" y="6235173"/>
            <a:ext cx="403575" cy="395844"/>
            <a:chOff x="384682" y="5923214"/>
            <a:chExt cx="629425" cy="617367"/>
          </a:xfrm>
        </p:grpSpPr>
        <p:sp>
          <p:nvSpPr>
            <p:cNvPr id="9" name="Oval 8">
              <a:hlinkClick r:id="" action="ppaction://hlinkshowjump?jump=previousslide"/>
              <a:extLst>
                <a:ext uri="{FF2B5EF4-FFF2-40B4-BE49-F238E27FC236}">
                  <a16:creationId xmlns:a16="http://schemas.microsoft.com/office/drawing/2014/main" id="{CFCAF7C2-C45B-48B0-822D-D892A5D7433E}"/>
                </a:ext>
              </a:extLst>
            </p:cNvPr>
            <p:cNvSpPr/>
            <p:nvPr/>
          </p:nvSpPr>
          <p:spPr>
            <a:xfrm rot="10800000">
              <a:off x="384682" y="5923214"/>
              <a:ext cx="629425" cy="617367"/>
            </a:xfrm>
            <a:prstGeom prst="ellipse">
              <a:avLst/>
            </a:prstGeom>
            <a:solidFill>
              <a:srgbClr val="EEA4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10" name="Arrow: Right 9">
              <a:hlinkClick r:id="" action="ppaction://hlinkshowjump?jump=nextslide"/>
              <a:extLst>
                <a:ext uri="{FF2B5EF4-FFF2-40B4-BE49-F238E27FC236}">
                  <a16:creationId xmlns:a16="http://schemas.microsoft.com/office/drawing/2014/main" id="{F6271149-F2C2-8572-76BC-1DB392982CE2}"/>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4" name="Group 13">
            <a:extLst>
              <a:ext uri="{FF2B5EF4-FFF2-40B4-BE49-F238E27FC236}">
                <a16:creationId xmlns:a16="http://schemas.microsoft.com/office/drawing/2014/main" id="{4F7BA8A1-98E3-5CDC-8CD0-5996AB134EE0}"/>
              </a:ext>
            </a:extLst>
          </p:cNvPr>
          <p:cNvGrpSpPr/>
          <p:nvPr/>
        </p:nvGrpSpPr>
        <p:grpSpPr>
          <a:xfrm>
            <a:off x="11404328" y="6235174"/>
            <a:ext cx="403575" cy="395844"/>
            <a:chOff x="11077225" y="5923214"/>
            <a:chExt cx="629425" cy="617367"/>
          </a:xfrm>
        </p:grpSpPr>
        <p:grpSp>
          <p:nvGrpSpPr>
            <p:cNvPr id="7" name="Group 6">
              <a:extLst>
                <a:ext uri="{FF2B5EF4-FFF2-40B4-BE49-F238E27FC236}">
                  <a16:creationId xmlns:a16="http://schemas.microsoft.com/office/drawing/2014/main" id="{C49B5E5D-FFB0-47C4-CB1D-7E52007995B9}"/>
                </a:ext>
              </a:extLst>
            </p:cNvPr>
            <p:cNvGrpSpPr/>
            <p:nvPr/>
          </p:nvGrpSpPr>
          <p:grpSpPr>
            <a:xfrm>
              <a:off x="11077225" y="5923214"/>
              <a:ext cx="629425" cy="617367"/>
              <a:chOff x="9097407" y="4068416"/>
              <a:chExt cx="2514514" cy="2466341"/>
            </a:xfrm>
            <a:scene3d>
              <a:camera prst="orthographicFront">
                <a:rot lat="0" lon="0" rev="0"/>
              </a:camera>
              <a:lightRig rig="soft" dir="t">
                <a:rot lat="0" lon="0" rev="0"/>
              </a:lightRig>
            </a:scene3d>
          </p:grpSpPr>
          <p:sp>
            <p:nvSpPr>
              <p:cNvPr id="2" name="Oval 1">
                <a:hlinkClick r:id="" action="ppaction://hlinkshowjump?jump=nextslide"/>
                <a:extLst>
                  <a:ext uri="{FF2B5EF4-FFF2-40B4-BE49-F238E27FC236}">
                    <a16:creationId xmlns:a16="http://schemas.microsoft.com/office/drawing/2014/main" id="{312C1A6F-8666-FA06-76DD-F16DAF38CE71}"/>
                  </a:ext>
                </a:extLst>
              </p:cNvPr>
              <p:cNvSpPr/>
              <p:nvPr/>
            </p:nvSpPr>
            <p:spPr>
              <a:xfrm>
                <a:off x="9097407" y="4068416"/>
                <a:ext cx="2514514" cy="2466341"/>
              </a:xfrm>
              <a:prstGeom prst="ellipse">
                <a:avLst/>
              </a:prstGeom>
              <a:solidFill>
                <a:srgbClr val="EEA4A4"/>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6" name="Arrow: Right 5">
                <a:extLst>
                  <a:ext uri="{FF2B5EF4-FFF2-40B4-BE49-F238E27FC236}">
                    <a16:creationId xmlns:a16="http://schemas.microsoft.com/office/drawing/2014/main" id="{22240CD8-6C15-8D54-A739-25C4CA132D58}"/>
                  </a:ext>
                </a:extLst>
              </p:cNvPr>
              <p:cNvSpPr/>
              <p:nvPr/>
            </p:nvSpPr>
            <p:spPr>
              <a:xfrm>
                <a:off x="9766361" y="4847298"/>
                <a:ext cx="1176605" cy="908576"/>
              </a:xfrm>
              <a:prstGeom prst="rightArrow">
                <a:avLst>
                  <a:gd name="adj1" fmla="val 52183"/>
                  <a:gd name="adj2" fmla="val 62004"/>
                </a:avLst>
              </a:prstGeom>
              <a:solidFill>
                <a:srgbClr val="FFFFFF"/>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Arrow: Right 10">
              <a:hlinkClick r:id="" action="ppaction://hlinkshowjump?jump=nextslide"/>
              <a:extLst>
                <a:ext uri="{FF2B5EF4-FFF2-40B4-BE49-F238E27FC236}">
                  <a16:creationId xmlns:a16="http://schemas.microsoft.com/office/drawing/2014/main" id="{63FB0C63-2F74-EDBD-251B-77AB40A11A5D}"/>
                </a:ext>
              </a:extLst>
            </p:cNvPr>
            <p:cNvSpPr/>
            <p:nvPr/>
          </p:nvSpPr>
          <p:spPr>
            <a:xfrm>
              <a:off x="11244675" y="6118181"/>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8" name="Group 37">
            <a:extLst>
              <a:ext uri="{FF2B5EF4-FFF2-40B4-BE49-F238E27FC236}">
                <a16:creationId xmlns:a16="http://schemas.microsoft.com/office/drawing/2014/main" id="{F5E3B5B2-1D7F-5CD2-3CD5-342F9BB0F400}"/>
              </a:ext>
            </a:extLst>
          </p:cNvPr>
          <p:cNvGrpSpPr>
            <a:grpSpLocks noGrp="1" noUngrp="1" noRot="1" noMove="1" noResize="1"/>
          </p:cNvGrpSpPr>
          <p:nvPr/>
        </p:nvGrpSpPr>
        <p:grpSpPr>
          <a:xfrm>
            <a:off x="-48861" y="0"/>
            <a:ext cx="12240861" cy="6874303"/>
            <a:chOff x="-106984" y="212999"/>
            <a:chExt cx="12240861" cy="6874303"/>
          </a:xfrm>
        </p:grpSpPr>
        <p:pic>
          <p:nvPicPr>
            <p:cNvPr id="37" name="Picture 36" descr="Waves crashing on the beach">
              <a:extLst>
                <a:ext uri="{FF2B5EF4-FFF2-40B4-BE49-F238E27FC236}">
                  <a16:creationId xmlns:a16="http://schemas.microsoft.com/office/drawing/2014/main" id="{242D9C2E-B29B-69BE-3748-394EBF7D74C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06984" y="212999"/>
              <a:ext cx="12240861" cy="6874303"/>
            </a:xfrm>
            <a:prstGeom prst="rect">
              <a:avLst/>
            </a:prstGeom>
            <a:ln w="12700">
              <a:solidFill>
                <a:schemeClr val="tx1"/>
              </a:solidFill>
            </a:ln>
          </p:spPr>
        </p:pic>
        <p:pic>
          <p:nvPicPr>
            <p:cNvPr id="23" name="Picture 22" descr="A white object with a black background&#10;&#10;Description automatically generated with medium confidence">
              <a:extLst>
                <a:ext uri="{FF2B5EF4-FFF2-40B4-BE49-F238E27FC236}">
                  <a16:creationId xmlns:a16="http://schemas.microsoft.com/office/drawing/2014/main" id="{7F666951-860E-3251-9C3B-7F80AE539B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06984" y="213783"/>
              <a:ext cx="12240861" cy="6872734"/>
            </a:xfrm>
            <a:prstGeom prst="rect">
              <a:avLst/>
            </a:prstGeom>
            <a:ln w="12700">
              <a:solidFill>
                <a:schemeClr val="tx1"/>
              </a:solidFill>
            </a:ln>
          </p:spPr>
        </p:pic>
      </p:grpSp>
      <p:pic>
        <p:nvPicPr>
          <p:cNvPr id="8" name="Picture 7" descr="A close up of a pink surface&#10;&#10;Description automatically generated">
            <a:extLst>
              <a:ext uri="{FF2B5EF4-FFF2-40B4-BE49-F238E27FC236}">
                <a16:creationId xmlns:a16="http://schemas.microsoft.com/office/drawing/2014/main" id="{8094657D-945D-11CE-B304-E1F1A29391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61" y="2641702"/>
            <a:ext cx="5029902" cy="1590897"/>
          </a:xfrm>
          <a:prstGeom prst="rect">
            <a:avLst/>
          </a:prstGeom>
        </p:spPr>
      </p:pic>
      <p:sp>
        <p:nvSpPr>
          <p:cNvPr id="16" name="TextBox 15">
            <a:extLst>
              <a:ext uri="{FF2B5EF4-FFF2-40B4-BE49-F238E27FC236}">
                <a16:creationId xmlns:a16="http://schemas.microsoft.com/office/drawing/2014/main" id="{210A8D3E-25C6-3EA6-14A8-37381E86D54A}"/>
              </a:ext>
            </a:extLst>
          </p:cNvPr>
          <p:cNvSpPr txBox="1"/>
          <p:nvPr/>
        </p:nvSpPr>
        <p:spPr>
          <a:xfrm>
            <a:off x="1225017" y="3001774"/>
            <a:ext cx="1682216" cy="369332"/>
          </a:xfrm>
          <a:prstGeom prst="rect">
            <a:avLst/>
          </a:prstGeom>
          <a:noFill/>
        </p:spPr>
        <p:txBody>
          <a:bodyPr wrap="square">
            <a:spAutoFit/>
          </a:bodyPr>
          <a:lstStyle/>
          <a:p>
            <a:r>
              <a:rPr lang="en-AU" sz="1800">
                <a:solidFill>
                  <a:srgbClr val="54585F"/>
                </a:solidFill>
                <a:latin typeface="Articulate" panose="02000503040000020004" pitchFamily="2" charset="0"/>
              </a:rPr>
              <a:t>MAIN MENU </a:t>
            </a:r>
            <a:endParaRPr lang="en-AU" sz="600" dirty="0">
              <a:solidFill>
                <a:prstClr val="black"/>
              </a:solidFill>
              <a:latin typeface="Microsoft Sans Serif" panose="020B0604020202020204" pitchFamily="34" charset="0"/>
            </a:endParaRPr>
          </a:p>
        </p:txBody>
      </p:sp>
      <p:sp>
        <p:nvSpPr>
          <p:cNvPr id="19" name="TextBox 18">
            <a:extLst>
              <a:ext uri="{FF2B5EF4-FFF2-40B4-BE49-F238E27FC236}">
                <a16:creationId xmlns:a16="http://schemas.microsoft.com/office/drawing/2014/main" id="{A0BA5B5B-FD21-6A35-D308-5095AAC9B6D7}"/>
              </a:ext>
            </a:extLst>
          </p:cNvPr>
          <p:cNvSpPr txBox="1"/>
          <p:nvPr/>
        </p:nvSpPr>
        <p:spPr>
          <a:xfrm>
            <a:off x="973731" y="3336111"/>
            <a:ext cx="2184787" cy="461665"/>
          </a:xfrm>
          <a:prstGeom prst="rect">
            <a:avLst/>
          </a:prstGeom>
          <a:noFill/>
        </p:spPr>
        <p:txBody>
          <a:bodyPr wrap="square">
            <a:spAutoFit/>
          </a:bodyPr>
          <a:lstStyle/>
          <a:p>
            <a:pPr algn="ctr"/>
            <a:r>
              <a:rPr lang="en-US" sz="1200" b="1" dirty="0">
                <a:solidFill>
                  <a:srgbClr val="54585F"/>
                </a:solidFill>
                <a:latin typeface="Articulate Light" panose="02000503040000020004" pitchFamily="2" charset="0"/>
              </a:rPr>
              <a:t>Click on the grey buttons to navigate through the training</a:t>
            </a:r>
            <a:endParaRPr lang="en-US" sz="900" b="1" dirty="0">
              <a:solidFill>
                <a:prstClr val="black"/>
              </a:solidFill>
              <a:latin typeface="Microsoft Sans Serif" panose="020B0604020202020204" pitchFamily="34" charset="0"/>
            </a:endParaRPr>
          </a:p>
        </p:txBody>
      </p:sp>
      <p:sp>
        <p:nvSpPr>
          <p:cNvPr id="47" name="Arc 46">
            <a:extLst>
              <a:ext uri="{FF2B5EF4-FFF2-40B4-BE49-F238E27FC236}">
                <a16:creationId xmlns:a16="http://schemas.microsoft.com/office/drawing/2014/main" id="{5BA4E826-E7ED-E8B7-FBD3-C91AED1D2629}"/>
              </a:ext>
            </a:extLst>
          </p:cNvPr>
          <p:cNvSpPr>
            <a:spLocks noGrp="1" noRot="1" noMove="1" noResize="1" noEditPoints="1" noAdjustHandles="1" noChangeArrowheads="1" noChangeShapeType="1"/>
          </p:cNvSpPr>
          <p:nvPr/>
        </p:nvSpPr>
        <p:spPr>
          <a:xfrm>
            <a:off x="1557997" y="801407"/>
            <a:ext cx="6042074" cy="5139397"/>
          </a:xfrm>
          <a:prstGeom prst="arc">
            <a:avLst>
              <a:gd name="adj1" fmla="val 16200000"/>
              <a:gd name="adj2" fmla="val 5611204"/>
            </a:avLst>
          </a:prstGeom>
          <a:noFill/>
          <a:ln w="12700">
            <a:solidFill>
              <a:schemeClr val="bg2">
                <a:lumMod val="9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42" name="Oval 41">
            <a:extLst>
              <a:ext uri="{FF2B5EF4-FFF2-40B4-BE49-F238E27FC236}">
                <a16:creationId xmlns:a16="http://schemas.microsoft.com/office/drawing/2014/main" id="{90AD49E7-5783-09F9-0906-41E4A38C255A}"/>
              </a:ext>
            </a:extLst>
          </p:cNvPr>
          <p:cNvSpPr>
            <a:spLocks/>
          </p:cNvSpPr>
          <p:nvPr/>
        </p:nvSpPr>
        <p:spPr>
          <a:xfrm>
            <a:off x="5703402" y="858441"/>
            <a:ext cx="773723" cy="773723"/>
          </a:xfrm>
          <a:prstGeom prst="ellipse">
            <a:avLst/>
          </a:prstGeom>
          <a:solidFill>
            <a:schemeClr val="tx1">
              <a:lumMod val="65000"/>
              <a:lumOff val="35000"/>
            </a:schemeClr>
          </a:solidFill>
          <a:ln>
            <a:noFill/>
          </a:ln>
          <a:effectLst>
            <a:glow rad="101600">
              <a:srgbClr val="EEA4A4">
                <a:alpha val="60000"/>
              </a:srgbClr>
            </a:glow>
            <a:outerShdw blurRad="107950" dist="12700" dir="5400000" algn="ctr">
              <a:srgbClr val="000000"/>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4" name="Oval 43">
            <a:hlinkClick r:id="rId5" action="ppaction://hlinksldjump"/>
            <a:extLst>
              <a:ext uri="{FF2B5EF4-FFF2-40B4-BE49-F238E27FC236}">
                <a16:creationId xmlns:a16="http://schemas.microsoft.com/office/drawing/2014/main" id="{0E50A6A5-6B1D-FF68-D69B-6BE18FA96F64}"/>
              </a:ext>
            </a:extLst>
          </p:cNvPr>
          <p:cNvSpPr>
            <a:spLocks/>
          </p:cNvSpPr>
          <p:nvPr/>
        </p:nvSpPr>
        <p:spPr>
          <a:xfrm>
            <a:off x="7078395" y="3797776"/>
            <a:ext cx="773723" cy="773723"/>
          </a:xfrm>
          <a:prstGeom prst="ellipse">
            <a:avLst/>
          </a:prstGeom>
          <a:solidFill>
            <a:schemeClr val="tx1">
              <a:lumMod val="65000"/>
              <a:lumOff val="35000"/>
            </a:schemeClr>
          </a:solidFill>
          <a:ln>
            <a:noFill/>
          </a:ln>
          <a:effectLst>
            <a:glow rad="101600">
              <a:srgbClr val="EEA4A4">
                <a:alpha val="60000"/>
              </a:srgbClr>
            </a:glow>
            <a:outerShdw blurRad="107950" dist="12700" dir="5400000" algn="ctr">
              <a:srgbClr val="000000"/>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a:hlinkClick r:id="rId6" action="ppaction://hlinksldjump"/>
            <a:extLst>
              <a:ext uri="{FF2B5EF4-FFF2-40B4-BE49-F238E27FC236}">
                <a16:creationId xmlns:a16="http://schemas.microsoft.com/office/drawing/2014/main" id="{2B272E05-061F-DDFF-129C-B4C93E98218A}"/>
              </a:ext>
            </a:extLst>
          </p:cNvPr>
          <p:cNvSpPr>
            <a:spLocks/>
          </p:cNvSpPr>
          <p:nvPr/>
        </p:nvSpPr>
        <p:spPr>
          <a:xfrm>
            <a:off x="5709138" y="5136601"/>
            <a:ext cx="773723" cy="773723"/>
          </a:xfrm>
          <a:prstGeom prst="ellipse">
            <a:avLst/>
          </a:prstGeom>
          <a:solidFill>
            <a:schemeClr val="tx1">
              <a:lumMod val="65000"/>
              <a:lumOff val="35000"/>
            </a:schemeClr>
          </a:solidFill>
          <a:ln>
            <a:noFill/>
          </a:ln>
          <a:effectLst>
            <a:glow rad="101600">
              <a:srgbClr val="EEA4A4">
                <a:alpha val="60000"/>
              </a:srgbClr>
            </a:glow>
            <a:outerShdw blurRad="107950" dist="12700" dir="5400000" algn="ctr">
              <a:srgbClr val="000000"/>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a:hlinkClick r:id="rId7" action="ppaction://hlinksldjump"/>
            <a:extLst>
              <a:ext uri="{FF2B5EF4-FFF2-40B4-BE49-F238E27FC236}">
                <a16:creationId xmlns:a16="http://schemas.microsoft.com/office/drawing/2014/main" id="{78F8064F-F23A-EF45-3E72-E9846F4B01F3}"/>
              </a:ext>
            </a:extLst>
          </p:cNvPr>
          <p:cNvSpPr>
            <a:spLocks/>
          </p:cNvSpPr>
          <p:nvPr/>
        </p:nvSpPr>
        <p:spPr>
          <a:xfrm>
            <a:off x="4079631" y="5523462"/>
            <a:ext cx="773723" cy="773723"/>
          </a:xfrm>
          <a:prstGeom prst="ellipse">
            <a:avLst/>
          </a:prstGeom>
          <a:solidFill>
            <a:schemeClr val="tx1">
              <a:lumMod val="65000"/>
              <a:lumOff val="35000"/>
            </a:schemeClr>
          </a:solidFill>
          <a:ln>
            <a:noFill/>
          </a:ln>
          <a:effectLst>
            <a:glow rad="101600">
              <a:srgbClr val="EEA4A4">
                <a:alpha val="60000"/>
              </a:srgbClr>
            </a:glow>
            <a:outerShdw blurRad="107950" dist="12700" dir="5400000" algn="ctr">
              <a:srgbClr val="000000"/>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6CEBFC00-89FE-6CE9-C128-ADC0D707AB13}"/>
              </a:ext>
            </a:extLst>
          </p:cNvPr>
          <p:cNvGrpSpPr/>
          <p:nvPr/>
        </p:nvGrpSpPr>
        <p:grpSpPr>
          <a:xfrm>
            <a:off x="4079631" y="429065"/>
            <a:ext cx="773723" cy="773723"/>
            <a:chOff x="4079631" y="429065"/>
            <a:chExt cx="773723" cy="773723"/>
          </a:xfrm>
        </p:grpSpPr>
        <p:sp>
          <p:nvSpPr>
            <p:cNvPr id="41" name="Oval 40">
              <a:hlinkClick r:id="rId8" action="ppaction://hlinksldjump"/>
              <a:extLst>
                <a:ext uri="{FF2B5EF4-FFF2-40B4-BE49-F238E27FC236}">
                  <a16:creationId xmlns:a16="http://schemas.microsoft.com/office/drawing/2014/main" id="{D9DE7D1A-F809-FD15-2668-0705EA30C03D}"/>
                </a:ext>
              </a:extLst>
            </p:cNvPr>
            <p:cNvSpPr>
              <a:spLocks/>
            </p:cNvSpPr>
            <p:nvPr/>
          </p:nvSpPr>
          <p:spPr>
            <a:xfrm>
              <a:off x="4079631" y="429065"/>
              <a:ext cx="773723" cy="773723"/>
            </a:xfrm>
            <a:prstGeom prst="ellipse">
              <a:avLst/>
            </a:prstGeom>
            <a:solidFill>
              <a:schemeClr val="tx1">
                <a:lumMod val="65000"/>
                <a:lumOff val="35000"/>
              </a:schemeClr>
            </a:solidFill>
            <a:ln>
              <a:noFill/>
            </a:ln>
            <a:effectLst>
              <a:glow rad="101600">
                <a:srgbClr val="EEA4A4">
                  <a:alpha val="60000"/>
                </a:srgbClr>
              </a:glow>
              <a:outerShdw blurRad="107950" dist="12700" dir="5400000" algn="ctr">
                <a:srgbClr val="000000"/>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Picture 56" descr="A black and white pattern&#10;&#10;Description automatically generated">
              <a:hlinkClick r:id="rId8" action="ppaction://hlinksldjump"/>
              <a:extLst>
                <a:ext uri="{FF2B5EF4-FFF2-40B4-BE49-F238E27FC236}">
                  <a16:creationId xmlns:a16="http://schemas.microsoft.com/office/drawing/2014/main" id="{C83A1FAF-9317-C67D-10E6-11F2298AFF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98817" y="639128"/>
              <a:ext cx="535350" cy="348600"/>
            </a:xfrm>
            <a:prstGeom prst="rect">
              <a:avLst/>
            </a:prstGeom>
          </p:spPr>
        </p:pic>
      </p:grpSp>
      <p:pic>
        <p:nvPicPr>
          <p:cNvPr id="59" name="Graphic 58" descr="School boy outline">
            <a:hlinkClick r:id="rId10" action="ppaction://hlinksldjump"/>
            <a:extLst>
              <a:ext uri="{FF2B5EF4-FFF2-40B4-BE49-F238E27FC236}">
                <a16:creationId xmlns:a16="http://schemas.microsoft.com/office/drawing/2014/main" id="{60F05663-6C05-190C-EB70-66CA27B52778}"/>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59974" y="862073"/>
            <a:ext cx="672050" cy="672050"/>
          </a:xfrm>
          <a:prstGeom prst="rect">
            <a:avLst/>
          </a:prstGeom>
        </p:spPr>
      </p:pic>
      <p:pic>
        <p:nvPicPr>
          <p:cNvPr id="66" name="Graphic 65" descr="Life ring outline">
            <a:hlinkClick r:id="rId7" action="ppaction://hlinksldjump"/>
            <a:extLst>
              <a:ext uri="{FF2B5EF4-FFF2-40B4-BE49-F238E27FC236}">
                <a16:creationId xmlns:a16="http://schemas.microsoft.com/office/drawing/2014/main" id="{87C4B2B3-F9F1-0EB5-C7BB-1FCBC8D1817E}"/>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191447" y="5635278"/>
            <a:ext cx="550089" cy="550089"/>
          </a:xfrm>
          <a:prstGeom prst="rect">
            <a:avLst/>
          </a:prstGeom>
        </p:spPr>
      </p:pic>
      <p:grpSp>
        <p:nvGrpSpPr>
          <p:cNvPr id="4" name="Group 3">
            <a:extLst>
              <a:ext uri="{FF2B5EF4-FFF2-40B4-BE49-F238E27FC236}">
                <a16:creationId xmlns:a16="http://schemas.microsoft.com/office/drawing/2014/main" id="{4417DED1-6071-9006-E4D4-5A285EE733E7}"/>
              </a:ext>
            </a:extLst>
          </p:cNvPr>
          <p:cNvGrpSpPr/>
          <p:nvPr/>
        </p:nvGrpSpPr>
        <p:grpSpPr>
          <a:xfrm>
            <a:off x="6986954" y="2031104"/>
            <a:ext cx="773723" cy="773723"/>
            <a:chOff x="6986954" y="2031104"/>
            <a:chExt cx="773723" cy="773723"/>
          </a:xfrm>
        </p:grpSpPr>
        <p:sp>
          <p:nvSpPr>
            <p:cNvPr id="43" name="Oval 42">
              <a:hlinkClick r:id="rId15" action="ppaction://hlinksldjump"/>
              <a:extLst>
                <a:ext uri="{FF2B5EF4-FFF2-40B4-BE49-F238E27FC236}">
                  <a16:creationId xmlns:a16="http://schemas.microsoft.com/office/drawing/2014/main" id="{C2EC8A88-D7C8-9F6B-A1A4-CB7F84D9A050}"/>
                </a:ext>
              </a:extLst>
            </p:cNvPr>
            <p:cNvSpPr>
              <a:spLocks/>
            </p:cNvSpPr>
            <p:nvPr/>
          </p:nvSpPr>
          <p:spPr>
            <a:xfrm>
              <a:off x="6986954" y="2031104"/>
              <a:ext cx="773723" cy="773723"/>
            </a:xfrm>
            <a:prstGeom prst="ellipse">
              <a:avLst/>
            </a:prstGeom>
            <a:solidFill>
              <a:schemeClr val="tx1">
                <a:lumMod val="65000"/>
                <a:lumOff val="35000"/>
              </a:schemeClr>
            </a:solidFill>
            <a:ln>
              <a:noFill/>
            </a:ln>
            <a:effectLst>
              <a:glow rad="101600">
                <a:srgbClr val="EEA4A4">
                  <a:alpha val="60000"/>
                </a:srgbClr>
              </a:glow>
              <a:outerShdw blurRad="107950" dist="12700" dir="5400000" algn="ctr">
                <a:srgbClr val="000000"/>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8" name="Graphic 67" descr="Life jacket outline">
              <a:hlinkClick r:id="rId15" action="ppaction://hlinksldjump"/>
              <a:extLst>
                <a:ext uri="{FF2B5EF4-FFF2-40B4-BE49-F238E27FC236}">
                  <a16:creationId xmlns:a16="http://schemas.microsoft.com/office/drawing/2014/main" id="{D595B31C-3022-0412-FA83-001E182876E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116268" y="2154468"/>
              <a:ext cx="515094" cy="515094"/>
            </a:xfrm>
            <a:prstGeom prst="rect">
              <a:avLst/>
            </a:prstGeom>
          </p:spPr>
        </p:pic>
      </p:grpSp>
      <p:sp>
        <p:nvSpPr>
          <p:cNvPr id="69" name="TextBox 68">
            <a:extLst>
              <a:ext uri="{FF2B5EF4-FFF2-40B4-BE49-F238E27FC236}">
                <a16:creationId xmlns:a16="http://schemas.microsoft.com/office/drawing/2014/main" id="{319BC16C-520C-5D18-9254-E2A20D9727AA}"/>
              </a:ext>
            </a:extLst>
          </p:cNvPr>
          <p:cNvSpPr txBox="1"/>
          <p:nvPr/>
        </p:nvSpPr>
        <p:spPr>
          <a:xfrm>
            <a:off x="4741536" y="166270"/>
            <a:ext cx="2154570" cy="369332"/>
          </a:xfrm>
          <a:prstGeom prst="rect">
            <a:avLst/>
          </a:prstGeom>
          <a:noFill/>
        </p:spPr>
        <p:txBody>
          <a:bodyPr wrap="square" rtlCol="0">
            <a:spAutoFit/>
          </a:bodyPr>
          <a:lstStyle/>
          <a:p>
            <a:r>
              <a:rPr lang="en-AU" dirty="0">
                <a:solidFill>
                  <a:schemeClr val="tx1">
                    <a:lumMod val="65000"/>
                    <a:lumOff val="35000"/>
                  </a:schemeClr>
                </a:solidFill>
              </a:rPr>
              <a:t>1. What is drowning?</a:t>
            </a:r>
          </a:p>
        </p:txBody>
      </p:sp>
      <p:sp>
        <p:nvSpPr>
          <p:cNvPr id="70" name="TextBox 69">
            <a:extLst>
              <a:ext uri="{FF2B5EF4-FFF2-40B4-BE49-F238E27FC236}">
                <a16:creationId xmlns:a16="http://schemas.microsoft.com/office/drawing/2014/main" id="{FE33D0A3-BE6F-6FDC-A96F-2F2FA6544006}"/>
              </a:ext>
            </a:extLst>
          </p:cNvPr>
          <p:cNvSpPr txBox="1"/>
          <p:nvPr/>
        </p:nvSpPr>
        <p:spPr>
          <a:xfrm>
            <a:off x="6628713" y="913724"/>
            <a:ext cx="3697819" cy="369332"/>
          </a:xfrm>
          <a:prstGeom prst="rect">
            <a:avLst/>
          </a:prstGeom>
          <a:noFill/>
        </p:spPr>
        <p:txBody>
          <a:bodyPr wrap="square" rtlCol="0">
            <a:spAutoFit/>
          </a:bodyPr>
          <a:lstStyle/>
          <a:p>
            <a:r>
              <a:rPr lang="en-AU" dirty="0">
                <a:solidFill>
                  <a:schemeClr val="tx1">
                    <a:lumMod val="65000"/>
                    <a:lumOff val="35000"/>
                  </a:schemeClr>
                </a:solidFill>
              </a:rPr>
              <a:t>2. Drowning risk by age</a:t>
            </a:r>
          </a:p>
        </p:txBody>
      </p:sp>
      <p:sp>
        <p:nvSpPr>
          <p:cNvPr id="71" name="TextBox 70">
            <a:extLst>
              <a:ext uri="{FF2B5EF4-FFF2-40B4-BE49-F238E27FC236}">
                <a16:creationId xmlns:a16="http://schemas.microsoft.com/office/drawing/2014/main" id="{B1E38D1F-F4BC-90E0-4E09-05F251CE61C7}"/>
              </a:ext>
            </a:extLst>
          </p:cNvPr>
          <p:cNvSpPr txBox="1"/>
          <p:nvPr/>
        </p:nvSpPr>
        <p:spPr>
          <a:xfrm>
            <a:off x="7933050" y="2171084"/>
            <a:ext cx="3697819" cy="1015663"/>
          </a:xfrm>
          <a:prstGeom prst="rect">
            <a:avLst/>
          </a:prstGeom>
          <a:noFill/>
        </p:spPr>
        <p:txBody>
          <a:bodyPr wrap="square" rtlCol="0">
            <a:spAutoFit/>
          </a:bodyPr>
          <a:lstStyle/>
          <a:p>
            <a:r>
              <a:rPr lang="en-AU" dirty="0">
                <a:solidFill>
                  <a:schemeClr val="tx1">
                    <a:lumMod val="65000"/>
                    <a:lumOff val="35000"/>
                  </a:schemeClr>
                </a:solidFill>
              </a:rPr>
              <a:t>3. Risk Factors</a:t>
            </a:r>
          </a:p>
          <a:p>
            <a:pPr marL="285750" indent="-196850">
              <a:buFont typeface="Arial" panose="020B0604020202020204" pitchFamily="34" charset="0"/>
              <a:buChar char="•"/>
            </a:pPr>
            <a:r>
              <a:rPr lang="en-AU" sz="1400" dirty="0">
                <a:solidFill>
                  <a:schemeClr val="accent2">
                    <a:lumMod val="50000"/>
                  </a:schemeClr>
                </a:solidFill>
              </a:rPr>
              <a:t>Parental and caregiver risk factors</a:t>
            </a:r>
          </a:p>
          <a:p>
            <a:pPr marL="285750" indent="-196850">
              <a:buFont typeface="Arial" panose="020B0604020202020204" pitchFamily="34" charset="0"/>
              <a:buChar char="•"/>
            </a:pPr>
            <a:r>
              <a:rPr lang="en-AU" sz="1400" dirty="0">
                <a:solidFill>
                  <a:schemeClr val="accent2">
                    <a:lumMod val="50000"/>
                  </a:schemeClr>
                </a:solidFill>
              </a:rPr>
              <a:t>Child risk factors</a:t>
            </a:r>
          </a:p>
          <a:p>
            <a:pPr marL="285750" indent="-196850">
              <a:buFont typeface="Arial" panose="020B0604020202020204" pitchFamily="34" charset="0"/>
              <a:buChar char="•"/>
            </a:pPr>
            <a:r>
              <a:rPr lang="en-AU" sz="1400" dirty="0">
                <a:solidFill>
                  <a:schemeClr val="accent2">
                    <a:lumMod val="50000"/>
                  </a:schemeClr>
                </a:solidFill>
              </a:rPr>
              <a:t>Environmental risk factors</a:t>
            </a:r>
          </a:p>
        </p:txBody>
      </p:sp>
      <p:sp>
        <p:nvSpPr>
          <p:cNvPr id="72" name="TextBox 71">
            <a:extLst>
              <a:ext uri="{FF2B5EF4-FFF2-40B4-BE49-F238E27FC236}">
                <a16:creationId xmlns:a16="http://schemas.microsoft.com/office/drawing/2014/main" id="{65207D1B-DFFB-36E3-7ADB-D18D4AFDF2B9}"/>
              </a:ext>
            </a:extLst>
          </p:cNvPr>
          <p:cNvSpPr txBox="1"/>
          <p:nvPr/>
        </p:nvSpPr>
        <p:spPr>
          <a:xfrm>
            <a:off x="8005049" y="3948253"/>
            <a:ext cx="3802854" cy="584775"/>
          </a:xfrm>
          <a:prstGeom prst="rect">
            <a:avLst/>
          </a:prstGeom>
          <a:noFill/>
        </p:spPr>
        <p:txBody>
          <a:bodyPr wrap="square" rtlCol="0">
            <a:spAutoFit/>
          </a:bodyPr>
          <a:lstStyle/>
          <a:p>
            <a:r>
              <a:rPr lang="en-AU" dirty="0">
                <a:solidFill>
                  <a:schemeClr val="tx1">
                    <a:lumMod val="65000"/>
                    <a:lumOff val="35000"/>
                  </a:schemeClr>
                </a:solidFill>
              </a:rPr>
              <a:t>4. Where can drowning occur (Part 1)</a:t>
            </a:r>
          </a:p>
          <a:p>
            <a:pPr marL="285750" lvl="1" indent="-196850">
              <a:buFont typeface="Arial" panose="020B0604020202020204" pitchFamily="34" charset="0"/>
              <a:buChar char="•"/>
            </a:pPr>
            <a:r>
              <a:rPr lang="en-AU" sz="1400" dirty="0">
                <a:solidFill>
                  <a:schemeClr val="accent2">
                    <a:lumMod val="50000"/>
                  </a:schemeClr>
                </a:solidFill>
              </a:rPr>
              <a:t>Drowning hazards around the home</a:t>
            </a:r>
          </a:p>
        </p:txBody>
      </p:sp>
      <p:sp>
        <p:nvSpPr>
          <p:cNvPr id="73" name="TextBox 72">
            <a:extLst>
              <a:ext uri="{FF2B5EF4-FFF2-40B4-BE49-F238E27FC236}">
                <a16:creationId xmlns:a16="http://schemas.microsoft.com/office/drawing/2014/main" id="{A7DBACD0-7E3B-E56F-3B1C-A6C8ACF4CB1D}"/>
              </a:ext>
            </a:extLst>
          </p:cNvPr>
          <p:cNvSpPr txBox="1"/>
          <p:nvPr/>
        </p:nvSpPr>
        <p:spPr>
          <a:xfrm>
            <a:off x="6739092" y="5426208"/>
            <a:ext cx="3979326" cy="584775"/>
          </a:xfrm>
          <a:prstGeom prst="rect">
            <a:avLst/>
          </a:prstGeom>
          <a:noFill/>
        </p:spPr>
        <p:txBody>
          <a:bodyPr wrap="square" rtlCol="0">
            <a:spAutoFit/>
          </a:bodyPr>
          <a:lstStyle/>
          <a:p>
            <a:r>
              <a:rPr lang="en-AU" dirty="0">
                <a:solidFill>
                  <a:schemeClr val="tx1">
                    <a:lumMod val="65000"/>
                    <a:lumOff val="35000"/>
                  </a:schemeClr>
                </a:solidFill>
              </a:rPr>
              <a:t>5. Where can drowning occur (Part 2)</a:t>
            </a:r>
          </a:p>
          <a:p>
            <a:pPr marL="268288" lvl="1" indent="-179388">
              <a:buFont typeface="Arial" panose="020B0604020202020204" pitchFamily="34" charset="0"/>
              <a:buChar char="•"/>
              <a:tabLst>
                <a:tab pos="268288" algn="l"/>
              </a:tabLst>
            </a:pPr>
            <a:r>
              <a:rPr lang="en-AU" sz="1400" dirty="0">
                <a:solidFill>
                  <a:schemeClr val="accent2">
                    <a:lumMod val="50000"/>
                  </a:schemeClr>
                </a:solidFill>
              </a:rPr>
              <a:t>Drowning hazards away from home</a:t>
            </a:r>
          </a:p>
        </p:txBody>
      </p:sp>
      <p:sp>
        <p:nvSpPr>
          <p:cNvPr id="74" name="TextBox 73">
            <a:extLst>
              <a:ext uri="{FF2B5EF4-FFF2-40B4-BE49-F238E27FC236}">
                <a16:creationId xmlns:a16="http://schemas.microsoft.com/office/drawing/2014/main" id="{C9FDA255-9466-BB31-2E1C-968F2F314FCB}"/>
              </a:ext>
            </a:extLst>
          </p:cNvPr>
          <p:cNvSpPr txBox="1"/>
          <p:nvPr/>
        </p:nvSpPr>
        <p:spPr>
          <a:xfrm>
            <a:off x="4713379" y="6216019"/>
            <a:ext cx="1526055" cy="369332"/>
          </a:xfrm>
          <a:prstGeom prst="rect">
            <a:avLst/>
          </a:prstGeom>
          <a:noFill/>
        </p:spPr>
        <p:txBody>
          <a:bodyPr wrap="square" rtlCol="0">
            <a:spAutoFit/>
          </a:bodyPr>
          <a:lstStyle/>
          <a:p>
            <a:r>
              <a:rPr lang="en-AU" dirty="0">
                <a:solidFill>
                  <a:schemeClr val="tx1">
                    <a:lumMod val="65000"/>
                    <a:lumOff val="35000"/>
                  </a:schemeClr>
                </a:solidFill>
              </a:rPr>
              <a:t>6. Conclusion</a:t>
            </a:r>
          </a:p>
        </p:txBody>
      </p:sp>
      <p:pic>
        <p:nvPicPr>
          <p:cNvPr id="76" name="Graphic 75" descr="Swimming outline">
            <a:hlinkClick r:id="rId5" action="ppaction://hlinksldjump"/>
            <a:extLst>
              <a:ext uri="{FF2B5EF4-FFF2-40B4-BE49-F238E27FC236}">
                <a16:creationId xmlns:a16="http://schemas.microsoft.com/office/drawing/2014/main" id="{328E1DD1-C7B3-3D3C-50EE-C07F54BCE607}"/>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146419" y="3855820"/>
            <a:ext cx="637674" cy="637674"/>
          </a:xfrm>
          <a:prstGeom prst="rect">
            <a:avLst/>
          </a:prstGeom>
        </p:spPr>
      </p:pic>
      <p:pic>
        <p:nvPicPr>
          <p:cNvPr id="77" name="Graphic 76" descr="Swimming outline">
            <a:hlinkClick r:id="rId6" action="ppaction://hlinksldjump"/>
            <a:extLst>
              <a:ext uri="{FF2B5EF4-FFF2-40B4-BE49-F238E27FC236}">
                <a16:creationId xmlns:a16="http://schemas.microsoft.com/office/drawing/2014/main" id="{D4F167E4-6E43-BFE7-DFC9-5C56FC6AF23A}"/>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771427" y="5193847"/>
            <a:ext cx="637674" cy="637674"/>
          </a:xfrm>
          <a:prstGeom prst="rect">
            <a:avLst/>
          </a:prstGeom>
        </p:spPr>
      </p:pic>
      <p:grpSp>
        <p:nvGrpSpPr>
          <p:cNvPr id="21" name="Group 20">
            <a:extLst>
              <a:ext uri="{FF2B5EF4-FFF2-40B4-BE49-F238E27FC236}">
                <a16:creationId xmlns:a16="http://schemas.microsoft.com/office/drawing/2014/main" id="{1DA935F9-4632-196D-F9C9-D41408A57EF0}"/>
              </a:ext>
            </a:extLst>
          </p:cNvPr>
          <p:cNvGrpSpPr/>
          <p:nvPr/>
        </p:nvGrpSpPr>
        <p:grpSpPr>
          <a:xfrm>
            <a:off x="346701" y="6262564"/>
            <a:ext cx="403575" cy="395844"/>
            <a:chOff x="384682" y="5923214"/>
            <a:chExt cx="629425" cy="617367"/>
          </a:xfrm>
        </p:grpSpPr>
        <p:sp>
          <p:nvSpPr>
            <p:cNvPr id="22" name="Oval 21">
              <a:hlinkClick r:id="" action="ppaction://hlinkshowjump?jump=previousslide"/>
              <a:extLst>
                <a:ext uri="{FF2B5EF4-FFF2-40B4-BE49-F238E27FC236}">
                  <a16:creationId xmlns:a16="http://schemas.microsoft.com/office/drawing/2014/main" id="{45E7FA75-E9C0-4215-A2B8-8507531BEFDF}"/>
                </a:ext>
              </a:extLst>
            </p:cNvPr>
            <p:cNvSpPr/>
            <p:nvPr/>
          </p:nvSpPr>
          <p:spPr>
            <a:xfrm rot="10800000">
              <a:off x="384682" y="5923214"/>
              <a:ext cx="629425" cy="617367"/>
            </a:xfrm>
            <a:prstGeom prst="ellipse">
              <a:avLst/>
            </a:prstGeom>
            <a:solidFill>
              <a:srgbClr val="EEA4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AU">
                <a:effectLst>
                  <a:outerShdw blurRad="50800" dist="38100" algn="l" rotWithShape="0">
                    <a:prstClr val="black">
                      <a:alpha val="40000"/>
                    </a:prstClr>
                  </a:outerShdw>
                </a:effectLst>
              </a:endParaRPr>
            </a:p>
          </p:txBody>
        </p:sp>
        <p:sp>
          <p:nvSpPr>
            <p:cNvPr id="24" name="Arrow: Right 23">
              <a:hlinkClick r:id="" action="ppaction://hlinkshowjump?jump=previousslide"/>
              <a:extLst>
                <a:ext uri="{FF2B5EF4-FFF2-40B4-BE49-F238E27FC236}">
                  <a16:creationId xmlns:a16="http://schemas.microsoft.com/office/drawing/2014/main" id="{4B613BDB-5FAF-F593-FBD7-B2294161BE28}"/>
                </a:ext>
              </a:extLst>
            </p:cNvPr>
            <p:cNvSpPr/>
            <p:nvPr/>
          </p:nvSpPr>
          <p:spPr>
            <a:xfrm rot="10800000">
              <a:off x="552133" y="6118182"/>
              <a:ext cx="294524" cy="227432"/>
            </a:xfrm>
            <a:prstGeom prst="rightArrow">
              <a:avLst>
                <a:gd name="adj1" fmla="val 52183"/>
                <a:gd name="adj2" fmla="val 6200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379160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5b907c2-752b-4850-88ad-86939ce522f0}" enabled="0" method="" siteId="{95b907c2-752b-4850-88ad-86939ce522f0}" removed="1"/>
</clbl:labelList>
</file>

<file path=docProps/app.xml><?xml version="1.0" encoding="utf-8"?>
<Properties xmlns="http://schemas.openxmlformats.org/officeDocument/2006/extended-properties" xmlns:vt="http://schemas.openxmlformats.org/officeDocument/2006/docPropsVTypes">
  <TotalTime>1762</TotalTime>
  <Words>5595</Words>
  <Application>Microsoft Office PowerPoint</Application>
  <PresentationFormat>Widescreen</PresentationFormat>
  <Paragraphs>442</Paragraphs>
  <Slides>62</Slides>
  <Notes>0</Notes>
  <HiddenSlides>1</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Microsoft YaHei</vt:lpstr>
      <vt:lpstr>Arial</vt:lpstr>
      <vt:lpstr>Articulate</vt:lpstr>
      <vt:lpstr>Articulate Light</vt:lpstr>
      <vt:lpstr>Calibri</vt:lpstr>
      <vt:lpstr>Calibri Light</vt:lpstr>
      <vt:lpstr>Ink Free</vt:lpstr>
      <vt:lpstr>Microsoft Sans Serif</vt:lpstr>
      <vt:lpstr>Open Sans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Queensland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Safety Awareness training</dc:title>
  <dc:subject>carer training</dc:subject>
  <dc:creator>Queensland Government</dc:creator>
  <cp:lastModifiedBy>Eloise Eggleton</cp:lastModifiedBy>
  <cp:revision>33</cp:revision>
  <dcterms:created xsi:type="dcterms:W3CDTF">2024-04-11T23:25:38Z</dcterms:created>
  <dcterms:modified xsi:type="dcterms:W3CDTF">2024-08-28T06:48:31Z</dcterms:modified>
  <cp:category>water, safety, awareness, training, carer, foster, kinship</cp:category>
</cp:coreProperties>
</file>